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413" r:id="rId6"/>
    <p:sldId id="261" r:id="rId7"/>
    <p:sldId id="792" r:id="rId8"/>
    <p:sldId id="262" r:id="rId9"/>
    <p:sldId id="263" r:id="rId10"/>
    <p:sldId id="264" r:id="rId11"/>
    <p:sldId id="265" r:id="rId12"/>
    <p:sldId id="417" r:id="rId13"/>
    <p:sldId id="795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797" r:id="rId22"/>
    <p:sldId id="275" r:id="rId23"/>
    <p:sldId id="276" r:id="rId24"/>
    <p:sldId id="277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onsolas" panose="020B0609020204030204" pitchFamily="49" charset="0"/>
      <p:regular r:id="rId31"/>
      <p:bold r:id="rId32"/>
      <p:italic r:id="rId33"/>
      <p:boldItalic r:id="rId34"/>
    </p:embeddedFont>
    <p:embeddedFont>
      <p:font typeface="Montserrat" pitchFamily="2" charset="77"/>
      <p:regular r:id="rId35"/>
      <p:bold r:id="rId36"/>
      <p:italic r:id="rId37"/>
      <p:boldItalic r:id="rId38"/>
    </p:embeddedFont>
    <p:embeddedFont>
      <p:font typeface="Montserrat ExtraBold" pitchFamily="2" charset="77"/>
      <p:bold r:id="rId39"/>
      <p:italic r:id="rId40"/>
      <p:boldItalic r:id="rId41"/>
    </p:embeddedFont>
    <p:embeddedFont>
      <p:font typeface="Montserrat SemiBold" panose="020F050202020403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/>
    <p:restoredTop sz="94676"/>
  </p:normalViewPr>
  <p:slideViewPr>
    <p:cSldViewPr snapToGrid="0">
      <p:cViewPr varScale="1">
        <p:scale>
          <a:sx n="114" d="100"/>
          <a:sy n="114" d="100"/>
        </p:scale>
        <p:origin x="7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45d5dca037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245d5dca03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45d5dca037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245d5dca03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45d5dca037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245d5dca03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5d5dca037_0_1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245d5dca037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45d5dca037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245d5dca03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45d5dca037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245d5dca03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 i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/>
          <p:nvPr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122</a:t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20128" y="2753848"/>
            <a:ext cx="1269523" cy="420130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LEC 13</a:t>
            </a:r>
            <a:endParaRPr sz="1600" b="0" i="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22;p2"/>
          <p:cNvCxnSpPr/>
          <p:nvPr/>
        </p:nvCxnSpPr>
        <p:spPr>
          <a:xfrm>
            <a:off x="7452794" y="4551419"/>
            <a:ext cx="4468305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2"/>
          <p:cNvSpPr/>
          <p:nvPr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71163" y="5574803"/>
            <a:ext cx="22506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72629" y="5851802"/>
            <a:ext cx="243211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#cse122 </a:t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2950313" y="5594680"/>
            <a:ext cx="1218438" cy="1223089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6;p2">
            <a:extLst>
              <a:ext uri="{FF2B5EF4-FFF2-40B4-BE49-F238E27FC236}">
                <a16:creationId xmlns:a16="http://schemas.microsoft.com/office/drawing/2014/main" id="{EBF12452-DEA3-D0F4-5EC7-23E454012A87}"/>
              </a:ext>
            </a:extLst>
          </p:cNvPr>
          <p:cNvSpPr/>
          <p:nvPr userDrawn="1"/>
        </p:nvSpPr>
        <p:spPr>
          <a:xfrm>
            <a:off x="7370760" y="4743120"/>
            <a:ext cx="11262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 dirty="0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Instructor</a:t>
            </a: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27;p2">
            <a:extLst>
              <a:ext uri="{FF2B5EF4-FFF2-40B4-BE49-F238E27FC236}">
                <a16:creationId xmlns:a16="http://schemas.microsoft.com/office/drawing/2014/main" id="{FA28BB4E-45D7-B6F9-6F53-07CEF1E33F10}"/>
              </a:ext>
            </a:extLst>
          </p:cNvPr>
          <p:cNvSpPr/>
          <p:nvPr userDrawn="1"/>
        </p:nvSpPr>
        <p:spPr>
          <a:xfrm>
            <a:off x="8000400" y="4999440"/>
            <a:ext cx="4800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TAs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28;p2">
            <a:extLst>
              <a:ext uri="{FF2B5EF4-FFF2-40B4-BE49-F238E27FC236}">
                <a16:creationId xmlns:a16="http://schemas.microsoft.com/office/drawing/2014/main" id="{87D7458D-29F0-4507-C259-A6DD0197E24B}"/>
              </a:ext>
            </a:extLst>
          </p:cNvPr>
          <p:cNvSpPr/>
          <p:nvPr userDrawn="1"/>
        </p:nvSpPr>
        <p:spPr>
          <a:xfrm>
            <a:off x="8484960" y="4743120"/>
            <a:ext cx="28893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Melissa Lin</a:t>
            </a: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71D1C1-1A59-19C3-3B1D-1148165CA739}"/>
              </a:ext>
            </a:extLst>
          </p:cNvPr>
          <p:cNvSpPr txBox="1"/>
          <p:nvPr userDrawn="1"/>
        </p:nvSpPr>
        <p:spPr>
          <a:xfrm>
            <a:off x="8496960" y="4992318"/>
            <a:ext cx="3552289" cy="1007676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Poojitha</a:t>
            </a: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</a:t>
            </a:r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Arangam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Darel</a:t>
            </a: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</a:t>
            </a:r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Gunawan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Colton Harris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Atharva Kashyap</a:t>
            </a:r>
          </a:p>
          <a:p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Eesha</a:t>
            </a: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</a:t>
            </a:r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Kunisetty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Audrey Lin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Di Mao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Steven Nguyen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Ben Wang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Jaylyn Zhang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1CDAF8-85F0-BAF3-C214-685DD78A80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3064" y="5572082"/>
            <a:ext cx="1245687" cy="12456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ctice: Think">
  <p:cSld name="Practice: Thi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4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43" name="Google Shape;43;p4"/>
          <p:cNvSpPr txBox="1"/>
          <p:nvPr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Think</a:t>
            </a:r>
            <a:endParaRPr/>
          </a:p>
        </p:txBody>
      </p:sp>
      <p:pic>
        <p:nvPicPr>
          <p:cNvPr id="44" name="Google Shape;4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4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0541DB-816E-3E14-5F6E-B48AEE492E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9573" y="257609"/>
            <a:ext cx="854964" cy="8549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citce: Pair">
  <p:cSld name="Pracitce: Pai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5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54" name="Google Shape;54;p5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 txBox="1"/>
          <p:nvPr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Pair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478C7E-6B63-981C-E8C9-CB9F54B36D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9573" y="257609"/>
            <a:ext cx="854964" cy="8549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6"/>
          <p:cNvSpPr txBox="1"/>
          <p:nvPr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TR"/>
              <a:buChar char="-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-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763" y="2997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/>
        </p:nvSpPr>
        <p:spPr>
          <a:xfrm>
            <a:off x="10569575" y="0"/>
            <a:ext cx="162242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122</a:t>
            </a:r>
            <a:endParaRPr/>
          </a:p>
        </p:txBody>
      </p:sp>
      <p:sp>
        <p:nvSpPr>
          <p:cNvPr id="16" name="Google Shape;16;p1"/>
          <p:cNvSpPr txBox="1"/>
          <p:nvPr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14: Interfaces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javase/8/docs/api/java/lang/Comparable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javase/8/docs/api/java/util/List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SemiBold"/>
              <a:buNone/>
            </a:pPr>
            <a:r>
              <a:rPr lang="en-US" sz="3600"/>
              <a:t>Interfaces</a:t>
            </a:r>
            <a:endParaRPr/>
          </a:p>
        </p:txBody>
      </p:sp>
      <p:sp>
        <p:nvSpPr>
          <p:cNvPr id="71" name="Google Shape;71;p9"/>
          <p:cNvSpPr txBox="1"/>
          <p:nvPr/>
        </p:nvSpPr>
        <p:spPr>
          <a:xfrm>
            <a:off x="7498025" y="2041170"/>
            <a:ext cx="447680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is your most-used emoji?</a:t>
            </a:r>
            <a:endParaRPr dirty="0"/>
          </a:p>
        </p:txBody>
      </p:sp>
      <p:sp>
        <p:nvSpPr>
          <p:cNvPr id="72" name="Google Shape;72;p9"/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A5A5A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3"/>
                </a:solidFill>
              </a:rPr>
              <a:t>(PCM) </a:t>
            </a:r>
            <a:r>
              <a:rPr lang="en-US"/>
              <a:t>Why interfaces?</a:t>
            </a:r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7E67"/>
              </a:buClr>
              <a:buSzPts val="4400"/>
              <a:buNone/>
            </a:pPr>
            <a:r>
              <a:rPr lang="en-US" sz="4400" b="1" i="1">
                <a:solidFill>
                  <a:srgbClr val="067E67"/>
                </a:solidFill>
              </a:rPr>
              <a:t>Flexibility</a:t>
            </a:r>
            <a:endParaRPr sz="3600" b="1" i="1">
              <a:solidFill>
                <a:srgbClr val="067E67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i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public static void driveToWork(Car c) {…}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This method does not need to change if we update our implementation of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Car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Interfaces Review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More Shapes!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Comparable</a:t>
            </a:r>
            <a:endParaRPr/>
          </a:p>
        </p:txBody>
      </p:sp>
      <p:sp>
        <p:nvSpPr>
          <p:cNvPr id="139" name="Google Shape;139;p18"/>
          <p:cNvSpPr/>
          <p:nvPr/>
        </p:nvSpPr>
        <p:spPr>
          <a:xfrm rot="10800000">
            <a:off x="3281031" y="2753497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can Implement Multiple 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 class can implement multiple interfaces – it’s like one person signing multiple contracts!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a class implements an interface </a:t>
            </a:r>
            <a:r>
              <a:rPr lang="en-US" sz="3600" dirty="0">
                <a:latin typeface="Consolas" panose="020B0609020204030204" pitchFamily="49" charset="0"/>
              </a:rPr>
              <a:t>A</a:t>
            </a:r>
            <a:r>
              <a:rPr lang="en-US" sz="3600" dirty="0"/>
              <a:t> </a:t>
            </a:r>
            <a:r>
              <a:rPr lang="en-US" sz="3600" i="1" dirty="0"/>
              <a:t>and </a:t>
            </a:r>
            <a:r>
              <a:rPr lang="en-US" sz="3600" dirty="0"/>
              <a:t>an interface </a:t>
            </a:r>
            <a:r>
              <a:rPr lang="en-US" sz="3600" dirty="0">
                <a:latin typeface="Consolas" panose="020B0609020204030204" pitchFamily="49" charset="0"/>
              </a:rPr>
              <a:t>B</a:t>
            </a:r>
            <a:r>
              <a:rPr lang="en-US" sz="3600" dirty="0"/>
              <a:t>, it’ll just have to include all of </a:t>
            </a:r>
            <a:r>
              <a:rPr lang="en-US" sz="3600" dirty="0">
                <a:latin typeface="Consolas" panose="020B0609020204030204" pitchFamily="49" charset="0"/>
              </a:rPr>
              <a:t>A</a:t>
            </a:r>
            <a:r>
              <a:rPr lang="en-US" sz="3600" dirty="0"/>
              <a:t>’s required methods along with all of </a:t>
            </a:r>
            <a:r>
              <a:rPr lang="en-US" sz="3600" dirty="0">
                <a:latin typeface="Consolas" panose="020B0609020204030204" pitchFamily="49" charset="0"/>
              </a:rPr>
              <a:t>B</a:t>
            </a:r>
            <a:r>
              <a:rPr lang="en-US" sz="3600" dirty="0"/>
              <a:t>’s required methods</a:t>
            </a:r>
          </a:p>
        </p:txBody>
      </p:sp>
    </p:spTree>
    <p:extLst>
      <p:ext uri="{BB962C8B-B14F-4D97-AF65-F5344CB8AC3E}">
        <p14:creationId xmlns:p14="http://schemas.microsoft.com/office/powerpoint/2010/main" val="525550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can Implement Multiple 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interface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Company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getName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b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getMissionStatement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Square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implements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Shape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Company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...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300" dirty="0"/>
              <a:t>But </a:t>
            </a:r>
            <a:r>
              <a:rPr lang="en-US" sz="3300" dirty="0">
                <a:latin typeface="Consolas" panose="020B0609020204030204" pitchFamily="49" charset="0"/>
              </a:rPr>
              <a:t>Square</a:t>
            </a:r>
            <a:r>
              <a:rPr lang="en-US" sz="3300" dirty="0"/>
              <a:t> would have to implement: </a:t>
            </a:r>
          </a:p>
          <a:p>
            <a:pPr>
              <a:buFontTx/>
              <a:buChar char="-"/>
            </a:pPr>
            <a:r>
              <a:rPr lang="en-US" sz="3300" dirty="0" err="1">
                <a:latin typeface="Consolas" panose="020B0609020204030204" pitchFamily="49" charset="0"/>
              </a:rPr>
              <a:t>getPerimeter</a:t>
            </a:r>
            <a:r>
              <a:rPr lang="en-US" sz="3300" dirty="0"/>
              <a:t>, </a:t>
            </a:r>
            <a:r>
              <a:rPr lang="en-US" sz="3300" dirty="0" err="1">
                <a:latin typeface="Consolas" panose="020B0609020204030204" pitchFamily="49" charset="0"/>
              </a:rPr>
              <a:t>getArea</a:t>
            </a:r>
            <a:r>
              <a:rPr lang="en-US" sz="3300" dirty="0"/>
              <a:t> from </a:t>
            </a:r>
            <a:r>
              <a:rPr lang="en-US" sz="3300" dirty="0">
                <a:latin typeface="Consolas" panose="020B0609020204030204" pitchFamily="49" charset="0"/>
              </a:rPr>
              <a:t>Shape</a:t>
            </a:r>
            <a:br>
              <a:rPr lang="en-US" sz="3300" dirty="0">
                <a:latin typeface="Consolas" panose="020B0609020204030204" pitchFamily="49" charset="0"/>
              </a:rPr>
            </a:br>
            <a:r>
              <a:rPr lang="en-US" sz="3300" dirty="0">
                <a:latin typeface="Consolas" panose="020B0609020204030204" pitchFamily="49" charset="0"/>
              </a:rPr>
              <a:t>	</a:t>
            </a:r>
            <a:r>
              <a:rPr lang="en-US" sz="3300" i="1" dirty="0"/>
              <a:t>AND</a:t>
            </a:r>
          </a:p>
          <a:p>
            <a:pPr>
              <a:buFontTx/>
              <a:buChar char="-"/>
            </a:pPr>
            <a:r>
              <a:rPr lang="en-US" sz="3300" dirty="0" err="1">
                <a:latin typeface="Consolas" panose="020B0609020204030204" pitchFamily="49" charset="0"/>
              </a:rPr>
              <a:t>getName</a:t>
            </a:r>
            <a:r>
              <a:rPr lang="en-US" sz="3300" dirty="0"/>
              <a:t>, </a:t>
            </a:r>
            <a:r>
              <a:rPr lang="en-US" sz="3300" dirty="0" err="1">
                <a:latin typeface="Consolas" panose="020B0609020204030204" pitchFamily="49" charset="0"/>
              </a:rPr>
              <a:t>getMissionStatement</a:t>
            </a:r>
            <a:r>
              <a:rPr lang="en-US" sz="3300" dirty="0"/>
              <a:t> from </a:t>
            </a:r>
            <a:r>
              <a:rPr lang="en-US" sz="3300" dirty="0">
                <a:latin typeface="Consolas" panose="020B0609020204030204" pitchFamily="49" charset="0"/>
              </a:rPr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1069198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 interface can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extend</a:t>
            </a:r>
            <a:r>
              <a:rPr lang="en-US"/>
              <a:t> another</a:t>
            </a:r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You can have one interface </a:t>
            </a:r>
            <a:r>
              <a:rPr lang="en-US" sz="3600" i="1"/>
              <a:t>extend </a:t>
            </a:r>
            <a:r>
              <a:rPr lang="en-US" sz="3600"/>
              <a:t>another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So if </a:t>
            </a:r>
            <a:r>
              <a:rPr lang="en-US" sz="3600">
                <a:solidFill>
                  <a:srgbClr val="C3173B"/>
                </a:solidFill>
                <a:latin typeface="Consolas"/>
                <a:ea typeface="Consolas"/>
                <a:cs typeface="Consolas"/>
                <a:sym typeface="Consolas"/>
              </a:rPr>
              <a:t>public interface A extends B</a:t>
            </a:r>
            <a:r>
              <a:rPr lang="en-US" sz="3600"/>
              <a:t>, then to implement A a class needs to have all methods from A and B.</a:t>
            </a:r>
            <a:endParaRPr sz="360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In the above example, A is </a:t>
            </a:r>
            <a:r>
              <a:rPr lang="en-US" sz="3600" i="1"/>
              <a:t>more specific</a:t>
            </a:r>
            <a:r>
              <a:rPr lang="en-US" sz="3600"/>
              <a:t> than B</a:t>
            </a:r>
            <a:endParaRPr sz="3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 interface can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extend</a:t>
            </a:r>
            <a:r>
              <a:rPr lang="en-US"/>
              <a:t> another</a:t>
            </a:r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We can write another interface </a:t>
            </a:r>
            <a:br>
              <a:rPr lang="en-US" sz="3600"/>
            </a:br>
            <a:r>
              <a:rPr lang="en-US" sz="3600"/>
              <a:t>	</a:t>
            </a:r>
            <a:r>
              <a:rPr lang="en-US" sz="360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Polygon</a:t>
            </a:r>
            <a:r>
              <a:rPr lang="en-US" sz="3600"/>
              <a:t> that extends </a:t>
            </a:r>
            <a:r>
              <a:rPr lang="en-US" sz="3600">
                <a:solidFill>
                  <a:srgbClr val="E45119"/>
                </a:solidFill>
                <a:latin typeface="Consolas"/>
                <a:ea typeface="Consolas"/>
                <a:cs typeface="Consolas"/>
                <a:sym typeface="Consolas"/>
              </a:rPr>
              <a:t>Shape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-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Square</a:t>
            </a:r>
            <a:r>
              <a:rPr lang="en-US" sz="3600"/>
              <a:t> is a </a:t>
            </a:r>
            <a:r>
              <a:rPr lang="en-US" sz="360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Polygon</a:t>
            </a:r>
            <a:r>
              <a:rPr lang="en-US" sz="3600"/>
              <a:t> (and </a:t>
            </a:r>
            <a:r>
              <a:rPr lang="en-US" sz="3600">
                <a:solidFill>
                  <a:srgbClr val="E45119"/>
                </a:solidFill>
                <a:latin typeface="Consolas"/>
                <a:ea typeface="Consolas"/>
                <a:cs typeface="Consolas"/>
                <a:sym typeface="Consolas"/>
              </a:rPr>
              <a:t>Shape</a:t>
            </a:r>
            <a:r>
              <a:rPr lang="en-US" sz="3600"/>
              <a:t>)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olas"/>
              <a:buChar char="-"/>
            </a:pP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Triangle</a:t>
            </a:r>
            <a:r>
              <a:rPr lang="en-US" sz="3600"/>
              <a:t> is a </a:t>
            </a:r>
            <a:r>
              <a:rPr lang="en-US" sz="360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Polygon</a:t>
            </a:r>
            <a:r>
              <a:rPr lang="en-US" sz="3600"/>
              <a:t> (and </a:t>
            </a:r>
            <a:r>
              <a:rPr lang="en-US" sz="3600">
                <a:solidFill>
                  <a:srgbClr val="E45119"/>
                </a:solidFill>
                <a:latin typeface="Consolas"/>
                <a:ea typeface="Consolas"/>
                <a:cs typeface="Consolas"/>
                <a:sym typeface="Consolas"/>
              </a:rPr>
              <a:t>Shape</a:t>
            </a:r>
            <a:r>
              <a:rPr lang="en-US" sz="3600"/>
              <a:t>)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olas"/>
              <a:buChar char="-"/>
            </a:pP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Circle</a:t>
            </a:r>
            <a:r>
              <a:rPr lang="en-US" sz="3600"/>
              <a:t> is a </a:t>
            </a:r>
            <a:r>
              <a:rPr lang="en-US" sz="3600">
                <a:solidFill>
                  <a:srgbClr val="E45119"/>
                </a:solidFill>
                <a:latin typeface="Consolas"/>
                <a:ea typeface="Consolas"/>
                <a:cs typeface="Consolas"/>
                <a:sym typeface="Consolas"/>
              </a:rPr>
              <a:t>Shape</a:t>
            </a:r>
            <a:r>
              <a:rPr lang="en-US" sz="3600"/>
              <a:t> (but </a:t>
            </a:r>
            <a:r>
              <a:rPr lang="en-US" sz="3600" i="1"/>
              <a:t>not </a:t>
            </a:r>
            <a:r>
              <a:rPr lang="en-US" sz="3600"/>
              <a:t>a </a:t>
            </a:r>
            <a:r>
              <a:rPr lang="en-US" sz="360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Polygon</a:t>
            </a:r>
            <a:r>
              <a:rPr lang="en-US" sz="3600"/>
              <a:t>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/>
          <p:nvPr/>
        </p:nvSpPr>
        <p:spPr>
          <a:xfrm>
            <a:off x="473529" y="1986643"/>
            <a:ext cx="7266300" cy="40059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3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dirty="0"/>
              <a:t>Select all of the following statements that would cause an error.</a:t>
            </a:r>
            <a:endParaRPr dirty="0"/>
          </a:p>
        </p:txBody>
      </p:sp>
      <p:sp>
        <p:nvSpPr>
          <p:cNvPr id="182" name="Google Shape;182;p23"/>
          <p:cNvSpPr/>
          <p:nvPr/>
        </p:nvSpPr>
        <p:spPr>
          <a:xfrm>
            <a:off x="604157" y="2150701"/>
            <a:ext cx="3195000" cy="3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/>
          </a:p>
        </p:txBody>
      </p:sp>
      <p:sp>
        <p:nvSpPr>
          <p:cNvPr id="183" name="Google Shape;183;p23"/>
          <p:cNvSpPr/>
          <p:nvPr/>
        </p:nvSpPr>
        <p:spPr>
          <a:xfrm>
            <a:off x="3799114" y="2797031"/>
            <a:ext cx="3815400" cy="24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One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...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Two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...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Three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...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8098975" y="2058175"/>
            <a:ext cx="3799800" cy="3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foo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Two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foo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4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bar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Two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bar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4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baz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Three</a:t>
            </a: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sz="2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baz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4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0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waldo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Three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waldo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/>
          <p:nvPr/>
        </p:nvSpPr>
        <p:spPr>
          <a:xfrm>
            <a:off x="473529" y="1986643"/>
            <a:ext cx="7266300" cy="40059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4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/>
              <a:t>Select all of the following statements that would cause an error.</a:t>
            </a:r>
            <a:endParaRPr/>
          </a:p>
        </p:txBody>
      </p:sp>
      <p:sp>
        <p:nvSpPr>
          <p:cNvPr id="191" name="Google Shape;191;p24"/>
          <p:cNvSpPr/>
          <p:nvPr/>
        </p:nvSpPr>
        <p:spPr>
          <a:xfrm>
            <a:off x="604157" y="2150701"/>
            <a:ext cx="3195000" cy="3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/>
          </a:p>
        </p:txBody>
      </p:sp>
      <p:sp>
        <p:nvSpPr>
          <p:cNvPr id="192" name="Google Shape;192;p24"/>
          <p:cNvSpPr/>
          <p:nvPr/>
        </p:nvSpPr>
        <p:spPr>
          <a:xfrm>
            <a:off x="3799114" y="2797031"/>
            <a:ext cx="3815400" cy="24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One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...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Two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...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Three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...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8098975" y="2058175"/>
            <a:ext cx="3799800" cy="3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foo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Two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foo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4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bar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Two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bar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4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baz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Three</a:t>
            </a: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sz="2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baz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4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0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waldo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Three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waldo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>
            <a:spLocks noGrp="1"/>
          </p:cNvSpPr>
          <p:nvPr>
            <p:ph type="title"/>
          </p:nvPr>
        </p:nvSpPr>
        <p:spPr>
          <a:xfrm>
            <a:off x="838199" y="397466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/>
              <a:t>Select all of the following statements that would cause an error.</a:t>
            </a:r>
            <a:endParaRPr/>
          </a:p>
        </p:txBody>
      </p:sp>
      <p:sp>
        <p:nvSpPr>
          <p:cNvPr id="199" name="Google Shape;199;p25"/>
          <p:cNvSpPr/>
          <p:nvPr/>
        </p:nvSpPr>
        <p:spPr>
          <a:xfrm>
            <a:off x="299357" y="1312501"/>
            <a:ext cx="3195000" cy="3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200" name="Google Shape;200;p25"/>
          <p:cNvSpPr txBox="1"/>
          <p:nvPr/>
        </p:nvSpPr>
        <p:spPr>
          <a:xfrm>
            <a:off x="4284900" y="1236288"/>
            <a:ext cx="1448400" cy="7389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interface 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a()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5"/>
          <p:cNvSpPr txBox="1"/>
          <p:nvPr/>
        </p:nvSpPr>
        <p:spPr>
          <a:xfrm>
            <a:off x="6975625" y="2506325"/>
            <a:ext cx="1448400" cy="7389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interface B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b()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5"/>
          <p:cNvSpPr txBox="1"/>
          <p:nvPr/>
        </p:nvSpPr>
        <p:spPr>
          <a:xfrm>
            <a:off x="8656050" y="1160075"/>
            <a:ext cx="1448400" cy="7389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interface C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c()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5"/>
          <p:cNvSpPr txBox="1"/>
          <p:nvPr/>
        </p:nvSpPr>
        <p:spPr>
          <a:xfrm>
            <a:off x="5216250" y="3351000"/>
            <a:ext cx="1448400" cy="10158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interface 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d()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e()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4" name="Google Shape;204;p25"/>
          <p:cNvCxnSpPr>
            <a:stCxn id="201" idx="0"/>
            <a:endCxn id="200" idx="2"/>
          </p:cNvCxnSpPr>
          <p:nvPr/>
        </p:nvCxnSpPr>
        <p:spPr>
          <a:xfrm rot="5400000" flipH="1">
            <a:off x="6088975" y="895475"/>
            <a:ext cx="531000" cy="2690700"/>
          </a:xfrm>
          <a:prstGeom prst="bentConnector3">
            <a:avLst>
              <a:gd name="adj1" fmla="val 5001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5" name="Google Shape;205;p25"/>
          <p:cNvCxnSpPr>
            <a:stCxn id="203" idx="0"/>
            <a:endCxn id="200" idx="2"/>
          </p:cNvCxnSpPr>
          <p:nvPr/>
        </p:nvCxnSpPr>
        <p:spPr>
          <a:xfrm rot="5400000" flipH="1">
            <a:off x="4786950" y="2197500"/>
            <a:ext cx="1375800" cy="931200"/>
          </a:xfrm>
          <a:prstGeom prst="bentConnector3">
            <a:avLst>
              <a:gd name="adj1" fmla="val 6118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6" name="Google Shape;206;p25"/>
          <p:cNvSpPr txBox="1"/>
          <p:nvPr/>
        </p:nvSpPr>
        <p:spPr>
          <a:xfrm>
            <a:off x="5435775" y="2511450"/>
            <a:ext cx="88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extends</a:t>
            </a:r>
            <a:endParaRPr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7" name="Google Shape;207;p25"/>
          <p:cNvSpPr txBox="1"/>
          <p:nvPr/>
        </p:nvSpPr>
        <p:spPr>
          <a:xfrm>
            <a:off x="6578775" y="2015783"/>
            <a:ext cx="88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extends</a:t>
            </a:r>
            <a:endParaRPr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>
            <a:spLocks noGrp="1"/>
          </p:cNvSpPr>
          <p:nvPr>
            <p:ph type="title"/>
          </p:nvPr>
        </p:nvSpPr>
        <p:spPr>
          <a:xfrm>
            <a:off x="838199" y="397466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/>
              <a:t>Select all of the following statements that would cause an error.</a:t>
            </a:r>
            <a:endParaRPr/>
          </a:p>
        </p:txBody>
      </p:sp>
      <p:sp>
        <p:nvSpPr>
          <p:cNvPr id="213" name="Google Shape;213;p26"/>
          <p:cNvSpPr/>
          <p:nvPr/>
        </p:nvSpPr>
        <p:spPr>
          <a:xfrm>
            <a:off x="293914" y="1654031"/>
            <a:ext cx="3815400" cy="24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One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...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Two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...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Three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...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6"/>
          <p:cNvSpPr txBox="1"/>
          <p:nvPr/>
        </p:nvSpPr>
        <p:spPr>
          <a:xfrm>
            <a:off x="4284900" y="1236288"/>
            <a:ext cx="1448400" cy="7389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interface 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a()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6"/>
          <p:cNvSpPr txBox="1"/>
          <p:nvPr/>
        </p:nvSpPr>
        <p:spPr>
          <a:xfrm>
            <a:off x="6975625" y="2506325"/>
            <a:ext cx="1448400" cy="7389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interface B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b()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6"/>
          <p:cNvSpPr txBox="1"/>
          <p:nvPr/>
        </p:nvSpPr>
        <p:spPr>
          <a:xfrm>
            <a:off x="8656050" y="1160075"/>
            <a:ext cx="1448400" cy="7389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interface C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c()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6"/>
          <p:cNvSpPr txBox="1"/>
          <p:nvPr/>
        </p:nvSpPr>
        <p:spPr>
          <a:xfrm>
            <a:off x="5216250" y="3351000"/>
            <a:ext cx="1448400" cy="10158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interface 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d()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e()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6"/>
          <p:cNvSpPr txBox="1"/>
          <p:nvPr/>
        </p:nvSpPr>
        <p:spPr>
          <a:xfrm>
            <a:off x="4152900" y="5808300"/>
            <a:ext cx="1712400" cy="7389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One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a()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6"/>
          <p:cNvSpPr txBox="1"/>
          <p:nvPr/>
        </p:nvSpPr>
        <p:spPr>
          <a:xfrm>
            <a:off x="7200900" y="4893900"/>
            <a:ext cx="1712400" cy="15699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class Two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b()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a()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d()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e()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6"/>
          <p:cNvSpPr txBox="1"/>
          <p:nvPr/>
        </p:nvSpPr>
        <p:spPr>
          <a:xfrm>
            <a:off x="9944100" y="5122500"/>
            <a:ext cx="1712400" cy="1293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Three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b()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a()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c()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" name="Google Shape;221;p26"/>
          <p:cNvCxnSpPr>
            <a:stCxn id="215" idx="0"/>
            <a:endCxn id="214" idx="2"/>
          </p:cNvCxnSpPr>
          <p:nvPr/>
        </p:nvCxnSpPr>
        <p:spPr>
          <a:xfrm rot="5400000" flipH="1">
            <a:off x="6088975" y="895475"/>
            <a:ext cx="531000" cy="2690700"/>
          </a:xfrm>
          <a:prstGeom prst="bentConnector3">
            <a:avLst>
              <a:gd name="adj1" fmla="val 5001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2" name="Google Shape;222;p26"/>
          <p:cNvCxnSpPr>
            <a:stCxn id="217" idx="0"/>
            <a:endCxn id="214" idx="2"/>
          </p:cNvCxnSpPr>
          <p:nvPr/>
        </p:nvCxnSpPr>
        <p:spPr>
          <a:xfrm rot="5400000" flipH="1">
            <a:off x="4786950" y="2197500"/>
            <a:ext cx="1375800" cy="931200"/>
          </a:xfrm>
          <a:prstGeom prst="bentConnector3">
            <a:avLst>
              <a:gd name="adj1" fmla="val 639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3" name="Google Shape;223;p26"/>
          <p:cNvSpPr txBox="1"/>
          <p:nvPr/>
        </p:nvSpPr>
        <p:spPr>
          <a:xfrm>
            <a:off x="5435775" y="2511450"/>
            <a:ext cx="88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extends</a:t>
            </a:r>
            <a:endParaRPr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4" name="Google Shape;224;p26"/>
          <p:cNvSpPr txBox="1"/>
          <p:nvPr/>
        </p:nvSpPr>
        <p:spPr>
          <a:xfrm>
            <a:off x="6578775" y="2015783"/>
            <a:ext cx="88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extends</a:t>
            </a:r>
            <a:endParaRPr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25" name="Google Shape;225;p26"/>
          <p:cNvCxnSpPr>
            <a:stCxn id="218" idx="0"/>
          </p:cNvCxnSpPr>
          <p:nvPr/>
        </p:nvCxnSpPr>
        <p:spPr>
          <a:xfrm rot="5400000" flipH="1">
            <a:off x="2850150" y="3649350"/>
            <a:ext cx="3817800" cy="5001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6" name="Google Shape;226;p26"/>
          <p:cNvSpPr txBox="1"/>
          <p:nvPr/>
        </p:nvSpPr>
        <p:spPr>
          <a:xfrm>
            <a:off x="4445175" y="5254650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27" name="Google Shape;227;p26"/>
          <p:cNvCxnSpPr>
            <a:stCxn id="219" idx="0"/>
            <a:endCxn id="215" idx="2"/>
          </p:cNvCxnSpPr>
          <p:nvPr/>
        </p:nvCxnSpPr>
        <p:spPr>
          <a:xfrm rot="5400000" flipH="1">
            <a:off x="7054050" y="3890850"/>
            <a:ext cx="1648800" cy="357300"/>
          </a:xfrm>
          <a:prstGeom prst="curvedConnector3">
            <a:avLst>
              <a:gd name="adj1" fmla="val 4999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8" name="Google Shape;228;p26"/>
          <p:cNvCxnSpPr>
            <a:stCxn id="219" idx="0"/>
            <a:endCxn id="217" idx="3"/>
          </p:cNvCxnSpPr>
          <p:nvPr/>
        </p:nvCxnSpPr>
        <p:spPr>
          <a:xfrm rot="5400000" flipH="1">
            <a:off x="6843450" y="3680250"/>
            <a:ext cx="1035000" cy="139230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9" name="Google Shape;229;p26"/>
          <p:cNvSpPr txBox="1"/>
          <p:nvPr/>
        </p:nvSpPr>
        <p:spPr>
          <a:xfrm>
            <a:off x="7416975" y="4416450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30" name="Google Shape;230;p26"/>
          <p:cNvCxnSpPr>
            <a:endCxn id="216" idx="2"/>
          </p:cNvCxnSpPr>
          <p:nvPr/>
        </p:nvCxnSpPr>
        <p:spPr>
          <a:xfrm rot="5400000" flipH="1">
            <a:off x="8478600" y="2800625"/>
            <a:ext cx="3223500" cy="14202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1" name="Google Shape;231;p26"/>
          <p:cNvCxnSpPr>
            <a:stCxn id="220" idx="0"/>
            <a:endCxn id="215" idx="2"/>
          </p:cNvCxnSpPr>
          <p:nvPr/>
        </p:nvCxnSpPr>
        <p:spPr>
          <a:xfrm rot="5400000" flipH="1">
            <a:off x="8311350" y="2633550"/>
            <a:ext cx="1877400" cy="31005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2" name="Google Shape;232;p26"/>
          <p:cNvSpPr txBox="1"/>
          <p:nvPr/>
        </p:nvSpPr>
        <p:spPr>
          <a:xfrm>
            <a:off x="10160175" y="4645050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Interfaces Review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More Shapes!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Comparable</a:t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 txBox="1">
            <a:spLocks noGrp="1"/>
          </p:cNvSpPr>
          <p:nvPr>
            <p:ph type="title"/>
          </p:nvPr>
        </p:nvSpPr>
        <p:spPr>
          <a:xfrm>
            <a:off x="838199" y="397466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/>
              <a:t>Select all of the following statements that would cause an error.</a:t>
            </a:r>
            <a:endParaRPr/>
          </a:p>
        </p:txBody>
      </p:sp>
      <p:sp>
        <p:nvSpPr>
          <p:cNvPr id="238" name="Google Shape;238;p27"/>
          <p:cNvSpPr txBox="1"/>
          <p:nvPr/>
        </p:nvSpPr>
        <p:spPr>
          <a:xfrm>
            <a:off x="4284900" y="1236288"/>
            <a:ext cx="1448400" cy="7389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interface 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a()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7"/>
          <p:cNvSpPr txBox="1"/>
          <p:nvPr/>
        </p:nvSpPr>
        <p:spPr>
          <a:xfrm>
            <a:off x="6975625" y="2506325"/>
            <a:ext cx="1448400" cy="7389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interface B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b()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7"/>
          <p:cNvSpPr txBox="1"/>
          <p:nvPr/>
        </p:nvSpPr>
        <p:spPr>
          <a:xfrm>
            <a:off x="8656050" y="1160075"/>
            <a:ext cx="1448400" cy="7389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interface C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c()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7"/>
          <p:cNvSpPr txBox="1"/>
          <p:nvPr/>
        </p:nvSpPr>
        <p:spPr>
          <a:xfrm>
            <a:off x="5216250" y="3351000"/>
            <a:ext cx="1448400" cy="10158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interface 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d()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e()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7"/>
          <p:cNvSpPr txBox="1"/>
          <p:nvPr/>
        </p:nvSpPr>
        <p:spPr>
          <a:xfrm>
            <a:off x="4152900" y="5808300"/>
            <a:ext cx="1712400" cy="7389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One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a()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7"/>
          <p:cNvSpPr txBox="1"/>
          <p:nvPr/>
        </p:nvSpPr>
        <p:spPr>
          <a:xfrm>
            <a:off x="7200900" y="4893900"/>
            <a:ext cx="1712400" cy="15699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Two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b()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a()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d()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e()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7"/>
          <p:cNvSpPr txBox="1"/>
          <p:nvPr/>
        </p:nvSpPr>
        <p:spPr>
          <a:xfrm>
            <a:off x="9944100" y="5122500"/>
            <a:ext cx="1712400" cy="1293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Three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b()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a()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c()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5" name="Google Shape;245;p27"/>
          <p:cNvCxnSpPr>
            <a:stCxn id="239" idx="0"/>
            <a:endCxn id="238" idx="2"/>
          </p:cNvCxnSpPr>
          <p:nvPr/>
        </p:nvCxnSpPr>
        <p:spPr>
          <a:xfrm rot="5400000" flipH="1">
            <a:off x="6088975" y="895475"/>
            <a:ext cx="531000" cy="2690700"/>
          </a:xfrm>
          <a:prstGeom prst="bentConnector3">
            <a:avLst>
              <a:gd name="adj1" fmla="val 5001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6" name="Google Shape;246;p27"/>
          <p:cNvCxnSpPr>
            <a:stCxn id="241" idx="0"/>
            <a:endCxn id="238" idx="2"/>
          </p:cNvCxnSpPr>
          <p:nvPr/>
        </p:nvCxnSpPr>
        <p:spPr>
          <a:xfrm rot="5400000" flipH="1">
            <a:off x="4786950" y="2197500"/>
            <a:ext cx="1375800" cy="931200"/>
          </a:xfrm>
          <a:prstGeom prst="bentConnector3">
            <a:avLst>
              <a:gd name="adj1" fmla="val 6324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7" name="Google Shape;247;p27"/>
          <p:cNvSpPr txBox="1"/>
          <p:nvPr/>
        </p:nvSpPr>
        <p:spPr>
          <a:xfrm>
            <a:off x="5435775" y="2511450"/>
            <a:ext cx="88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extends</a:t>
            </a:r>
            <a:endParaRPr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8" name="Google Shape;248;p27"/>
          <p:cNvSpPr txBox="1"/>
          <p:nvPr/>
        </p:nvSpPr>
        <p:spPr>
          <a:xfrm>
            <a:off x="6578775" y="2015783"/>
            <a:ext cx="88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extends</a:t>
            </a:r>
            <a:endParaRPr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49" name="Google Shape;249;p27"/>
          <p:cNvCxnSpPr>
            <a:stCxn id="242" idx="0"/>
          </p:cNvCxnSpPr>
          <p:nvPr/>
        </p:nvCxnSpPr>
        <p:spPr>
          <a:xfrm rot="5400000" flipH="1">
            <a:off x="2850150" y="3649350"/>
            <a:ext cx="3817800" cy="5001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0" name="Google Shape;250;p27"/>
          <p:cNvSpPr txBox="1"/>
          <p:nvPr/>
        </p:nvSpPr>
        <p:spPr>
          <a:xfrm>
            <a:off x="4445175" y="5254650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51" name="Google Shape;251;p27"/>
          <p:cNvCxnSpPr>
            <a:stCxn id="243" idx="0"/>
            <a:endCxn id="239" idx="2"/>
          </p:cNvCxnSpPr>
          <p:nvPr/>
        </p:nvCxnSpPr>
        <p:spPr>
          <a:xfrm rot="5400000" flipH="1">
            <a:off x="7054050" y="3890850"/>
            <a:ext cx="1648800" cy="357300"/>
          </a:xfrm>
          <a:prstGeom prst="curvedConnector3">
            <a:avLst>
              <a:gd name="adj1" fmla="val 4999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2" name="Google Shape;252;p27"/>
          <p:cNvCxnSpPr>
            <a:stCxn id="243" idx="0"/>
            <a:endCxn id="241" idx="3"/>
          </p:cNvCxnSpPr>
          <p:nvPr/>
        </p:nvCxnSpPr>
        <p:spPr>
          <a:xfrm rot="5400000" flipH="1">
            <a:off x="6843450" y="3680250"/>
            <a:ext cx="1035000" cy="139230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3" name="Google Shape;253;p27"/>
          <p:cNvSpPr txBox="1"/>
          <p:nvPr/>
        </p:nvSpPr>
        <p:spPr>
          <a:xfrm>
            <a:off x="7416975" y="4416450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54" name="Google Shape;254;p27"/>
          <p:cNvCxnSpPr>
            <a:endCxn id="240" idx="2"/>
          </p:cNvCxnSpPr>
          <p:nvPr/>
        </p:nvCxnSpPr>
        <p:spPr>
          <a:xfrm rot="5400000" flipH="1">
            <a:off x="8478600" y="2800625"/>
            <a:ext cx="3223500" cy="14202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5" name="Google Shape;255;p27"/>
          <p:cNvCxnSpPr>
            <a:stCxn id="244" idx="0"/>
            <a:endCxn id="239" idx="2"/>
          </p:cNvCxnSpPr>
          <p:nvPr/>
        </p:nvCxnSpPr>
        <p:spPr>
          <a:xfrm rot="5400000" flipH="1">
            <a:off x="8311350" y="2633550"/>
            <a:ext cx="1877400" cy="31005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6" name="Google Shape;256;p27"/>
          <p:cNvSpPr txBox="1"/>
          <p:nvPr/>
        </p:nvSpPr>
        <p:spPr>
          <a:xfrm>
            <a:off x="10160175" y="4645050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7" name="Google Shape;257;p27"/>
          <p:cNvSpPr/>
          <p:nvPr/>
        </p:nvSpPr>
        <p:spPr>
          <a:xfrm>
            <a:off x="174175" y="1829575"/>
            <a:ext cx="3799800" cy="3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foo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Two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-US" sz="2000" dirty="0" err="1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foo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400" b="1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bar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Two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-US" sz="2000" dirty="0" err="1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bar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400" b="1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baz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Three</a:t>
            </a:r>
            <a:r>
              <a:rPr lang="en-US" sz="2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sz="2000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-US" sz="2000" dirty="0" err="1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baz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400" b="1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0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waldo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Three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dirty="0"/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waldo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0;p23">
            <a:extLst>
              <a:ext uri="{FF2B5EF4-FFF2-40B4-BE49-F238E27FC236}">
                <a16:creationId xmlns:a16="http://schemas.microsoft.com/office/drawing/2014/main" id="{D722A22F-BE88-27B1-A783-D9F1E507E2DF}"/>
              </a:ext>
            </a:extLst>
          </p:cNvPr>
          <p:cNvSpPr/>
          <p:nvPr/>
        </p:nvSpPr>
        <p:spPr>
          <a:xfrm>
            <a:off x="489858" y="1850879"/>
            <a:ext cx="7266300" cy="492906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81;p23">
            <a:extLst>
              <a:ext uri="{FF2B5EF4-FFF2-40B4-BE49-F238E27FC236}">
                <a16:creationId xmlns:a16="http://schemas.microsoft.com/office/drawing/2014/main" id="{F75E0C1C-2320-FD53-8394-BD4CD8E960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9857" y="1202992"/>
            <a:ext cx="11787635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dirty="0"/>
              <a:t>What will each of the following lines of code output? (or DNC)</a:t>
            </a:r>
            <a:endParaRPr dirty="0"/>
          </a:p>
        </p:txBody>
      </p:sp>
      <p:sp>
        <p:nvSpPr>
          <p:cNvPr id="5" name="Google Shape;182;p23">
            <a:extLst>
              <a:ext uri="{FF2B5EF4-FFF2-40B4-BE49-F238E27FC236}">
                <a16:creationId xmlns:a16="http://schemas.microsoft.com/office/drawing/2014/main" id="{1EF6CCED-801F-3EFA-82C7-A370B3A4CDF2}"/>
              </a:ext>
            </a:extLst>
          </p:cNvPr>
          <p:cNvSpPr/>
          <p:nvPr/>
        </p:nvSpPr>
        <p:spPr>
          <a:xfrm>
            <a:off x="604157" y="1836483"/>
            <a:ext cx="3195000" cy="2131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 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dirty="0"/>
          </a:p>
        </p:txBody>
      </p:sp>
      <p:sp>
        <p:nvSpPr>
          <p:cNvPr id="6" name="Google Shape;183;p23">
            <a:extLst>
              <a:ext uri="{FF2B5EF4-FFF2-40B4-BE49-F238E27FC236}">
                <a16:creationId xmlns:a16="http://schemas.microsoft.com/office/drawing/2014/main" id="{384F7038-D8C2-1166-2794-89BAA1C78D6F}"/>
              </a:ext>
            </a:extLst>
          </p:cNvPr>
          <p:cNvSpPr/>
          <p:nvPr/>
        </p:nvSpPr>
        <p:spPr>
          <a:xfrm>
            <a:off x="3446432" y="1847634"/>
            <a:ext cx="4383205" cy="470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One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() {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-US" dirty="0" err="1">
                <a:latin typeface="Consolas"/>
                <a:ea typeface="Consolas"/>
                <a:cs typeface="Consolas"/>
                <a:sym typeface="Consolas"/>
              </a:rPr>
              <a:t>System.out.println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(“hi”);	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    }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endParaRPr lang="en-US"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Two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nsolas"/>
                <a:cs typeface="Consolas"/>
                <a:sym typeface="Consolas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() {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-US" dirty="0" err="1">
                <a:latin typeface="Consolas"/>
                <a:ea typeface="Consolas"/>
                <a:cs typeface="Consolas"/>
                <a:sym typeface="Consolas"/>
              </a:rPr>
              <a:t>System.out.println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(“howdy”);	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    }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() {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-US" dirty="0" err="1">
                <a:latin typeface="Consolas"/>
                <a:ea typeface="Consolas"/>
                <a:cs typeface="Consolas"/>
                <a:sym typeface="Consolas"/>
              </a:rPr>
              <a:t>System.out.println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(“bye”);	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    }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Three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A, B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() {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-US" dirty="0" err="1">
                <a:latin typeface="Consolas"/>
                <a:ea typeface="Consolas"/>
                <a:cs typeface="Consolas"/>
                <a:sym typeface="Consolas"/>
              </a:rPr>
              <a:t>System.out.println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(“hey”);	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    }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   public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() {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-US" dirty="0" err="1">
                <a:latin typeface="Consolas"/>
                <a:ea typeface="Consolas"/>
                <a:cs typeface="Consolas"/>
                <a:sym typeface="Consolas"/>
              </a:rPr>
              <a:t>System.out.println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(“</a:t>
            </a:r>
            <a:r>
              <a:rPr lang="en-US" dirty="0" err="1">
                <a:latin typeface="Consolas"/>
                <a:ea typeface="Consolas"/>
                <a:cs typeface="Consolas"/>
                <a:sym typeface="Consolas"/>
              </a:rPr>
              <a:t>cya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”);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84;p23">
            <a:extLst>
              <a:ext uri="{FF2B5EF4-FFF2-40B4-BE49-F238E27FC236}">
                <a16:creationId xmlns:a16="http://schemas.microsoft.com/office/drawing/2014/main" id="{EA8B317D-B54A-118C-7B28-8CE80138C2EE}"/>
              </a:ext>
            </a:extLst>
          </p:cNvPr>
          <p:cNvSpPr/>
          <p:nvPr/>
        </p:nvSpPr>
        <p:spPr>
          <a:xfrm>
            <a:off x="7870457" y="1584292"/>
            <a:ext cx="4117104" cy="5106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22B4F7-F094-B41A-1175-97F50A632EA3}"/>
              </a:ext>
            </a:extLst>
          </p:cNvPr>
          <p:cNvSpPr txBox="1"/>
          <p:nvPr/>
        </p:nvSpPr>
        <p:spPr>
          <a:xfrm>
            <a:off x="7943935" y="2515687"/>
            <a:ext cx="3957001" cy="3139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1800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One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br>
              <a:rPr lang="en-US" sz="1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1800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Two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br>
              <a:rPr lang="en-US" sz="1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a2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1800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Three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br>
              <a:rPr lang="en-US" sz="1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b2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1800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Three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</a:p>
          <a:p>
            <a:endParaRPr lang="en-US" sz="1800" dirty="0">
              <a:latin typeface="Consolas"/>
              <a:cs typeface="Consolas"/>
              <a:sym typeface="Consolas"/>
            </a:endParaRPr>
          </a:p>
          <a:p>
            <a:r>
              <a:rPr lang="en-US" sz="1800" dirty="0" err="1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a.a</a:t>
            </a:r>
            <a:r>
              <a:rPr lang="en-US" sz="18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();		// hi</a:t>
            </a:r>
          </a:p>
          <a:p>
            <a:r>
              <a:rPr lang="en-US" sz="1800" dirty="0" err="1">
                <a:solidFill>
                  <a:srgbClr val="001080"/>
                </a:solidFill>
                <a:latin typeface="Consolas"/>
                <a:cs typeface="Consolas"/>
                <a:sym typeface="Consolas"/>
              </a:rPr>
              <a:t>b.b</a:t>
            </a:r>
            <a:r>
              <a:rPr lang="en-US" sz="1800" dirty="0">
                <a:solidFill>
                  <a:srgbClr val="001080"/>
                </a:solidFill>
                <a:latin typeface="Consolas"/>
                <a:cs typeface="Consolas"/>
                <a:sym typeface="Consolas"/>
              </a:rPr>
              <a:t>();		// bye</a:t>
            </a:r>
          </a:p>
          <a:p>
            <a:r>
              <a:rPr lang="en-US" sz="1800" dirty="0">
                <a:solidFill>
                  <a:srgbClr val="001080"/>
                </a:solidFill>
                <a:latin typeface="Consolas"/>
                <a:cs typeface="Consolas"/>
                <a:sym typeface="Consolas"/>
              </a:rPr>
              <a:t>a2.a();		// hey</a:t>
            </a:r>
          </a:p>
          <a:p>
            <a:r>
              <a:rPr lang="en-US" sz="1800" dirty="0">
                <a:solidFill>
                  <a:srgbClr val="001080"/>
                </a:solidFill>
                <a:latin typeface="Consolas"/>
                <a:cs typeface="Consolas"/>
                <a:sym typeface="Consolas"/>
              </a:rPr>
              <a:t>a2.b();		// DNC</a:t>
            </a:r>
          </a:p>
          <a:p>
            <a:r>
              <a:rPr lang="en-US" sz="1800" dirty="0">
                <a:solidFill>
                  <a:srgbClr val="001080"/>
                </a:solidFill>
                <a:latin typeface="Consolas"/>
                <a:cs typeface="Consolas"/>
                <a:sym typeface="Consolas"/>
              </a:rPr>
              <a:t>b2.a();		// DNC</a:t>
            </a:r>
          </a:p>
          <a:p>
            <a:r>
              <a:rPr lang="en-US" sz="1800" dirty="0">
                <a:solidFill>
                  <a:srgbClr val="001080"/>
                </a:solidFill>
                <a:latin typeface="Consolas"/>
                <a:cs typeface="Consolas"/>
                <a:sym typeface="Consolas"/>
              </a:rPr>
              <a:t>b2.b();		// </a:t>
            </a:r>
            <a:r>
              <a:rPr lang="en-US" sz="1800" dirty="0" err="1">
                <a:solidFill>
                  <a:srgbClr val="001080"/>
                </a:solidFill>
                <a:latin typeface="Consolas"/>
                <a:cs typeface="Consolas"/>
                <a:sym typeface="Consolas"/>
              </a:rPr>
              <a:t>cya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64976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8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263" name="Google Shape;263;p28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Interfaces Review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More Shapes!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Comparable</a:t>
            </a:r>
            <a:endParaRPr/>
          </a:p>
        </p:txBody>
      </p:sp>
      <p:sp>
        <p:nvSpPr>
          <p:cNvPr id="264" name="Google Shape;264;p28"/>
          <p:cNvSpPr/>
          <p:nvPr/>
        </p:nvSpPr>
        <p:spPr>
          <a:xfrm rot="10800000">
            <a:off x="3057817" y="3428919"/>
            <a:ext cx="444900" cy="309000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9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Recall the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Song</a:t>
            </a:r>
            <a:r>
              <a:rPr lang="en-US" sz="3600" dirty="0"/>
              <a:t> /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Artist</a:t>
            </a:r>
            <a:r>
              <a:rPr lang="en-US" sz="3600" dirty="0"/>
              <a:t> Example</a:t>
            </a:r>
            <a:endParaRPr dirty="0"/>
          </a:p>
        </p:txBody>
      </p:sp>
      <p:sp>
        <p:nvSpPr>
          <p:cNvPr id="270" name="Google Shape;270;p29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Course stored a field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ts val="2800"/>
              <a:buNone/>
            </a:pPr>
            <a:r>
              <a:rPr lang="en-US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private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Song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&gt; </a:t>
            </a:r>
            <a:r>
              <a:rPr lang="en-US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songs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dirty="0">
                <a:solidFill>
                  <a:srgbClr val="000000"/>
                </a:solidFill>
              </a:rPr>
              <a:t>We also had a suggestion to use a 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 lang="en-US" dirty="0">
                <a:solidFill>
                  <a:srgbClr val="000000"/>
                </a:solidFill>
              </a:rPr>
              <a:t> to store the songs…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dirty="0">
                <a:solidFill>
                  <a:srgbClr val="000000"/>
                </a:solidFill>
              </a:rPr>
              <a:t>Seems like a great idea (no duplicates, not worried about keeping a specific order or indexing into it) but … </a:t>
            </a: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HashSet</a:t>
            </a:r>
            <a:r>
              <a:rPr lang="en-US" dirty="0">
                <a:solidFill>
                  <a:srgbClr val="000000"/>
                </a:solidFill>
              </a:rPr>
              <a:t> won’t work because of the 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hashCode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 dirty="0">
                <a:solidFill>
                  <a:srgbClr val="000000"/>
                </a:solidFill>
              </a:rPr>
              <a:t>business I mentioned on Wed</a:t>
            </a: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TreeSet</a:t>
            </a:r>
            <a:r>
              <a:rPr lang="en-US" dirty="0">
                <a:solidFill>
                  <a:srgbClr val="000000"/>
                </a:solidFill>
              </a:rPr>
              <a:t> won’t work because what does it mean to “sort” 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Song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Comparable</a:t>
            </a:r>
            <a:endParaRPr/>
          </a:p>
        </p:txBody>
      </p:sp>
      <p:sp>
        <p:nvSpPr>
          <p:cNvPr id="276" name="Google Shape;276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54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dirty="0" err="1">
                <a:latin typeface="Consolas"/>
                <a:ea typeface="Consolas"/>
                <a:cs typeface="Consolas"/>
                <a:sym typeface="Consolas"/>
              </a:rPr>
              <a:t>TreeSet</a:t>
            </a:r>
            <a:r>
              <a:rPr lang="en-US" sz="3600" dirty="0"/>
              <a:t> uses an </a:t>
            </a:r>
            <a:r>
              <a:rPr lang="en-US" sz="3600" i="1" dirty="0">
                <a:solidFill>
                  <a:schemeClr val="accent3"/>
                </a:solidFill>
              </a:rPr>
              <a:t>interface</a:t>
            </a:r>
            <a:r>
              <a:rPr lang="en-US" sz="3600" dirty="0"/>
              <a:t> called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Comparable&lt;E&gt;</a:t>
            </a:r>
            <a:r>
              <a:rPr lang="en-US" sz="3600" dirty="0"/>
              <a:t> to know how to sort its elements</a:t>
            </a:r>
            <a:endParaRPr sz="36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600"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dirty="0"/>
              <a:t>Only has one required method: 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ct val="100000"/>
              <a:buNone/>
            </a:pPr>
            <a:r>
              <a:rPr lang="en-US" sz="28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2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 dirty="0" err="1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compareTo</a:t>
            </a:r>
            <a:r>
              <a:rPr lang="en-US" sz="2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28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E</a:t>
            </a:r>
            <a:r>
              <a:rPr lang="en-US" sz="2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other</a:t>
            </a:r>
            <a:r>
              <a:rPr lang="en-US" sz="2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300" dirty="0"/>
              <a:t>Its return value is: </a:t>
            </a:r>
            <a:endParaRPr dirty="0"/>
          </a:p>
          <a:p>
            <a:pPr marL="45720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900" dirty="0">
                <a:latin typeface="Consolas"/>
                <a:ea typeface="Consolas"/>
                <a:cs typeface="Consolas"/>
                <a:sym typeface="Consolas"/>
              </a:rPr>
              <a:t>&lt; 0 </a:t>
            </a:r>
            <a:r>
              <a:rPr lang="en-US" sz="2900" dirty="0"/>
              <a:t>if </a:t>
            </a:r>
            <a:r>
              <a:rPr lang="en-US" sz="2900" dirty="0"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-US" sz="2900" dirty="0"/>
              <a:t> is “less than” </a:t>
            </a:r>
            <a:r>
              <a:rPr lang="en-US" sz="2900" dirty="0">
                <a:latin typeface="Consolas"/>
                <a:ea typeface="Consolas"/>
                <a:cs typeface="Consolas"/>
                <a:sym typeface="Consolas"/>
              </a:rPr>
              <a:t>other</a:t>
            </a:r>
            <a:endParaRPr dirty="0"/>
          </a:p>
          <a:p>
            <a:pPr marL="45720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900" dirty="0">
                <a:latin typeface="Consolas"/>
                <a:ea typeface="Consolas"/>
                <a:cs typeface="Consolas"/>
                <a:sym typeface="Consolas"/>
              </a:rPr>
              <a:t>  0 </a:t>
            </a:r>
            <a:r>
              <a:rPr lang="en-US" sz="2900" dirty="0"/>
              <a:t>if </a:t>
            </a:r>
            <a:r>
              <a:rPr lang="en-US" sz="2900" dirty="0"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-US" sz="2900" dirty="0"/>
              <a:t> is </a:t>
            </a:r>
            <a:r>
              <a:rPr lang="en-US" sz="2900" dirty="0">
                <a:latin typeface="Consolas"/>
                <a:ea typeface="Consolas"/>
                <a:cs typeface="Consolas"/>
                <a:sym typeface="Consolas"/>
              </a:rPr>
              <a:t>equal</a:t>
            </a:r>
            <a:r>
              <a:rPr lang="en-US" sz="2900" dirty="0"/>
              <a:t> to </a:t>
            </a:r>
            <a:r>
              <a:rPr lang="en-US" sz="2900" dirty="0">
                <a:latin typeface="Consolas"/>
                <a:ea typeface="Consolas"/>
                <a:cs typeface="Consolas"/>
                <a:sym typeface="Consolas"/>
              </a:rPr>
              <a:t>other</a:t>
            </a:r>
            <a:endParaRPr dirty="0"/>
          </a:p>
          <a:p>
            <a:pPr marL="45720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900" dirty="0">
                <a:latin typeface="Consolas"/>
                <a:ea typeface="Consolas"/>
                <a:cs typeface="Consolas"/>
                <a:sym typeface="Consolas"/>
              </a:rPr>
              <a:t>&gt; 0 </a:t>
            </a:r>
            <a:r>
              <a:rPr lang="en-US" sz="2900" dirty="0"/>
              <a:t>if </a:t>
            </a:r>
            <a:r>
              <a:rPr lang="en-US" sz="2900" dirty="0"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-US" sz="2900" dirty="0"/>
              <a:t> is “greater than” </a:t>
            </a:r>
            <a:r>
              <a:rPr lang="en-US" sz="2900" dirty="0">
                <a:latin typeface="Consolas"/>
                <a:ea typeface="Consolas"/>
                <a:cs typeface="Consolas"/>
                <a:sym typeface="Consolas"/>
              </a:rPr>
              <a:t>other</a:t>
            </a:r>
            <a:endParaRPr sz="2900" dirty="0">
              <a:latin typeface="Consolas"/>
              <a:ea typeface="Consolas"/>
              <a:cs typeface="Consolas"/>
              <a:sym typeface="Consolas"/>
            </a:endParaRPr>
          </a:p>
          <a:p>
            <a:pPr marL="45720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9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900" dirty="0">
                <a:latin typeface="Consolas"/>
                <a:ea typeface="Consolas"/>
                <a:cs typeface="Consolas"/>
                <a:sym typeface="Consolas"/>
              </a:rPr>
              <a:t>Comparable documentation: </a:t>
            </a:r>
            <a:r>
              <a:rPr lang="en-US" sz="2900" u="sng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https://docs.oracle.com/javase/8/docs/api/java/lang/Comparable.html</a:t>
            </a:r>
            <a:r>
              <a:rPr lang="en-US" sz="2900" dirty="0"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2900" dirty="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Announcements</a:t>
            </a:r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P3 will be released today</a:t>
            </a:r>
          </a:p>
          <a:p>
            <a:pPr lvl="1" indent="-457200">
              <a:lnSpc>
                <a:spcPct val="115000"/>
              </a:lnSpc>
              <a:spcBef>
                <a:spcPts val="0"/>
              </a:spcBef>
              <a:buSzPts val="3600"/>
              <a:buChar char="•"/>
            </a:pPr>
            <a:r>
              <a:rPr lang="en-US" sz="3200" dirty="0"/>
              <a:t>Due Sunday, August 13 at 11:59pm</a:t>
            </a:r>
          </a:p>
          <a:p>
            <a:pPr lvl="1" indent="-457200">
              <a:lnSpc>
                <a:spcPct val="115000"/>
              </a:lnSpc>
              <a:spcBef>
                <a:spcPts val="0"/>
              </a:spcBef>
              <a:buSzPts val="3600"/>
              <a:buChar char="•"/>
            </a:pPr>
            <a:r>
              <a:rPr lang="en-US" sz="3200" dirty="0"/>
              <a:t>JUnit will be covered on Wednesday</a:t>
            </a:r>
            <a:endParaRPr sz="3200" dirty="0"/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Quiz 2 on Monday, August 7</a:t>
            </a:r>
          </a:p>
          <a:p>
            <a:pPr lvl="1" indent="-457200">
              <a:lnSpc>
                <a:spcPct val="115000"/>
              </a:lnSpc>
              <a:spcBef>
                <a:spcPts val="0"/>
              </a:spcBef>
              <a:buSzPts val="3600"/>
              <a:buChar char="•"/>
            </a:pPr>
            <a:r>
              <a:rPr lang="en-US" sz="3200" dirty="0"/>
              <a:t>Interfaces section will be released early for extra practice</a:t>
            </a:r>
            <a:endParaRPr sz="3200" dirty="0"/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Reminder that the final exam is scheduled for </a:t>
            </a:r>
            <a:r>
              <a:rPr lang="en-US" sz="3600" b="1" dirty="0"/>
              <a:t>Wednesday + Friday (Aug 16 + Aug 18) at </a:t>
            </a:r>
            <a:br>
              <a:rPr lang="en-US" sz="3600" b="1" dirty="0"/>
            </a:br>
            <a:r>
              <a:rPr lang="en-US" sz="3600" b="1" dirty="0"/>
              <a:t>10:50 – 11:50 am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Interfaces Review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More Shapes!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Comparable</a:t>
            </a:r>
            <a:endParaRPr/>
          </a:p>
        </p:txBody>
      </p:sp>
      <p:sp>
        <p:nvSpPr>
          <p:cNvPr id="92" name="Google Shape;92;p12"/>
          <p:cNvSpPr/>
          <p:nvPr/>
        </p:nvSpPr>
        <p:spPr>
          <a:xfrm rot="10800000">
            <a:off x="3912403" y="2100354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Interfaces serve as a sort of “contract” – in order for a class to </a:t>
            </a:r>
            <a:r>
              <a:rPr lang="en-US" sz="3600" i="1" dirty="0"/>
              <a:t>implement </a:t>
            </a:r>
            <a:r>
              <a:rPr lang="en-US" sz="3600" dirty="0"/>
              <a:t>an interface, it must fulfill the contract.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The contract’s requirements are certain methods that the class must implement. </a:t>
            </a:r>
          </a:p>
        </p:txBody>
      </p:sp>
      <p:sp>
        <p:nvSpPr>
          <p:cNvPr id="4" name="Google Shape;99;p13">
            <a:extLst>
              <a:ext uri="{FF2B5EF4-FFF2-40B4-BE49-F238E27FC236}">
                <a16:creationId xmlns:a16="http://schemas.microsoft.com/office/drawing/2014/main" id="{12F30C2B-C4FF-829A-D8DE-3163E3E3C758}"/>
              </a:ext>
            </a:extLst>
          </p:cNvPr>
          <p:cNvSpPr txBox="1">
            <a:spLocks/>
          </p:cNvSpPr>
          <p:nvPr/>
        </p:nvSpPr>
        <p:spPr>
          <a:xfrm>
            <a:off x="867225" y="5743825"/>
            <a:ext cx="10515600" cy="8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SzPts val="3600"/>
              <a:buFont typeface="Arial"/>
              <a:buNone/>
            </a:pPr>
            <a:r>
              <a:rPr lang="en-US" sz="3600">
                <a:solidFill>
                  <a:srgbClr val="783F04"/>
                </a:solidFill>
              </a:rPr>
              <a:t>note: interfaces say nothing about a class’ </a:t>
            </a:r>
            <a:r>
              <a:rPr lang="en-US" sz="3600" i="1">
                <a:solidFill>
                  <a:srgbClr val="783F04"/>
                </a:solidFill>
              </a:rPr>
              <a:t>state</a:t>
            </a:r>
            <a:endParaRPr lang="en-US" sz="3600" i="1" dirty="0">
              <a:solidFill>
                <a:srgbClr val="783F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1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3"/>
                </a:solidFill>
              </a:rPr>
              <a:t>(PCM)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/>
              <a:t> Interface</a:t>
            </a:r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3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3600"/>
              <a:t> is an interface – defines the </a:t>
            </a:r>
            <a:r>
              <a:rPr lang="en-US" sz="3600" i="1"/>
              <a:t>behaviors</a:t>
            </a:r>
            <a:r>
              <a:rPr lang="en-US" sz="3600"/>
              <a:t> which make something a List, inc: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	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add</a:t>
            </a:r>
            <a:r>
              <a:rPr lang="en-US" sz="3600"/>
              <a:t>,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clear</a:t>
            </a:r>
            <a:r>
              <a:rPr lang="en-US" sz="3600"/>
              <a:t>,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contains</a:t>
            </a:r>
            <a:r>
              <a:rPr lang="en-US" sz="3600"/>
              <a:t>,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 lang="en-US" sz="3600"/>
              <a:t>,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isEmpty</a:t>
            </a:r>
            <a:r>
              <a:rPr lang="en-US" sz="3600"/>
              <a:t>,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size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Any class with these behaviors can implement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List</a:t>
            </a:r>
            <a:endParaRPr sz="36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738775" y="5574575"/>
            <a:ext cx="10515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List documentation enumerates the full list of methods required to be a List: </a:t>
            </a:r>
            <a:r>
              <a:rPr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https://docs.oracle.com/javase/8/docs/api/java/util/List.html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Interfaces vs.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Interfaces require certain methods, but they do not say anything about how those methods should be implemented – that’s up to the class!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latin typeface="Consolas" panose="020B0609020204030204" pitchFamily="49" charset="0"/>
              </a:rPr>
              <a:t>List</a:t>
            </a:r>
            <a:r>
              <a:rPr lang="en-US" sz="3600" dirty="0"/>
              <a:t> is an interface</a:t>
            </a:r>
          </a:p>
          <a:p>
            <a:pPr marL="457200" lvl="1" indent="0">
              <a:buNone/>
            </a:pPr>
            <a:r>
              <a:rPr lang="en-US" sz="3200" dirty="0" err="1">
                <a:latin typeface="Consolas" panose="020B0609020204030204" pitchFamily="49" charset="0"/>
              </a:rPr>
              <a:t>ArrayList</a:t>
            </a:r>
            <a:r>
              <a:rPr lang="en-US" sz="3200" dirty="0"/>
              <a:t> is a class that implements the </a:t>
            </a:r>
            <a:r>
              <a:rPr lang="en-US" sz="3200" dirty="0">
                <a:latin typeface="Consolas" panose="020B0609020204030204" pitchFamily="49" charset="0"/>
              </a:rPr>
              <a:t>List</a:t>
            </a:r>
            <a:r>
              <a:rPr lang="en-US" sz="3200" dirty="0"/>
              <a:t> interface</a:t>
            </a:r>
          </a:p>
          <a:p>
            <a:pPr marL="457200" lvl="1" indent="0">
              <a:buNone/>
            </a:pPr>
            <a:r>
              <a:rPr lang="en-US" sz="3200" dirty="0">
                <a:latin typeface="Consolas" panose="020B0609020204030204" pitchFamily="49" charset="0"/>
              </a:rPr>
              <a:t>LinkedList</a:t>
            </a:r>
            <a:r>
              <a:rPr lang="en-US" sz="3200" dirty="0"/>
              <a:t> is a class that implements the </a:t>
            </a:r>
            <a:r>
              <a:rPr lang="en-US" sz="3200" dirty="0">
                <a:latin typeface="Consolas" panose="020B0609020204030204" pitchFamily="49" charset="0"/>
              </a:rPr>
              <a:t>List</a:t>
            </a:r>
            <a:r>
              <a:rPr lang="en-US" sz="3200" dirty="0"/>
              <a:t> interface</a:t>
            </a:r>
          </a:p>
          <a:p>
            <a:pPr marL="457200" lvl="1" indent="0">
              <a:buNone/>
            </a:pPr>
            <a:r>
              <a:rPr lang="en-US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3885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3"/>
                </a:solidFill>
              </a:rPr>
              <a:t>(PCM) </a:t>
            </a:r>
            <a:r>
              <a:rPr lang="en-US"/>
              <a:t>Why interfaces?</a:t>
            </a:r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28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58BF"/>
              </a:buClr>
              <a:buSzPts val="4400"/>
              <a:buNone/>
            </a:pPr>
            <a:r>
              <a:rPr lang="en-US" sz="4400" b="1" i="1">
                <a:solidFill>
                  <a:srgbClr val="6A58BF"/>
                </a:solidFill>
              </a:rPr>
              <a:t>Abstraction</a:t>
            </a:r>
            <a:endParaRPr sz="3600" b="1" i="1">
              <a:solidFill>
                <a:srgbClr val="6A58B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b="1" i="1">
              <a:solidFill>
                <a:srgbClr val="6A58B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Interfaces support </a:t>
            </a:r>
            <a:r>
              <a:rPr lang="en-US" sz="4000" i="1"/>
              <a:t>abstraction</a:t>
            </a:r>
            <a:endParaRPr sz="4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3600"/>
              <a:t>(the separation of ideas from details)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3"/>
                </a:solidFill>
              </a:rPr>
              <a:t>(PCM) </a:t>
            </a:r>
            <a:r>
              <a:rPr lang="en-US"/>
              <a:t>Why interfaces?</a:t>
            </a:r>
            <a:endParaRPr/>
          </a:p>
        </p:txBody>
      </p:sp>
      <p:pic>
        <p:nvPicPr>
          <p:cNvPr id="118" name="Google Shape;11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5750" y="4933800"/>
            <a:ext cx="1639425" cy="163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649350" y="4933800"/>
            <a:ext cx="1639425" cy="163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/>
          <p:nvPr/>
        </p:nvSpPr>
        <p:spPr>
          <a:xfrm>
            <a:off x="3130008" y="5633950"/>
            <a:ext cx="568836" cy="549882"/>
          </a:xfrm>
          <a:prstGeom prst="lightningBol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/>
          <p:nvPr/>
        </p:nvSpPr>
        <p:spPr>
          <a:xfrm rot="-2522013">
            <a:off x="8883948" y="5771502"/>
            <a:ext cx="303331" cy="312897"/>
          </a:xfrm>
          <a:prstGeom prst="teardrop">
            <a:avLst>
              <a:gd name="adj" fmla="val 10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4090025" y="2020425"/>
            <a:ext cx="4082100" cy="19086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Car interface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-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Press gas pedal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-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Press brake pedal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-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Turn steering wheel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16"/>
          <p:cNvCxnSpPr/>
          <p:nvPr/>
        </p:nvCxnSpPr>
        <p:spPr>
          <a:xfrm rot="-5400000">
            <a:off x="3920275" y="4318325"/>
            <a:ext cx="1810800" cy="1080900"/>
          </a:xfrm>
          <a:prstGeom prst="bentConnector3">
            <a:avLst>
              <a:gd name="adj1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4" name="Google Shape;124;p16"/>
          <p:cNvCxnSpPr>
            <a:stCxn id="118" idx="1"/>
          </p:cNvCxnSpPr>
          <p:nvPr/>
        </p:nvCxnSpPr>
        <p:spPr>
          <a:xfrm rot="10800000">
            <a:off x="6731150" y="3915413"/>
            <a:ext cx="1404600" cy="18381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5" name="Google Shape;125;p16"/>
          <p:cNvSpPr txBox="1"/>
          <p:nvPr/>
        </p:nvSpPr>
        <p:spPr>
          <a:xfrm>
            <a:off x="4798225" y="4454800"/>
            <a:ext cx="125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6169825" y="4759600"/>
            <a:ext cx="125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1539</Words>
  <Application>Microsoft Macintosh PowerPoint</Application>
  <PresentationFormat>Widescreen</PresentationFormat>
  <Paragraphs>312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Montserrat SemiBold</vt:lpstr>
      <vt:lpstr>Consolas</vt:lpstr>
      <vt:lpstr>Arial</vt:lpstr>
      <vt:lpstr>Montserrat</vt:lpstr>
      <vt:lpstr>Montserrat ExtraBold</vt:lpstr>
      <vt:lpstr>Calibri</vt:lpstr>
      <vt:lpstr>NTR</vt:lpstr>
      <vt:lpstr>CSE 373 Summer 2020</vt:lpstr>
      <vt:lpstr>Interfaces</vt:lpstr>
      <vt:lpstr>Lecture Outline</vt:lpstr>
      <vt:lpstr>Announcements</vt:lpstr>
      <vt:lpstr>Lecture Outline</vt:lpstr>
      <vt:lpstr>(PCM) Interfaces</vt:lpstr>
      <vt:lpstr>(PCM) List Interface</vt:lpstr>
      <vt:lpstr>(PCM) Interfaces vs. Implementation</vt:lpstr>
      <vt:lpstr>(PCM) Why interfaces?</vt:lpstr>
      <vt:lpstr>(PCM) Why interfaces?</vt:lpstr>
      <vt:lpstr>(PCM) Why interfaces?</vt:lpstr>
      <vt:lpstr>Lecture Outline</vt:lpstr>
      <vt:lpstr>Classes can Implement Multiple Interfaces</vt:lpstr>
      <vt:lpstr>Classes can Implement Multiple Interfaces</vt:lpstr>
      <vt:lpstr>An interface can extend another</vt:lpstr>
      <vt:lpstr>An interface can extend another</vt:lpstr>
      <vt:lpstr>Select all of the following statements that would cause an error.</vt:lpstr>
      <vt:lpstr>Select all of the following statements that would cause an error.</vt:lpstr>
      <vt:lpstr>Select all of the following statements that would cause an error.</vt:lpstr>
      <vt:lpstr>Select all of the following statements that would cause an error.</vt:lpstr>
      <vt:lpstr>Select all of the following statements that would cause an error.</vt:lpstr>
      <vt:lpstr>What will each of the following lines of code output? (or DNC)</vt:lpstr>
      <vt:lpstr>Lecture Outline</vt:lpstr>
      <vt:lpstr>Recall the Song / Artist Example</vt:lpstr>
      <vt:lpstr>Comparable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Interfaces</dc:title>
  <cp:lastModifiedBy>Melissa Lin</cp:lastModifiedBy>
  <cp:revision>5</cp:revision>
  <dcterms:modified xsi:type="dcterms:W3CDTF">2023-08-04T19:38:39Z</dcterms:modified>
</cp:coreProperties>
</file>