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794" r:id="rId14"/>
    <p:sldId id="793" r:id="rId15"/>
    <p:sldId id="791" r:id="rId16"/>
    <p:sldId id="7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794"/>
            <p14:sldId id="793"/>
            <p14:sldId id="791"/>
            <p14:sldId id="7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1361"/>
  </p:normalViewPr>
  <p:slideViewPr>
    <p:cSldViewPr snapToGrid="0" snapToObjects="1">
      <p:cViewPr varScale="1">
        <p:scale>
          <a:sx n="121" d="100"/>
          <a:sy n="121" d="100"/>
        </p:scale>
        <p:origin x="608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6;p2">
            <a:extLst>
              <a:ext uri="{FF2B5EF4-FFF2-40B4-BE49-F238E27FC236}">
                <a16:creationId xmlns:a16="http://schemas.microsoft.com/office/drawing/2014/main" id="{7C6BA7A0-AD45-EAD5-88BF-1DC646E15DDC}"/>
              </a:ext>
            </a:extLst>
          </p:cNvPr>
          <p:cNvSpPr/>
          <p:nvPr userDrawn="1"/>
        </p:nvSpPr>
        <p:spPr>
          <a:xfrm>
            <a:off x="7370760" y="47431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;p2">
            <a:extLst>
              <a:ext uri="{FF2B5EF4-FFF2-40B4-BE49-F238E27FC236}">
                <a16:creationId xmlns:a16="http://schemas.microsoft.com/office/drawing/2014/main" id="{C4C5DFA9-9DB5-C488-4E7E-71B6BEA86CEA}"/>
              </a:ext>
            </a:extLst>
          </p:cNvPr>
          <p:cNvSpPr/>
          <p:nvPr userDrawn="1"/>
        </p:nvSpPr>
        <p:spPr>
          <a:xfrm>
            <a:off x="8000400" y="49994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8;p2">
            <a:extLst>
              <a:ext uri="{FF2B5EF4-FFF2-40B4-BE49-F238E27FC236}">
                <a16:creationId xmlns:a16="http://schemas.microsoft.com/office/drawing/2014/main" id="{91628BE4-3E57-9422-C5CA-83A7328BC502}"/>
              </a:ext>
            </a:extLst>
          </p:cNvPr>
          <p:cNvSpPr/>
          <p:nvPr userDrawn="1"/>
        </p:nvSpPr>
        <p:spPr>
          <a:xfrm>
            <a:off x="8484960" y="47431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 Lin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FB8A3C-3772-B187-AC46-864D7EE080A7}"/>
              </a:ext>
            </a:extLst>
          </p:cNvPr>
          <p:cNvSpPr txBox="1"/>
          <p:nvPr userDrawn="1"/>
        </p:nvSpPr>
        <p:spPr>
          <a:xfrm>
            <a:off x="8496960" y="4992318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312031-82B0-AADB-B810-793894661B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065" y="5554836"/>
            <a:ext cx="1262933" cy="12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06FE6-FBF9-DA5F-C077-1892C6DB41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0111" y="258331"/>
            <a:ext cx="842016" cy="8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42779-5F9E-D238-A354-B13B481707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0111" y="258331"/>
            <a:ext cx="842016" cy="8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74954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_W0bSen8Qj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3su/exam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listen to any podcasts? If so, what are your favorites?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actually still an imperfect implementation because we would also need to write a </a:t>
            </a:r>
            <a:r>
              <a:rPr lang="en-US" sz="3200" dirty="0" err="1">
                <a:latin typeface="Consolas" panose="020B0609020204030204" pitchFamily="49" charset="0"/>
              </a:rPr>
              <a:t>hashCode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for our object to work with </a:t>
            </a:r>
            <a:r>
              <a:rPr lang="en-US" sz="3200" dirty="0">
                <a:latin typeface="Consolas" panose="020B0609020204030204" pitchFamily="49" charset="0"/>
              </a:rPr>
              <a:t>HashSet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HashMap</a:t>
            </a:r>
            <a:r>
              <a:rPr lang="en-US" sz="3200" dirty="0"/>
              <a:t>, etc. but more to come on that in CSE 331 and beyond </a:t>
            </a:r>
            <a:r>
              <a:rPr lang="en-US" sz="3200" dirty="0">
                <a:sym typeface="Wingdings" panose="05000000000000000000" pitchFamily="2" charset="2"/>
              </a:rPr>
              <a:t>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Larger Example (cont.)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07983" y="349225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E2B7FEF-A509-2487-C6AC-35D5BED6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3" y="1451128"/>
            <a:ext cx="10510345" cy="117645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best method comment for </a:t>
            </a:r>
            <a:r>
              <a:rPr lang="en-US" dirty="0" err="1"/>
              <a:t>getNewestSong</a:t>
            </a:r>
            <a:r>
              <a:rPr lang="en-US" dirty="0"/>
              <a:t>()?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970D8-C3C6-2C6E-5771-7547B4018D00}"/>
              </a:ext>
            </a:extLst>
          </p:cNvPr>
          <p:cNvSpPr txBox="1"/>
          <p:nvPr/>
        </p:nvSpPr>
        <p:spPr>
          <a:xfrm>
            <a:off x="756743" y="2795751"/>
            <a:ext cx="101529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last song by this Artist that was added to the list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newest song by this artist, or null if the artist has no songs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newest song by this artist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Loops through the list of songs by this Artist to find which one has the largest year and returns it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newest song by this artist, with ties being broken by which song was added earlier, or null if the artist has no songs.</a:t>
            </a:r>
          </a:p>
        </p:txBody>
      </p:sp>
    </p:spTree>
    <p:extLst>
      <p:ext uri="{BB962C8B-B14F-4D97-AF65-F5344CB8AC3E}">
        <p14:creationId xmlns:p14="http://schemas.microsoft.com/office/powerpoint/2010/main" val="254957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C46B-7201-A672-882B-9AE111D7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3" y="1451128"/>
            <a:ext cx="10510345" cy="117645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best method comment for </a:t>
            </a:r>
            <a:r>
              <a:rPr lang="en-US" dirty="0" err="1"/>
              <a:t>getNewestSong</a:t>
            </a:r>
            <a:r>
              <a:rPr lang="en-US" dirty="0"/>
              <a:t>()?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8E008-B9D0-5FD4-E53F-9740E75F4433}"/>
              </a:ext>
            </a:extLst>
          </p:cNvPr>
          <p:cNvSpPr txBox="1"/>
          <p:nvPr/>
        </p:nvSpPr>
        <p:spPr>
          <a:xfrm>
            <a:off x="756743" y="2795751"/>
            <a:ext cx="101529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last song by this Artist that was added to the list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newest song by this artist, or null if the artist has no songs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newest song by this artist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Loops through the list of songs by this Artist to find which one has the largest year and returns it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Returns the newest song by this artist, with ties being broken by which song was added earlier, or null if the artist has no songs.</a:t>
            </a:r>
          </a:p>
        </p:txBody>
      </p:sp>
    </p:spTree>
    <p:extLst>
      <p:ext uri="{BB962C8B-B14F-4D97-AF65-F5344CB8AC3E}">
        <p14:creationId xmlns:p14="http://schemas.microsoft.com/office/powerpoint/2010/main" val="113938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A482-2F40-3E55-50F7-93A3A082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82" y="1261942"/>
            <a:ext cx="10515600" cy="1586362"/>
          </a:xfrm>
        </p:spPr>
        <p:txBody>
          <a:bodyPr>
            <a:noAutofit/>
          </a:bodyPr>
          <a:lstStyle/>
          <a:p>
            <a:r>
              <a:rPr lang="en-US" sz="3600" dirty="0"/>
              <a:t>Think about the design of the Song and Artist classes. Here are guiding questions, but you are welcome to (and encouraged to) deviate from these topics!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EDAF6-A77B-FE1D-D932-2FFC929BC3E7}"/>
              </a:ext>
            </a:extLst>
          </p:cNvPr>
          <p:cNvSpPr txBox="1"/>
          <p:nvPr/>
        </p:nvSpPr>
        <p:spPr>
          <a:xfrm>
            <a:off x="838200" y="2848304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“valid” values for each of the fields?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Song: name,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Artist: name, songs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additional fields that we could include?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Would it make sense to include additional constructors? If so, what constructors?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Example: a Song constructor that accepts only a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would happen if we used a different data structure to store an Artist’s songs?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would it affect the client perspective of an Artist?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would we need to change about our code?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Online Media 4" descr="5 Minute Timer">
            <a:hlinkClick r:id="" action="ppaction://media"/>
            <a:extLst>
              <a:ext uri="{FF2B5EF4-FFF2-40B4-BE49-F238E27FC236}">
                <a16:creationId xmlns:a16="http://schemas.microsoft.com/office/drawing/2014/main" id="{4E6128D7-AFDC-DF71-7685-959B61DCA2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7068" y="2850932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658E-947A-7A6F-D380-81DBC488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6071-1DB6-E948-328C-5EA39F4E5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814" y="1398494"/>
            <a:ext cx="6970986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It’s up to you!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Think carefully about the decisions you make when designing your classes</a:t>
            </a:r>
          </a:p>
          <a:p>
            <a:pPr lvl="1"/>
            <a:r>
              <a:rPr lang="en-US" dirty="0"/>
              <a:t>What assumptions are you making?</a:t>
            </a:r>
          </a:p>
          <a:p>
            <a:pPr lvl="1"/>
            <a:r>
              <a:rPr lang="en-US" dirty="0"/>
              <a:t>How does this affect users?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E9066-483E-F537-1DCE-1CB1ED591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420906"/>
            <a:ext cx="3022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Larger Example (cont.)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C2 due tomorrow </a:t>
            </a:r>
          </a:p>
          <a:p>
            <a:r>
              <a:rPr lang="en-US" sz="3200" dirty="0"/>
              <a:t>P3 released Friday</a:t>
            </a:r>
          </a:p>
          <a:p>
            <a:pPr lvl="1"/>
            <a:r>
              <a:rPr lang="en-US" sz="2800" dirty="0"/>
              <a:t>The last part of the assignment involves Junit Testing (we will talk about this in Wednesday’s lecture!)</a:t>
            </a:r>
          </a:p>
          <a:p>
            <a:pPr lvl="1"/>
            <a:r>
              <a:rPr lang="en-US" sz="2800" dirty="0"/>
              <a:t>Due August 13</a:t>
            </a:r>
          </a:p>
          <a:p>
            <a:pPr lvl="1"/>
            <a:r>
              <a:rPr lang="en-US" sz="2800" b="1" dirty="0"/>
              <a:t>No resubmissions</a:t>
            </a:r>
          </a:p>
          <a:p>
            <a:r>
              <a:rPr lang="en-US" sz="3200" dirty="0"/>
              <a:t>Final exam reminders</a:t>
            </a:r>
          </a:p>
          <a:p>
            <a:pPr lvl="1"/>
            <a:r>
              <a:rPr lang="en-US" sz="2800" dirty="0"/>
              <a:t>Aug 16 and 18 at the normal lecture time and location</a:t>
            </a:r>
          </a:p>
          <a:p>
            <a:pPr lvl="1"/>
            <a:r>
              <a:rPr lang="en-US" sz="2800" dirty="0"/>
              <a:t>More logistics on </a:t>
            </a:r>
            <a:r>
              <a:rPr lang="en-US" sz="2800" dirty="0">
                <a:hlinkClick r:id="rId2"/>
              </a:rPr>
              <a:t>course website</a:t>
            </a:r>
            <a:endParaRPr lang="en-US" sz="2800" dirty="0"/>
          </a:p>
          <a:p>
            <a:pPr lvl="1"/>
            <a:r>
              <a:rPr lang="en-US" sz="2800" dirty="0"/>
              <a:t>Sections from now on are focused on preparing you for the final!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Larger Example (cont.)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i="1" dirty="0"/>
              <a:t>any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Larger Example (cont.)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(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i="1" dirty="0"/>
              <a:t>reference equality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i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i="1" dirty="0"/>
              <a:t>any type of object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i="1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23989</TotalTime>
  <Words>848</Words>
  <Application>Microsoft Macintosh PowerPoint</Application>
  <PresentationFormat>Widescreen</PresentationFormat>
  <Paragraphs>109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Advanced OOP</vt:lpstr>
      <vt:lpstr>Lecture Outline</vt:lpstr>
      <vt:lpstr>Announcements</vt:lpstr>
      <vt:lpstr>Lecture Outline</vt:lpstr>
      <vt:lpstr>(PCM) Constructor Syntax</vt:lpstr>
      <vt:lpstr>(PCM) this keyword</vt:lpstr>
      <vt:lpstr>Lecture Outline</vt:lpstr>
      <vt:lpstr>(PCM) Equals</vt:lpstr>
      <vt:lpstr>Object</vt:lpstr>
      <vt:lpstr>(PCM) Point’s equals()</vt:lpstr>
      <vt:lpstr>Almost there…</vt:lpstr>
      <vt:lpstr>Lecture Outline</vt:lpstr>
      <vt:lpstr>What is the best method comment for getNewestSong()? </vt:lpstr>
      <vt:lpstr>What is the best method comment for getNewestSong()? </vt:lpstr>
      <vt:lpstr>Think about the design of the Song and Artist classes. Here are guiding questions, but you are welcome to (and encouraged to) deviate from these topics!</vt:lpstr>
      <vt:lpstr>Design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Melissa Lin</cp:lastModifiedBy>
  <cp:revision>343</cp:revision>
  <cp:lastPrinted>2022-09-27T21:33:44Z</cp:lastPrinted>
  <dcterms:created xsi:type="dcterms:W3CDTF">2020-06-13T06:27:42Z</dcterms:created>
  <dcterms:modified xsi:type="dcterms:W3CDTF">2023-08-02T06:24:24Z</dcterms:modified>
</cp:coreProperties>
</file>