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413" r:id="rId3"/>
    <p:sldId id="324" r:id="rId4"/>
    <p:sldId id="426" r:id="rId5"/>
    <p:sldId id="404" r:id="rId6"/>
    <p:sldId id="405" r:id="rId7"/>
    <p:sldId id="423" r:id="rId8"/>
    <p:sldId id="424" r:id="rId9"/>
    <p:sldId id="425" r:id="rId10"/>
    <p:sldId id="427" r:id="rId11"/>
    <p:sldId id="392" r:id="rId12"/>
    <p:sldId id="394" r:id="rId13"/>
    <p:sldId id="393" r:id="rId14"/>
    <p:sldId id="407" r:id="rId15"/>
    <p:sldId id="408" r:id="rId16"/>
    <p:sldId id="352" r:id="rId17"/>
    <p:sldId id="411" r:id="rId18"/>
    <p:sldId id="397" r:id="rId19"/>
    <p:sldId id="412" r:id="rId20"/>
    <p:sldId id="391" r:id="rId21"/>
    <p:sldId id="428" r:id="rId22"/>
    <p:sldId id="42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413"/>
            <p14:sldId id="324"/>
            <p14:sldId id="426"/>
            <p14:sldId id="404"/>
            <p14:sldId id="405"/>
            <p14:sldId id="423"/>
            <p14:sldId id="424"/>
            <p14:sldId id="425"/>
            <p14:sldId id="427"/>
            <p14:sldId id="392"/>
            <p14:sldId id="394"/>
            <p14:sldId id="393"/>
            <p14:sldId id="407"/>
            <p14:sldId id="408"/>
            <p14:sldId id="352"/>
            <p14:sldId id="411"/>
            <p14:sldId id="397"/>
            <p14:sldId id="412"/>
            <p14:sldId id="391"/>
            <p14:sldId id="428"/>
            <p14:sldId id="42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9B1"/>
    <a:srgbClr val="54A0FF"/>
    <a:srgbClr val="FAFAFA"/>
    <a:srgbClr val="F5F5F5"/>
    <a:srgbClr val="EF5777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7" autoAdjust="0"/>
    <p:restoredTop sz="91361"/>
  </p:normalViewPr>
  <p:slideViewPr>
    <p:cSldViewPr snapToGrid="0" snapToObjects="1">
      <p:cViewPr varScale="1">
        <p:scale>
          <a:sx n="121" d="100"/>
          <a:sy n="121" d="100"/>
        </p:scale>
        <p:origin x="360" y="168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7/27/23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05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11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26;p2">
            <a:extLst>
              <a:ext uri="{FF2B5EF4-FFF2-40B4-BE49-F238E27FC236}">
                <a16:creationId xmlns:a16="http://schemas.microsoft.com/office/drawing/2014/main" id="{7668C9CC-868A-22BC-F059-A2DF2763F5EF}"/>
              </a:ext>
            </a:extLst>
          </p:cNvPr>
          <p:cNvSpPr/>
          <p:nvPr userDrawn="1"/>
        </p:nvSpPr>
        <p:spPr>
          <a:xfrm>
            <a:off x="7370760" y="4743120"/>
            <a:ext cx="11262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 dirty="0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Instructor</a:t>
            </a: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7;p2">
            <a:extLst>
              <a:ext uri="{FF2B5EF4-FFF2-40B4-BE49-F238E27FC236}">
                <a16:creationId xmlns:a16="http://schemas.microsoft.com/office/drawing/2014/main" id="{E2950BA6-7E55-9BE5-BF56-560CA402F375}"/>
              </a:ext>
            </a:extLst>
          </p:cNvPr>
          <p:cNvSpPr/>
          <p:nvPr userDrawn="1"/>
        </p:nvSpPr>
        <p:spPr>
          <a:xfrm>
            <a:off x="8000400" y="4999440"/>
            <a:ext cx="4800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TAs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8;p2">
            <a:extLst>
              <a:ext uri="{FF2B5EF4-FFF2-40B4-BE49-F238E27FC236}">
                <a16:creationId xmlns:a16="http://schemas.microsoft.com/office/drawing/2014/main" id="{0E185B99-7B99-3E71-3A73-4D3FBD1B6884}"/>
              </a:ext>
            </a:extLst>
          </p:cNvPr>
          <p:cNvSpPr/>
          <p:nvPr userDrawn="1"/>
        </p:nvSpPr>
        <p:spPr>
          <a:xfrm>
            <a:off x="8484960" y="4743120"/>
            <a:ext cx="28893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Melissa Lin</a:t>
            </a: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0538ED-C54C-80FA-24CF-169B18671B9C}"/>
              </a:ext>
            </a:extLst>
          </p:cNvPr>
          <p:cNvSpPr txBox="1"/>
          <p:nvPr userDrawn="1"/>
        </p:nvSpPr>
        <p:spPr>
          <a:xfrm>
            <a:off x="8496960" y="4992318"/>
            <a:ext cx="3552289" cy="1007676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Poojitha</a:t>
            </a: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</a:t>
            </a:r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Arangam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Darel</a:t>
            </a: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</a:t>
            </a:r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Gunawan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Colton Harris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Atharva Kashyap</a:t>
            </a:r>
          </a:p>
          <a:p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Eesha</a:t>
            </a: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</a:t>
            </a:r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Kunisetty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Audrey Lin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Di Mao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Steven Nguyen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Ben Wang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Jaylyn Zhang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CB2349-7C26-7D5B-7EFB-893F397320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08459" y="5539451"/>
            <a:ext cx="1302146" cy="130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7EAD7-1C58-F4A6-2E0D-0EDDBB5430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6915" y="261988"/>
            <a:ext cx="820280" cy="8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B48FE6-1A51-8DD9-5197-223C8E4092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6915" y="261988"/>
            <a:ext cx="820280" cy="8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citce: Pair">
  <p:cSld name="1_Pracitce: Pai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6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6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6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6"/>
          <p:cNvSpPr txBox="1"/>
          <p:nvPr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Pair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D67DBF-4B10-1253-6A38-F76F71C913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26915" y="261988"/>
            <a:ext cx="820280" cy="8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7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11: Encapsulation, Constructors, More Instance Methods</a:t>
            </a:r>
          </a:p>
          <a:p>
            <a:pPr algn="ctr"/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Constructors, More Instance 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 a boring fact about yourself!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Review: Encapsulation, Constructors, </a:t>
            </a:r>
            <a:r>
              <a:rPr lang="en-US" b="1" dirty="0" err="1">
                <a:solidFill>
                  <a:schemeClr val="accent5"/>
                </a:solidFill>
              </a:rPr>
              <a:t>toString</a:t>
            </a:r>
            <a:r>
              <a:rPr lang="en-US" b="1" dirty="0">
                <a:solidFill>
                  <a:schemeClr val="accent5"/>
                </a:solidFill>
              </a:rPr>
              <a:t>()</a:t>
            </a:r>
          </a:p>
          <a:p>
            <a:pPr>
              <a:spcAft>
                <a:spcPts val="1200"/>
              </a:spcAft>
            </a:pPr>
            <a:r>
              <a:rPr lang="en-US" dirty="0"/>
              <a:t>Larger Example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Code Quality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549714DA-331E-1176-ECF9-754D9B14D5F1}"/>
              </a:ext>
            </a:extLst>
          </p:cNvPr>
          <p:cNvSpPr/>
          <p:nvPr/>
        </p:nvSpPr>
        <p:spPr>
          <a:xfrm rot="10800000">
            <a:off x="8399382" y="278240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72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Objects </a:t>
            </a:r>
            <a:r>
              <a:rPr lang="en-US" sz="3600" i="1" dirty="0"/>
              <a:t>encapsulate</a:t>
            </a:r>
            <a:r>
              <a:rPr lang="en-US" sz="3600" dirty="0"/>
              <a:t> state and expose behavior.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Encapsulation is hiding implementation details of an object from its clients.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Encapsulation provides </a:t>
            </a:r>
            <a:r>
              <a:rPr lang="en-US" sz="3600" i="1" dirty="0"/>
              <a:t>abstraction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905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private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private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3600" dirty="0"/>
              <a:t>keyword is an </a:t>
            </a:r>
            <a:r>
              <a:rPr lang="en-US" sz="3600" i="1" dirty="0"/>
              <a:t>access modifier </a:t>
            </a:r>
            <a:r>
              <a:rPr lang="en-US" sz="3600" dirty="0"/>
              <a:t>(like </a:t>
            </a:r>
            <a:r>
              <a:rPr lang="en-US" sz="3600" dirty="0">
                <a:latin typeface="Consolas" panose="020B0609020204030204" pitchFamily="49" charset="0"/>
              </a:rPr>
              <a:t>public</a:t>
            </a:r>
            <a:r>
              <a:rPr lang="en-US" sz="3600" dirty="0"/>
              <a:t>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Fields declared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private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3600" dirty="0"/>
              <a:t>cannot be accessed by any code outside of the object.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We </a:t>
            </a:r>
            <a:r>
              <a:rPr lang="en-US" sz="3600" b="1" dirty="0"/>
              <a:t>always </a:t>
            </a:r>
            <a:r>
              <a:rPr lang="en-US" sz="3600" dirty="0"/>
              <a:t>want to encapsulate our objects’ fields by declaring them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private</a:t>
            </a:r>
            <a:r>
              <a:rPr lang="en-US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6171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Accessors and Mutators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Declaring fields as private removes all access from the user.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If we want to give some back, we can define instance methods.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C9E860-651D-45B1-8B8C-5D6063AE5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608390"/>
              </p:ext>
            </p:extLst>
          </p:nvPr>
        </p:nvGraphicFramePr>
        <p:xfrm>
          <a:off x="972589" y="3662205"/>
          <a:ext cx="10437091" cy="284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1710">
                  <a:extLst>
                    <a:ext uri="{9D8B030D-6E8A-4147-A177-3AD203B41FA5}">
                      <a16:colId xmlns:a16="http://schemas.microsoft.com/office/drawing/2014/main" val="3944959879"/>
                    </a:ext>
                  </a:extLst>
                </a:gridCol>
                <a:gridCol w="5765381">
                  <a:extLst>
                    <a:ext uri="{9D8B030D-6E8A-4147-A177-3AD203B41FA5}">
                      <a16:colId xmlns:a16="http://schemas.microsoft.com/office/drawing/2014/main" val="48658348"/>
                    </a:ext>
                  </a:extLst>
                </a:gridCol>
              </a:tblGrid>
              <a:tr h="7123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Accessors (“getters”)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Mutators (“setters”)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082704"/>
                  </a:ext>
                </a:extLst>
              </a:tr>
              <a:tr h="7123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getX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setX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(int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newX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251010"/>
                  </a:ext>
                </a:extLst>
              </a:tr>
              <a:tr h="7123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getY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setY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(int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newY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575672"/>
                  </a:ext>
                </a:extLst>
              </a:tr>
              <a:tr h="712358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setLocation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(int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newX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, int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newY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14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471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Objects </a:t>
            </a:r>
            <a:r>
              <a:rPr lang="en-US" sz="3600" i="1" dirty="0"/>
              <a:t>encapsulate</a:t>
            </a:r>
            <a:r>
              <a:rPr lang="en-US" sz="3600" dirty="0"/>
              <a:t> state and expose behavior.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Encapsulation is hiding implementation details of an object from its clients.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Encapsulation provides </a:t>
            </a:r>
            <a:r>
              <a:rPr lang="en-US" sz="3600" i="1" dirty="0"/>
              <a:t>abstraction</a:t>
            </a:r>
            <a:r>
              <a:rPr lang="en-US" sz="3600" dirty="0"/>
              <a:t>.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Encapsulation also gives the implementor flexibility! </a:t>
            </a:r>
          </a:p>
        </p:txBody>
      </p:sp>
    </p:spTree>
    <p:extLst>
      <p:ext uri="{BB962C8B-B14F-4D97-AF65-F5344CB8AC3E}">
        <p14:creationId xmlns:p14="http://schemas.microsoft.com/office/powerpoint/2010/main" val="487708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While users can still access and modify our Point’s fields with the instance methods we defined, </a:t>
            </a:r>
            <a:r>
              <a:rPr lang="en-US" sz="3200" i="1" dirty="0"/>
              <a:t>we have control of how they do so</a:t>
            </a:r>
            <a:r>
              <a:rPr lang="en-US" sz="3200" dirty="0"/>
              <a:t>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Can only accept positive coordinate values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Can swap out our underlying implementation to use polar coordinates instead! </a:t>
            </a:r>
          </a:p>
        </p:txBody>
      </p:sp>
    </p:spTree>
    <p:extLst>
      <p:ext uri="{BB962C8B-B14F-4D97-AF65-F5344CB8AC3E}">
        <p14:creationId xmlns:p14="http://schemas.microsoft.com/office/powerpoint/2010/main" val="134798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Constructors are called when we first create a new instance of a class.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6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we don’t write any constructors, Java provides one that takes no parameters and just sets each field to its default value. </a:t>
            </a:r>
          </a:p>
        </p:txBody>
      </p:sp>
    </p:spTree>
    <p:extLst>
      <p:ext uri="{BB962C8B-B14F-4D97-AF65-F5344CB8AC3E}">
        <p14:creationId xmlns:p14="http://schemas.microsoft.com/office/powerpoint/2010/main" val="2600105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x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y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we write </a:t>
            </a:r>
            <a:r>
              <a:rPr lang="en-US" sz="3600" i="1" dirty="0"/>
              <a:t>any </a:t>
            </a:r>
            <a:r>
              <a:rPr lang="en-US" sz="3600" dirty="0"/>
              <a:t>constructors, Java no longer provides one for us. </a:t>
            </a:r>
          </a:p>
        </p:txBody>
      </p:sp>
    </p:spTree>
    <p:extLst>
      <p:ext uri="{BB962C8B-B14F-4D97-AF65-F5344CB8AC3E}">
        <p14:creationId xmlns:p14="http://schemas.microsoft.com/office/powerpoint/2010/main" val="41420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keyword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solidFill>
                  <a:schemeClr val="accent3"/>
                </a:solidFill>
                <a:latin typeface="Consolas" panose="020B0609020204030204" pitchFamily="49" charset="0"/>
              </a:rPr>
              <a:t>this</a:t>
            </a:r>
            <a:r>
              <a:rPr lang="en-US" sz="3600" dirty="0"/>
              <a:t> keyword refers to the current object in a method or constructor.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fields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this.x</a:t>
            </a:r>
            <a:r>
              <a:rPr lang="en-US" sz="3600" dirty="0"/>
              <a:t>, </a:t>
            </a:r>
            <a:r>
              <a:rPr lang="en-US" sz="3600" dirty="0" err="1">
                <a:latin typeface="Consolas" panose="020B0609020204030204" pitchFamily="49" charset="0"/>
              </a:rPr>
              <a:t>this.y</a:t>
            </a:r>
            <a:endParaRPr lang="en-US" sz="3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instance methods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this.setX</a:t>
            </a:r>
            <a:r>
              <a:rPr lang="en-US" sz="3600" dirty="0">
                <a:latin typeface="Consolas" panose="020B0609020204030204" pitchFamily="49" charset="0"/>
              </a:rPr>
              <a:t>(</a:t>
            </a:r>
            <a:r>
              <a:rPr lang="en-US" sz="3600" dirty="0" err="1">
                <a:latin typeface="Consolas" panose="020B0609020204030204" pitchFamily="49" charset="0"/>
              </a:rPr>
              <a:t>newX</a:t>
            </a:r>
            <a:r>
              <a:rPr lang="en-US" sz="36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2506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keyword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solidFill>
                  <a:schemeClr val="accent3"/>
                </a:solidFill>
                <a:latin typeface="Consolas" panose="020B0609020204030204" pitchFamily="49" charset="0"/>
              </a:rPr>
              <a:t>this</a:t>
            </a:r>
            <a:r>
              <a:rPr lang="en-US" sz="3600" dirty="0"/>
              <a:t> keyword refers to the current object in a method or constructor.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fields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this.x</a:t>
            </a:r>
            <a:r>
              <a:rPr lang="en-US" sz="3600" dirty="0"/>
              <a:t>, </a:t>
            </a:r>
            <a:r>
              <a:rPr lang="en-US" sz="3600" dirty="0" err="1">
                <a:latin typeface="Consolas" panose="020B0609020204030204" pitchFamily="49" charset="0"/>
              </a:rPr>
              <a:t>this.y</a:t>
            </a:r>
            <a:endParaRPr lang="en-US" sz="3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instance methods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this.setX</a:t>
            </a:r>
            <a:r>
              <a:rPr lang="en-US" sz="3600" dirty="0">
                <a:latin typeface="Consolas" panose="020B0609020204030204" pitchFamily="49" charset="0"/>
              </a:rPr>
              <a:t>(</a:t>
            </a:r>
            <a:r>
              <a:rPr lang="en-US" sz="3600" dirty="0" err="1">
                <a:latin typeface="Consolas" panose="020B0609020204030204" pitchFamily="49" charset="0"/>
              </a:rPr>
              <a:t>newX</a:t>
            </a:r>
            <a:r>
              <a:rPr lang="en-US" sz="36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call one constructor from another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>
                <a:latin typeface="Consolas" panose="020B0609020204030204" pitchFamily="49" charset="0"/>
              </a:rPr>
              <a:t>this(0, 0)</a:t>
            </a:r>
          </a:p>
        </p:txBody>
      </p:sp>
    </p:spTree>
    <p:extLst>
      <p:ext uri="{BB962C8B-B14F-4D97-AF65-F5344CB8AC3E}">
        <p14:creationId xmlns:p14="http://schemas.microsoft.com/office/powerpoint/2010/main" val="170711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Encapsulation, Constructors, </a:t>
            </a:r>
            <a:r>
              <a:rPr lang="en-US" dirty="0" err="1"/>
              <a:t>toString</a:t>
            </a:r>
            <a:r>
              <a:rPr lang="en-US" dirty="0"/>
              <a:t>()</a:t>
            </a:r>
          </a:p>
          <a:p>
            <a:pPr>
              <a:spcAft>
                <a:spcPts val="1200"/>
              </a:spcAft>
            </a:pPr>
            <a:r>
              <a:rPr lang="en-US" dirty="0"/>
              <a:t>Larger Example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Code Quality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549714DA-331E-1176-ECF9-754D9B14D5F1}"/>
              </a:ext>
            </a:extLst>
          </p:cNvPr>
          <p:cNvSpPr/>
          <p:nvPr/>
        </p:nvSpPr>
        <p:spPr>
          <a:xfrm rot="10800000">
            <a:off x="3890444" y="144758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13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 err="1"/>
              <a:t>toString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toString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"String representation of object"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200" dirty="0"/>
              <a:t>The </a:t>
            </a:r>
            <a:r>
              <a:rPr lang="en-US" sz="3200" dirty="0" err="1">
                <a:latin typeface="Consolas" panose="020B0609020204030204" pitchFamily="49" charset="0"/>
              </a:rPr>
              <a:t>toString</a:t>
            </a:r>
            <a:r>
              <a:rPr lang="en-US" sz="3200" dirty="0">
                <a:latin typeface="Consolas" panose="020B0609020204030204" pitchFamily="49" charset="0"/>
              </a:rPr>
              <a:t>() </a:t>
            </a:r>
            <a:r>
              <a:rPr lang="en-US" sz="3200" dirty="0"/>
              <a:t>method is automatically called whenever an object is treated like a </a:t>
            </a:r>
            <a:r>
              <a:rPr lang="en-US" sz="3200" dirty="0">
                <a:latin typeface="Consolas" panose="020B0609020204030204" pitchFamily="49" charset="0"/>
              </a:rPr>
              <a:t>String</a:t>
            </a:r>
            <a:r>
              <a:rPr lang="en-US" sz="3200" dirty="0"/>
              <a:t>! </a:t>
            </a:r>
          </a:p>
          <a:p>
            <a:pPr marL="0" indent="0">
              <a:buNone/>
            </a:pPr>
            <a:endParaRPr lang="en-US" sz="3200" i="1" dirty="0"/>
          </a:p>
          <a:p>
            <a:pPr marL="0" indent="0">
              <a:buNone/>
            </a:pPr>
            <a:r>
              <a:rPr lang="en-US" sz="3200" i="1" dirty="0"/>
              <a:t>Why not write a </a:t>
            </a:r>
            <a:r>
              <a:rPr lang="en-US" sz="3200" i="1" dirty="0">
                <a:latin typeface="Consolas" panose="020B0609020204030204" pitchFamily="49" charset="0"/>
              </a:rPr>
              <a:t>print() </a:t>
            </a:r>
            <a:r>
              <a:rPr lang="en-US" sz="3200" i="1" dirty="0"/>
              <a:t>method that prints out the String representation to the console? </a:t>
            </a:r>
          </a:p>
        </p:txBody>
      </p:sp>
    </p:spTree>
    <p:extLst>
      <p:ext uri="{BB962C8B-B14F-4D97-AF65-F5344CB8AC3E}">
        <p14:creationId xmlns:p14="http://schemas.microsoft.com/office/powerpoint/2010/main" val="130672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Encapsulation, Constructors, </a:t>
            </a:r>
            <a:r>
              <a:rPr lang="en-US" dirty="0" err="1"/>
              <a:t>toString</a:t>
            </a:r>
            <a:r>
              <a:rPr lang="en-US" dirty="0"/>
              <a:t>()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Larger Example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Code Quality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549714DA-331E-1176-ECF9-754D9B14D5F1}"/>
              </a:ext>
            </a:extLst>
          </p:cNvPr>
          <p:cNvSpPr/>
          <p:nvPr/>
        </p:nvSpPr>
        <p:spPr>
          <a:xfrm rot="10800000">
            <a:off x="3816872" y="341792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64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Encapsulation, Constructors, </a:t>
            </a:r>
            <a:r>
              <a:rPr lang="en-US" dirty="0" err="1"/>
              <a:t>toString</a:t>
            </a:r>
            <a:r>
              <a:rPr lang="en-US" dirty="0"/>
              <a:t>()</a:t>
            </a:r>
          </a:p>
          <a:p>
            <a:pPr>
              <a:spcAft>
                <a:spcPts val="1200"/>
              </a:spcAft>
            </a:pPr>
            <a:r>
              <a:rPr lang="en-US" dirty="0"/>
              <a:t>Larger Example</a:t>
            </a:r>
          </a:p>
          <a:p>
            <a:pPr lvl="1">
              <a:spcAft>
                <a:spcPts val="1200"/>
              </a:spcAft>
            </a:pPr>
            <a:r>
              <a:rPr lang="en-US" sz="2800" b="1" dirty="0">
                <a:solidFill>
                  <a:schemeClr val="accent5"/>
                </a:solidFill>
              </a:rPr>
              <a:t>Code Quality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549714DA-331E-1176-ECF9-754D9B14D5F1}"/>
              </a:ext>
            </a:extLst>
          </p:cNvPr>
          <p:cNvSpPr/>
          <p:nvPr/>
        </p:nvSpPr>
        <p:spPr>
          <a:xfrm rot="10800000">
            <a:off x="3816872" y="403803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47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600" dirty="0"/>
              <a:t>P2: </a:t>
            </a:r>
            <a:r>
              <a:rPr lang="en-US" sz="3600" dirty="0" err="1"/>
              <a:t>Absurdle</a:t>
            </a:r>
            <a:r>
              <a:rPr lang="en-US" sz="3600" dirty="0"/>
              <a:t> due yesterday</a:t>
            </a:r>
          </a:p>
          <a:p>
            <a:r>
              <a:rPr lang="en-US" sz="3600" dirty="0"/>
              <a:t>Resub 4 form + C2 released today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Warm up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Encapsulation, Constructors, </a:t>
            </a:r>
            <a:r>
              <a:rPr lang="en-US" dirty="0" err="1"/>
              <a:t>toString</a:t>
            </a:r>
            <a:r>
              <a:rPr lang="en-US" dirty="0"/>
              <a:t>()</a:t>
            </a:r>
          </a:p>
          <a:p>
            <a:pPr>
              <a:spcAft>
                <a:spcPts val="1200"/>
              </a:spcAft>
            </a:pPr>
            <a:r>
              <a:rPr lang="en-US" dirty="0"/>
              <a:t>Larger Example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Code Quality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549714DA-331E-1176-ECF9-754D9B14D5F1}"/>
              </a:ext>
            </a:extLst>
          </p:cNvPr>
          <p:cNvSpPr/>
          <p:nvPr/>
        </p:nvSpPr>
        <p:spPr>
          <a:xfrm rot="10800000">
            <a:off x="2912982" y="2120249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36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1A8A-08BC-48F8-A30C-7DB7846B7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280"/>
            <a:ext cx="10515600" cy="762635"/>
          </a:xfrm>
        </p:spPr>
        <p:txBody>
          <a:bodyPr>
            <a:noAutofit/>
          </a:bodyPr>
          <a:lstStyle/>
          <a:p>
            <a:r>
              <a:rPr lang="en-US" sz="3200" dirty="0"/>
              <a:t>What is the correct implementation of the </a:t>
            </a:r>
            <a:r>
              <a:rPr lang="en-US" sz="3200" dirty="0" err="1">
                <a:latin typeface="Consolas" panose="020B0609020204030204" pitchFamily="49" charset="0"/>
              </a:rPr>
              <a:t>distanceFrom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/>
              <a:t>instance method?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9931E9-E2D6-4C09-9698-D138BE9AC9B1}"/>
              </a:ext>
            </a:extLst>
          </p:cNvPr>
          <p:cNvSpPr txBox="1"/>
          <p:nvPr/>
        </p:nvSpPr>
        <p:spPr>
          <a:xfrm>
            <a:off x="534786" y="2344835"/>
            <a:ext cx="5070764" cy="135421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(x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(y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F364A2-AA8F-410F-B8FE-B7DC9351886C}"/>
              </a:ext>
            </a:extLst>
          </p:cNvPr>
          <p:cNvSpPr txBox="1"/>
          <p:nvPr/>
        </p:nvSpPr>
        <p:spPr>
          <a:xfrm>
            <a:off x="5893724" y="2728486"/>
            <a:ext cx="6154189" cy="1323439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CC94F5-CB64-4FAF-9D77-4D66D585056D}"/>
              </a:ext>
            </a:extLst>
          </p:cNvPr>
          <p:cNvSpPr txBox="1"/>
          <p:nvPr/>
        </p:nvSpPr>
        <p:spPr>
          <a:xfrm>
            <a:off x="274322" y="4130764"/>
            <a:ext cx="5738552" cy="1354217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943C2A-634F-4ACF-8AB3-73E3873BBF02}"/>
              </a:ext>
            </a:extLst>
          </p:cNvPr>
          <p:cNvSpPr txBox="1"/>
          <p:nvPr/>
        </p:nvSpPr>
        <p:spPr>
          <a:xfrm>
            <a:off x="41564" y="2329075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(A)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BC1A2-FCC6-4E30-BD42-216F37ACDA8F}"/>
              </a:ext>
            </a:extLst>
          </p:cNvPr>
          <p:cNvSpPr txBox="1"/>
          <p:nvPr/>
        </p:nvSpPr>
        <p:spPr>
          <a:xfrm>
            <a:off x="5766263" y="2319109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(B)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13B8D7-5566-4DC4-9E41-FC9EFD5B53AC}"/>
              </a:ext>
            </a:extLst>
          </p:cNvPr>
          <p:cNvSpPr txBox="1"/>
          <p:nvPr/>
        </p:nvSpPr>
        <p:spPr>
          <a:xfrm>
            <a:off x="124691" y="3749890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(C)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74F43B-58F8-4695-9C74-608427B8B2AE}"/>
                  </a:ext>
                </a:extLst>
              </p:cNvPr>
              <p:cNvSpPr txBox="1"/>
              <p:nvPr/>
            </p:nvSpPr>
            <p:spPr>
              <a:xfrm>
                <a:off x="6395273" y="1935712"/>
                <a:ext cx="4704989" cy="5963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74F43B-58F8-4695-9C74-608427B8B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273" y="1935712"/>
                <a:ext cx="4704989" cy="5963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FF1675B1-C581-470D-BBB0-5D39BBC310BA}"/>
              </a:ext>
            </a:extLst>
          </p:cNvPr>
          <p:cNvSpPr txBox="1"/>
          <p:nvPr/>
        </p:nvSpPr>
        <p:spPr>
          <a:xfrm>
            <a:off x="6096000" y="5420278"/>
            <a:ext cx="5974080" cy="132343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55A332-CD90-447A-8465-D7270BB194EF}"/>
              </a:ext>
            </a:extLst>
          </p:cNvPr>
          <p:cNvSpPr txBox="1"/>
          <p:nvPr/>
        </p:nvSpPr>
        <p:spPr>
          <a:xfrm>
            <a:off x="5561215" y="5547361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(D)</a:t>
            </a:r>
          </a:p>
        </p:txBody>
      </p:sp>
    </p:spTree>
    <p:extLst>
      <p:ext uri="{BB962C8B-B14F-4D97-AF65-F5344CB8AC3E}">
        <p14:creationId xmlns:p14="http://schemas.microsoft.com/office/powerpoint/2010/main" val="730728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0B97EAC-53ED-4294-963B-67B609692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280"/>
            <a:ext cx="10515600" cy="762635"/>
          </a:xfrm>
        </p:spPr>
        <p:txBody>
          <a:bodyPr>
            <a:noAutofit/>
          </a:bodyPr>
          <a:lstStyle/>
          <a:p>
            <a:r>
              <a:rPr lang="en-US" sz="3200" dirty="0"/>
              <a:t>What is the correct implementation of the </a:t>
            </a:r>
            <a:r>
              <a:rPr lang="en-US" sz="3200" dirty="0" err="1">
                <a:latin typeface="Consolas" panose="020B0609020204030204" pitchFamily="49" charset="0"/>
              </a:rPr>
              <a:t>distanceFrom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/>
              <a:t>instance method?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AAA2A9-F6AA-4815-8C24-85E0D9E75CDA}"/>
              </a:ext>
            </a:extLst>
          </p:cNvPr>
          <p:cNvSpPr txBox="1"/>
          <p:nvPr/>
        </p:nvSpPr>
        <p:spPr>
          <a:xfrm>
            <a:off x="534786" y="2344835"/>
            <a:ext cx="5070764" cy="135421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(x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(y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0E8360-5AD7-4F2C-932D-9AEB443CB643}"/>
              </a:ext>
            </a:extLst>
          </p:cNvPr>
          <p:cNvSpPr txBox="1"/>
          <p:nvPr/>
        </p:nvSpPr>
        <p:spPr>
          <a:xfrm>
            <a:off x="5893724" y="2728486"/>
            <a:ext cx="6154189" cy="1323439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5E780C-D938-4187-AE93-5C4726729303}"/>
              </a:ext>
            </a:extLst>
          </p:cNvPr>
          <p:cNvSpPr txBox="1"/>
          <p:nvPr/>
        </p:nvSpPr>
        <p:spPr>
          <a:xfrm>
            <a:off x="274322" y="4130764"/>
            <a:ext cx="5738552" cy="1354217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58F03C-D3C3-4E8A-ACBF-16479409F026}"/>
              </a:ext>
            </a:extLst>
          </p:cNvPr>
          <p:cNvSpPr txBox="1"/>
          <p:nvPr/>
        </p:nvSpPr>
        <p:spPr>
          <a:xfrm>
            <a:off x="6096000" y="5420278"/>
            <a:ext cx="5974080" cy="132343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598742-D881-49DE-87C8-DE909DC8F3E9}"/>
              </a:ext>
            </a:extLst>
          </p:cNvPr>
          <p:cNvSpPr txBox="1"/>
          <p:nvPr/>
        </p:nvSpPr>
        <p:spPr>
          <a:xfrm>
            <a:off x="41564" y="2329075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(A)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1BBB6D-D017-4A99-8140-2A14D6FF8AAF}"/>
              </a:ext>
            </a:extLst>
          </p:cNvPr>
          <p:cNvSpPr txBox="1"/>
          <p:nvPr/>
        </p:nvSpPr>
        <p:spPr>
          <a:xfrm>
            <a:off x="5766263" y="2319109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(B)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FC9CA7-C361-4FE7-AF5C-4B3AF44AF2A9}"/>
              </a:ext>
            </a:extLst>
          </p:cNvPr>
          <p:cNvSpPr txBox="1"/>
          <p:nvPr/>
        </p:nvSpPr>
        <p:spPr>
          <a:xfrm>
            <a:off x="124691" y="3749890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(C)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D98000-B8E3-4294-B689-DFC4F157CE1C}"/>
              </a:ext>
            </a:extLst>
          </p:cNvPr>
          <p:cNvSpPr txBox="1"/>
          <p:nvPr/>
        </p:nvSpPr>
        <p:spPr>
          <a:xfrm>
            <a:off x="5561215" y="5547361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(D)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31CFA5-BCB6-41EE-BD81-2062BBDD4E83}"/>
                  </a:ext>
                </a:extLst>
              </p:cNvPr>
              <p:cNvSpPr txBox="1"/>
              <p:nvPr/>
            </p:nvSpPr>
            <p:spPr>
              <a:xfrm>
                <a:off x="6395273" y="1935712"/>
                <a:ext cx="4704989" cy="5963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31CFA5-BCB6-41EE-BD81-2062BBDD4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273" y="1935712"/>
                <a:ext cx="4704989" cy="5963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4693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B000CF6-6D21-F25B-485C-1D645FF80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93114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p and p2 hold after the following code is executed?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98A444-3E6F-3484-07EB-88E99E6CE89B}"/>
              </a:ext>
            </a:extLst>
          </p:cNvPr>
          <p:cNvSpPr txBox="1"/>
          <p:nvPr/>
        </p:nvSpPr>
        <p:spPr>
          <a:xfrm>
            <a:off x="598516" y="2809703"/>
            <a:ext cx="51040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setX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098658"/>
                </a:solidFill>
                <a:latin typeface="Consolas" panose="020B0609020204030204" pitchFamily="49" charset="0"/>
              </a:rPr>
              <a:t>3)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setY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098658"/>
                </a:solidFill>
                <a:latin typeface="Consolas" panose="020B0609020204030204" pitchFamily="49" charset="0"/>
              </a:rPr>
              <a:t>10)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p;</a:t>
            </a:r>
          </a:p>
          <a:p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setY(</a:t>
            </a:r>
            <a:r>
              <a:rPr lang="en-US" sz="2800" dirty="0">
                <a:solidFill>
                  <a:srgbClr val="098658"/>
                </a:solidFill>
                <a:latin typeface="Consolas" panose="020B0609020204030204" pitchFamily="49" charset="0"/>
              </a:rPr>
              <a:t>100)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p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setY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-</a:t>
            </a:r>
            <a:r>
              <a:rPr lang="en-US" sz="2800" dirty="0">
                <a:solidFill>
                  <a:srgbClr val="098658"/>
                </a:solidFill>
                <a:latin typeface="Consolas" panose="020B0609020204030204" pitchFamily="49" charset="0"/>
              </a:rPr>
              <a:t>99)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A23681-6CAC-4D3D-1FCC-4C74D778C4E6}"/>
              </a:ext>
            </a:extLst>
          </p:cNvPr>
          <p:cNvSpPr txBox="1"/>
          <p:nvPr/>
        </p:nvSpPr>
        <p:spPr>
          <a:xfrm>
            <a:off x="6871855" y="2361291"/>
            <a:ext cx="4943302" cy="348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10)		p2: (3, 10)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(0,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10)</a:t>
            </a:r>
          </a:p>
        </p:txBody>
      </p:sp>
    </p:spTree>
    <p:extLst>
      <p:ext uri="{BB962C8B-B14F-4D97-AF65-F5344CB8AC3E}">
        <p14:creationId xmlns:p14="http://schemas.microsoft.com/office/powerpoint/2010/main" val="936681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21712B9-75CB-022A-951F-32D5A7258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93114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p and p2 hold after the following code is executed?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254409-D8DF-F44C-6FC6-64DDF1A26632}"/>
              </a:ext>
            </a:extLst>
          </p:cNvPr>
          <p:cNvSpPr txBox="1"/>
          <p:nvPr/>
        </p:nvSpPr>
        <p:spPr>
          <a:xfrm>
            <a:off x="598516" y="2809703"/>
            <a:ext cx="51040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setX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098658"/>
                </a:solidFill>
                <a:latin typeface="Consolas" panose="020B0609020204030204" pitchFamily="49" charset="0"/>
              </a:rPr>
              <a:t>3)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setY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098658"/>
                </a:solidFill>
                <a:latin typeface="Consolas" panose="020B0609020204030204" pitchFamily="49" charset="0"/>
              </a:rPr>
              <a:t>10)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p;</a:t>
            </a:r>
          </a:p>
          <a:p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setY(</a:t>
            </a:r>
            <a:r>
              <a:rPr lang="en-US" sz="2800" dirty="0">
                <a:solidFill>
                  <a:srgbClr val="098658"/>
                </a:solidFill>
                <a:latin typeface="Consolas" panose="020B0609020204030204" pitchFamily="49" charset="0"/>
              </a:rPr>
              <a:t>100)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p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setY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(-</a:t>
            </a:r>
            <a:r>
              <a:rPr lang="en-US" sz="2800" dirty="0">
                <a:solidFill>
                  <a:srgbClr val="098658"/>
                </a:solidFill>
                <a:latin typeface="Consolas" panose="020B0609020204030204" pitchFamily="49" charset="0"/>
              </a:rPr>
              <a:t>99)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1E121-EC69-53B6-87EA-5162702D9D91}"/>
              </a:ext>
            </a:extLst>
          </p:cNvPr>
          <p:cNvSpPr txBox="1"/>
          <p:nvPr/>
        </p:nvSpPr>
        <p:spPr>
          <a:xfrm>
            <a:off x="6871855" y="2361291"/>
            <a:ext cx="4943302" cy="348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10)		p2: (3, 10)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(0,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10)</a:t>
            </a:r>
          </a:p>
        </p:txBody>
      </p:sp>
    </p:spTree>
    <p:extLst>
      <p:ext uri="{BB962C8B-B14F-4D97-AF65-F5344CB8AC3E}">
        <p14:creationId xmlns:p14="http://schemas.microsoft.com/office/powerpoint/2010/main" val="2287913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611F40-7DD6-0F23-62FF-5B8F08DB0AF9}"/>
              </a:ext>
            </a:extLst>
          </p:cNvPr>
          <p:cNvSpPr txBox="1"/>
          <p:nvPr/>
        </p:nvSpPr>
        <p:spPr>
          <a:xfrm>
            <a:off x="6096000" y="18747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25CACC-7548-81F1-F43F-6D11B002D282}"/>
              </a:ext>
            </a:extLst>
          </p:cNvPr>
          <p:cNvSpPr>
            <a:spLocks noChangeAspect="1"/>
          </p:cNvSpPr>
          <p:nvPr/>
        </p:nvSpPr>
        <p:spPr>
          <a:xfrm>
            <a:off x="6452188" y="1874729"/>
            <a:ext cx="457200" cy="4528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96A92A-BFF8-E403-F549-E2F877279CA6}"/>
              </a:ext>
            </a:extLst>
          </p:cNvPr>
          <p:cNvSpPr txBox="1"/>
          <p:nvPr/>
        </p:nvSpPr>
        <p:spPr>
          <a:xfrm>
            <a:off x="5924479" y="385592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42B2AA-C40E-B818-5CE6-297ADB8CEA1C}"/>
              </a:ext>
            </a:extLst>
          </p:cNvPr>
          <p:cNvSpPr>
            <a:spLocks noChangeAspect="1"/>
          </p:cNvSpPr>
          <p:nvPr/>
        </p:nvSpPr>
        <p:spPr>
          <a:xfrm>
            <a:off x="6452188" y="3855929"/>
            <a:ext cx="457200" cy="4528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387BFCF3-5603-D5F7-3ABF-24DA6252E994}"/>
              </a:ext>
            </a:extLst>
          </p:cNvPr>
          <p:cNvCxnSpPr>
            <a:cxnSpLocks/>
          </p:cNvCxnSpPr>
          <p:nvPr/>
        </p:nvCxnSpPr>
        <p:spPr>
          <a:xfrm>
            <a:off x="6680788" y="2101165"/>
            <a:ext cx="1448451" cy="82045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12">
            <a:extLst>
              <a:ext uri="{FF2B5EF4-FFF2-40B4-BE49-F238E27FC236}">
                <a16:creationId xmlns:a16="http://schemas.microsoft.com/office/drawing/2014/main" id="{25A5DE9E-987B-5026-AA0A-C1B0B3067496}"/>
              </a:ext>
            </a:extLst>
          </p:cNvPr>
          <p:cNvSpPr/>
          <p:nvPr/>
        </p:nvSpPr>
        <p:spPr>
          <a:xfrm>
            <a:off x="8357837" y="2330816"/>
            <a:ext cx="1878981" cy="1221058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65CDC85D-5664-8356-8CE5-8116F74C2FEB}"/>
              </a:ext>
            </a:extLst>
          </p:cNvPr>
          <p:cNvSpPr/>
          <p:nvPr/>
        </p:nvSpPr>
        <p:spPr>
          <a:xfrm>
            <a:off x="8357838" y="983165"/>
            <a:ext cx="1878981" cy="1221058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323CB7-A6E1-A655-4FE6-8022EAC5A858}"/>
              </a:ext>
            </a:extLst>
          </p:cNvPr>
          <p:cNvSpPr txBox="1"/>
          <p:nvPr/>
        </p:nvSpPr>
        <p:spPr>
          <a:xfrm>
            <a:off x="8713383" y="2584925"/>
            <a:ext cx="925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 = 3</a:t>
            </a:r>
          </a:p>
          <a:p>
            <a:r>
              <a:rPr lang="en-US" sz="2000" dirty="0"/>
              <a:t>y = 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9967B5-907A-E8B5-6379-6083E8F7312D}"/>
              </a:ext>
            </a:extLst>
          </p:cNvPr>
          <p:cNvSpPr txBox="1"/>
          <p:nvPr/>
        </p:nvSpPr>
        <p:spPr>
          <a:xfrm>
            <a:off x="8713384" y="2584925"/>
            <a:ext cx="925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 = 0</a:t>
            </a:r>
          </a:p>
          <a:p>
            <a:r>
              <a:rPr lang="en-US" sz="2000" dirty="0"/>
              <a:t>y = 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FBBB59-D3BB-8840-4FA4-7DDC28AC7CA4}"/>
              </a:ext>
            </a:extLst>
          </p:cNvPr>
          <p:cNvSpPr txBox="1"/>
          <p:nvPr/>
        </p:nvSpPr>
        <p:spPr>
          <a:xfrm>
            <a:off x="8713383" y="1193793"/>
            <a:ext cx="925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 = 0</a:t>
            </a:r>
          </a:p>
          <a:p>
            <a:r>
              <a:rPr lang="en-US" sz="2000" dirty="0"/>
              <a:t>y = 0</a:t>
            </a:r>
          </a:p>
        </p:txBody>
      </p: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6BB025EC-B1D1-73AB-B654-73818B1CBAC3}"/>
              </a:ext>
            </a:extLst>
          </p:cNvPr>
          <p:cNvCxnSpPr/>
          <p:nvPr/>
        </p:nvCxnSpPr>
        <p:spPr>
          <a:xfrm flipV="1">
            <a:off x="6680788" y="3275563"/>
            <a:ext cx="1448451" cy="806802"/>
          </a:xfrm>
          <a:prstGeom prst="curvedConnector3">
            <a:avLst>
              <a:gd name="adj1" fmla="val 5308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563DB13-47A0-4519-9241-CD668D6804B3}"/>
              </a:ext>
            </a:extLst>
          </p:cNvPr>
          <p:cNvSpPr txBox="1"/>
          <p:nvPr/>
        </p:nvSpPr>
        <p:spPr>
          <a:xfrm>
            <a:off x="8713090" y="2584925"/>
            <a:ext cx="1123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 = 3</a:t>
            </a:r>
          </a:p>
          <a:p>
            <a:r>
              <a:rPr lang="en-US" sz="2000" dirty="0"/>
              <a:t>y = 100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9EBA4C-1212-2E13-557A-D48AC73E684C}"/>
              </a:ext>
            </a:extLst>
          </p:cNvPr>
          <p:cNvSpPr txBox="1"/>
          <p:nvPr/>
        </p:nvSpPr>
        <p:spPr>
          <a:xfrm>
            <a:off x="8713089" y="1193793"/>
            <a:ext cx="1123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 = 0</a:t>
            </a:r>
          </a:p>
          <a:p>
            <a:r>
              <a:rPr lang="en-US" sz="2000" dirty="0"/>
              <a:t>y = -99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23023E4-C22C-27BC-2A75-CFEADE1047EE}"/>
              </a:ext>
            </a:extLst>
          </p:cNvPr>
          <p:cNvCxnSpPr/>
          <p:nvPr/>
        </p:nvCxnSpPr>
        <p:spPr>
          <a:xfrm flipV="1">
            <a:off x="6680788" y="1874728"/>
            <a:ext cx="1593417" cy="226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09F7991-5645-870A-C1CA-1066EFEADCE6}"/>
              </a:ext>
            </a:extLst>
          </p:cNvPr>
          <p:cNvSpPr txBox="1"/>
          <p:nvPr/>
        </p:nvSpPr>
        <p:spPr>
          <a:xfrm>
            <a:off x="6482040" y="5334822"/>
            <a:ext cx="3939170" cy="658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p: (0, -99)	p2: (3, 100)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E2DC5F-D5D7-A123-E73F-35493AC36A4E}"/>
              </a:ext>
            </a:extLst>
          </p:cNvPr>
          <p:cNvSpPr txBox="1"/>
          <p:nvPr/>
        </p:nvSpPr>
        <p:spPr>
          <a:xfrm>
            <a:off x="429789" y="1874728"/>
            <a:ext cx="51040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setX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098658"/>
                </a:solidFill>
                <a:latin typeface="Consolas" panose="020B0609020204030204" pitchFamily="49" charset="0"/>
              </a:rPr>
              <a:t>3)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setY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098658"/>
                </a:solidFill>
                <a:latin typeface="Consolas" panose="020B0609020204030204" pitchFamily="49" charset="0"/>
              </a:rPr>
              <a:t>10)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p;</a:t>
            </a:r>
          </a:p>
          <a:p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setY(</a:t>
            </a:r>
            <a:r>
              <a:rPr lang="en-US" sz="2800" dirty="0">
                <a:solidFill>
                  <a:srgbClr val="098658"/>
                </a:solidFill>
                <a:latin typeface="Consolas" panose="020B0609020204030204" pitchFamily="49" charset="0"/>
              </a:rPr>
              <a:t>100)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p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setY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-</a:t>
            </a:r>
            <a:r>
              <a:rPr lang="en-US" sz="2800" dirty="0">
                <a:solidFill>
                  <a:srgbClr val="098658"/>
                </a:solidFill>
                <a:latin typeface="Consolas" panose="020B0609020204030204" pitchFamily="49" charset="0"/>
              </a:rPr>
              <a:t>99)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71840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  <p:bldP spid="8" grpId="0" animBg="1"/>
      <p:bldP spid="13" grpId="0" animBg="1"/>
      <p:bldP spid="14" grpId="0" animBg="1"/>
      <p:bldP spid="15" grpId="0"/>
      <p:bldP spid="15" grpId="1"/>
      <p:bldP spid="16" grpId="0"/>
      <p:bldP spid="16" grpId="1"/>
      <p:bldP spid="17" grpId="0"/>
      <p:bldP spid="17" grpId="1"/>
      <p:bldP spid="21" grpId="0"/>
      <p:bldP spid="22" grpId="0"/>
      <p:bldP spid="28" grpId="0"/>
    </p:bld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15878</TotalTime>
  <Words>1387</Words>
  <Application>Microsoft Macintosh PowerPoint</Application>
  <PresentationFormat>Widescreen</PresentationFormat>
  <Paragraphs>214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Cambria Math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Constructors, More Instance Methods</vt:lpstr>
      <vt:lpstr>Lecture Outline</vt:lpstr>
      <vt:lpstr>Announcements</vt:lpstr>
      <vt:lpstr>Lecture Outline</vt:lpstr>
      <vt:lpstr>What is the correct implementation of the distanceFrom instance method? </vt:lpstr>
      <vt:lpstr>What is the correct implementation of the distanceFrom instance method? </vt:lpstr>
      <vt:lpstr>What do p and p2 hold after the following code is executed?</vt:lpstr>
      <vt:lpstr>What do p and p2 hold after the following code is executed?</vt:lpstr>
      <vt:lpstr>PowerPoint Presentation</vt:lpstr>
      <vt:lpstr>Lecture Outline</vt:lpstr>
      <vt:lpstr>(PCM) Encapsulation</vt:lpstr>
      <vt:lpstr>(PCM) private</vt:lpstr>
      <vt:lpstr>Accessors and Mutators</vt:lpstr>
      <vt:lpstr>(PCM) Encapsulation</vt:lpstr>
      <vt:lpstr>Encapsulation</vt:lpstr>
      <vt:lpstr>Constructors</vt:lpstr>
      <vt:lpstr>Constructor Syntax</vt:lpstr>
      <vt:lpstr>this keyword</vt:lpstr>
      <vt:lpstr>this keyword</vt:lpstr>
      <vt:lpstr>(PCM) toString</vt:lpstr>
      <vt:lpstr>Lecture Outline</vt:lpstr>
      <vt:lpstr>Lecture 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Melissa Lin</cp:lastModifiedBy>
  <cp:revision>320</cp:revision>
  <cp:lastPrinted>2022-09-27T21:33:44Z</cp:lastPrinted>
  <dcterms:created xsi:type="dcterms:W3CDTF">2020-06-13T06:27:42Z</dcterms:created>
  <dcterms:modified xsi:type="dcterms:W3CDTF">2023-07-28T06:23:02Z</dcterms:modified>
</cp:coreProperties>
</file>