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22"/>
  </p:notesMasterIdLst>
  <p:sldIdLst>
    <p:sldId id="256" r:id="rId2"/>
    <p:sldId id="257" r:id="rId3"/>
    <p:sldId id="258" r:id="rId4"/>
    <p:sldId id="264" r:id="rId5"/>
    <p:sldId id="265" r:id="rId6"/>
    <p:sldId id="391" r:id="rId7"/>
    <p:sldId id="392" r:id="rId8"/>
    <p:sldId id="394" r:id="rId9"/>
    <p:sldId id="393" r:id="rId10"/>
    <p:sldId id="417" r:id="rId11"/>
    <p:sldId id="269" r:id="rId12"/>
    <p:sldId id="270" r:id="rId13"/>
    <p:sldId id="271" r:id="rId14"/>
    <p:sldId id="272" r:id="rId15"/>
    <p:sldId id="273" r:id="rId16"/>
    <p:sldId id="274" r:id="rId17"/>
    <p:sldId id="421" r:id="rId18"/>
    <p:sldId id="418" r:id="rId19"/>
    <p:sldId id="419" r:id="rId20"/>
    <p:sldId id="420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nsolas" panose="020B0609020204030204" pitchFamily="49" charset="0"/>
      <p:regular r:id="rId27"/>
      <p:bold r:id="rId28"/>
      <p:italic r:id="rId29"/>
      <p:boldItalic r:id="rId30"/>
    </p:embeddedFont>
    <p:embeddedFont>
      <p:font typeface="Montserrat" pitchFamily="2" charset="77"/>
      <p:regular r:id="rId31"/>
      <p:bold r:id="rId32"/>
      <p:italic r:id="rId33"/>
      <p:boldItalic r:id="rId34"/>
    </p:embeddedFont>
    <p:embeddedFont>
      <p:font typeface="Montserrat ExtraBold" panose="020F0502020204030204" pitchFamily="34" charset="0"/>
      <p:bold r:id="rId35"/>
      <p:italic r:id="rId36"/>
      <p:boldItalic r:id="rId37"/>
    </p:embeddedFont>
    <p:embeddedFont>
      <p:font typeface="Montserrat SemiBold" panose="020F050202020403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76"/>
  </p:normalViewPr>
  <p:slideViewPr>
    <p:cSldViewPr snapToGrid="0">
      <p:cViewPr varScale="1">
        <p:scale>
          <a:sx n="96" d="100"/>
          <a:sy n="96" d="100"/>
        </p:scale>
        <p:origin x="19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2112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 i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/>
          <p:nvPr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122</a:t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20128" y="2753848"/>
            <a:ext cx="1269523" cy="420130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LEC 10</a:t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22;p2"/>
          <p:cNvCxnSpPr/>
          <p:nvPr/>
        </p:nvCxnSpPr>
        <p:spPr>
          <a:xfrm>
            <a:off x="7452794" y="4551419"/>
            <a:ext cx="4468305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2"/>
          <p:cNvSpPr/>
          <p:nvPr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71163" y="5574803"/>
            <a:ext cx="22506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2629" y="5851802"/>
            <a:ext cx="243211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#cse122 </a:t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2950313" y="5594680"/>
            <a:ext cx="1218438" cy="1223089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6;p2">
            <a:extLst>
              <a:ext uri="{FF2B5EF4-FFF2-40B4-BE49-F238E27FC236}">
                <a16:creationId xmlns:a16="http://schemas.microsoft.com/office/drawing/2014/main" id="{A85E165D-1196-4583-F8B2-75E02A4380C1}"/>
              </a:ext>
            </a:extLst>
          </p:cNvPr>
          <p:cNvSpPr/>
          <p:nvPr userDrawn="1"/>
        </p:nvSpPr>
        <p:spPr>
          <a:xfrm>
            <a:off x="7370760" y="4743120"/>
            <a:ext cx="11262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Instructor</a:t>
            </a: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7;p2">
            <a:extLst>
              <a:ext uri="{FF2B5EF4-FFF2-40B4-BE49-F238E27FC236}">
                <a16:creationId xmlns:a16="http://schemas.microsoft.com/office/drawing/2014/main" id="{C912C04E-5C69-A2BB-3329-6F12BBC67C92}"/>
              </a:ext>
            </a:extLst>
          </p:cNvPr>
          <p:cNvSpPr/>
          <p:nvPr userDrawn="1"/>
        </p:nvSpPr>
        <p:spPr>
          <a:xfrm>
            <a:off x="8000400" y="4999440"/>
            <a:ext cx="4800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TAs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28;p2">
            <a:extLst>
              <a:ext uri="{FF2B5EF4-FFF2-40B4-BE49-F238E27FC236}">
                <a16:creationId xmlns:a16="http://schemas.microsoft.com/office/drawing/2014/main" id="{A12D6F88-9884-73D4-0D69-920957FA66CE}"/>
              </a:ext>
            </a:extLst>
          </p:cNvPr>
          <p:cNvSpPr/>
          <p:nvPr userDrawn="1"/>
        </p:nvSpPr>
        <p:spPr>
          <a:xfrm>
            <a:off x="8484960" y="4743120"/>
            <a:ext cx="28893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Melissa Lin</a:t>
            </a: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94C7CC-F08A-7BC8-6E42-A253B48DAB19}"/>
              </a:ext>
            </a:extLst>
          </p:cNvPr>
          <p:cNvSpPr txBox="1"/>
          <p:nvPr userDrawn="1"/>
        </p:nvSpPr>
        <p:spPr>
          <a:xfrm>
            <a:off x="8496960" y="4992318"/>
            <a:ext cx="3552289" cy="1007676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Poojitha</a:t>
            </a: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Arangam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Darel</a:t>
            </a: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Gunawan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Colton Harris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Atharva Kashyap</a:t>
            </a:r>
          </a:p>
          <a:p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Eesha</a:t>
            </a: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Kunisetty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Audrey Lin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Di Mao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Steven Nguyen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Ben Wang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Jaylyn Zhang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AA6DCA-3EC8-30C1-BB6F-6FBA1171E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5785" y="5574803"/>
            <a:ext cx="1242966" cy="12429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4"/>
          <p:cNvSpPr txBox="1"/>
          <p:nvPr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citce: Pair" preserve="1">
  <p:cSld name="Practice: Thi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6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6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6"/>
          <p:cNvSpPr txBox="1"/>
          <p:nvPr/>
        </p:nvSpPr>
        <p:spPr>
          <a:xfrm>
            <a:off x="1106916" y="300371"/>
            <a:ext cx="534643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Think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5787EB-EA5B-E925-894F-2147461129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27585" y="263450"/>
            <a:ext cx="818939" cy="81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9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Char char="-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-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763" y="2997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/>
        </p:nvSpPr>
        <p:spPr>
          <a:xfrm>
            <a:off x="10569575" y="0"/>
            <a:ext cx="162242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122</a:t>
            </a:r>
            <a:endParaRPr/>
          </a:p>
        </p:txBody>
      </p:sp>
      <p:sp>
        <p:nvSpPr>
          <p:cNvPr id="16" name="Google Shape;16;p1"/>
          <p:cNvSpPr txBox="1"/>
          <p:nvPr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10: Introduction to Objects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6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svg"/><Relationship Id="rId18" Type="http://schemas.openxmlformats.org/officeDocument/2006/relationships/image" Target="../media/image27.png"/><Relationship Id="rId3" Type="http://schemas.openxmlformats.org/officeDocument/2006/relationships/image" Target="../media/image20.svg"/><Relationship Id="rId21" Type="http://schemas.openxmlformats.org/officeDocument/2006/relationships/image" Target="../media/image16.svg"/><Relationship Id="rId7" Type="http://schemas.openxmlformats.org/officeDocument/2006/relationships/image" Target="../media/image22.svg"/><Relationship Id="rId12" Type="http://schemas.openxmlformats.org/officeDocument/2006/relationships/image" Target="../media/image11.png"/><Relationship Id="rId17" Type="http://schemas.openxmlformats.org/officeDocument/2006/relationships/image" Target="../media/image14.svg"/><Relationship Id="rId25" Type="http://schemas.openxmlformats.org/officeDocument/2006/relationships/image" Target="../media/image18.svg"/><Relationship Id="rId2" Type="http://schemas.openxmlformats.org/officeDocument/2006/relationships/image" Target="../media/image19.pn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4.svg"/><Relationship Id="rId24" Type="http://schemas.openxmlformats.org/officeDocument/2006/relationships/image" Target="../media/image17.png"/><Relationship Id="rId5" Type="http://schemas.openxmlformats.org/officeDocument/2006/relationships/image" Target="../media/image8.svg"/><Relationship Id="rId15" Type="http://schemas.openxmlformats.org/officeDocument/2006/relationships/image" Target="../media/image26.svg"/><Relationship Id="rId23" Type="http://schemas.openxmlformats.org/officeDocument/2006/relationships/image" Target="../media/image30.svg"/><Relationship Id="rId10" Type="http://schemas.openxmlformats.org/officeDocument/2006/relationships/image" Target="../media/image23.png"/><Relationship Id="rId19" Type="http://schemas.openxmlformats.org/officeDocument/2006/relationships/image" Target="../media/image28.svg"/><Relationship Id="rId4" Type="http://schemas.openxmlformats.org/officeDocument/2006/relationships/image" Target="../media/image7.png"/><Relationship Id="rId9" Type="http://schemas.openxmlformats.org/officeDocument/2006/relationships/image" Target="../media/image10.svg"/><Relationship Id="rId14" Type="http://schemas.openxmlformats.org/officeDocument/2006/relationships/image" Target="../media/image25.png"/><Relationship Id="rId22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SemiBold"/>
              <a:buNone/>
            </a:pPr>
            <a:r>
              <a:rPr lang="en-US" sz="3600"/>
              <a:t>Introduction to Objects</a:t>
            </a:r>
            <a:endParaRPr/>
          </a:p>
        </p:txBody>
      </p:sp>
      <p:sp>
        <p:nvSpPr>
          <p:cNvPr id="71" name="Google Shape;71;p9"/>
          <p:cNvSpPr txBox="1"/>
          <p:nvPr/>
        </p:nvSpPr>
        <p:spPr>
          <a:xfrm>
            <a:off x="7456906" y="2225075"/>
            <a:ext cx="4476805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b="1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did you do last weekend?</a:t>
            </a:r>
          </a:p>
        </p:txBody>
      </p:sp>
      <p:sp>
        <p:nvSpPr>
          <p:cNvPr id="72" name="Google Shape;72;p9"/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A5A5A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Instance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dirty="0"/>
              <a:t>Instance methods are defined in a class</a:t>
            </a:r>
          </a:p>
          <a:p>
            <a:r>
              <a:rPr lang="en-US" sz="3200" dirty="0"/>
              <a:t>Calling an instance method on a particular </a:t>
            </a:r>
            <a:r>
              <a:rPr lang="en-US" sz="3200" i="1" dirty="0"/>
              <a:t>instance </a:t>
            </a:r>
            <a:r>
              <a:rPr lang="en-US" sz="3200" dirty="0"/>
              <a:t>of the class will have effects on </a:t>
            </a:r>
            <a:r>
              <a:rPr lang="en-US" sz="3200" i="1" dirty="0"/>
              <a:t>that </a:t>
            </a:r>
            <a:r>
              <a:rPr lang="en-US" sz="3200" dirty="0"/>
              <a:t>instance</a:t>
            </a:r>
          </a:p>
        </p:txBody>
      </p:sp>
      <p:pic>
        <p:nvPicPr>
          <p:cNvPr id="6" name="Graphic 5" descr="Lamp">
            <a:extLst>
              <a:ext uri="{FF2B5EF4-FFF2-40B4-BE49-F238E27FC236}">
                <a16:creationId xmlns:a16="http://schemas.microsoft.com/office/drawing/2014/main" id="{1EEF0B7A-5AE2-417F-8E77-CFAFCCD32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0800" y="5167541"/>
            <a:ext cx="914400" cy="914400"/>
          </a:xfrm>
          <a:prstGeom prst="rect">
            <a:avLst/>
          </a:prstGeom>
        </p:spPr>
      </p:pic>
      <p:pic>
        <p:nvPicPr>
          <p:cNvPr id="13" name="Graphic 12" descr="Home">
            <a:extLst>
              <a:ext uri="{FF2B5EF4-FFF2-40B4-BE49-F238E27FC236}">
                <a16:creationId xmlns:a16="http://schemas.microsoft.com/office/drawing/2014/main" id="{8008ACE4-3095-489F-A18A-43C183614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0800" y="3941989"/>
            <a:ext cx="914400" cy="914400"/>
          </a:xfrm>
          <a:prstGeom prst="rect">
            <a:avLst/>
          </a:prstGeom>
        </p:spPr>
      </p:pic>
      <p:pic>
        <p:nvPicPr>
          <p:cNvPr id="15" name="Graphic 14" descr="Lamp">
            <a:extLst>
              <a:ext uri="{FF2B5EF4-FFF2-40B4-BE49-F238E27FC236}">
                <a16:creationId xmlns:a16="http://schemas.microsoft.com/office/drawing/2014/main" id="{F5B62657-A8CA-4E02-BBA9-865682590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7600" y="5167541"/>
            <a:ext cx="914400" cy="914400"/>
          </a:xfrm>
          <a:prstGeom prst="rect">
            <a:avLst/>
          </a:prstGeom>
        </p:spPr>
      </p:pic>
      <p:pic>
        <p:nvPicPr>
          <p:cNvPr id="16" name="Graphic 15" descr="Home">
            <a:extLst>
              <a:ext uri="{FF2B5EF4-FFF2-40B4-BE49-F238E27FC236}">
                <a16:creationId xmlns:a16="http://schemas.microsoft.com/office/drawing/2014/main" id="{FCF443BD-2B19-40F0-87C2-EBB9BEAABF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07600" y="3941989"/>
            <a:ext cx="914400" cy="914400"/>
          </a:xfrm>
          <a:prstGeom prst="rect">
            <a:avLst/>
          </a:prstGeom>
        </p:spPr>
      </p:pic>
      <p:pic>
        <p:nvPicPr>
          <p:cNvPr id="17" name="Graphic 16" descr="Lamp">
            <a:extLst>
              <a:ext uri="{FF2B5EF4-FFF2-40B4-BE49-F238E27FC236}">
                <a16:creationId xmlns:a16="http://schemas.microsoft.com/office/drawing/2014/main" id="{7A286994-C54B-4ADE-A294-31585624C4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74400" y="5167541"/>
            <a:ext cx="914400" cy="914400"/>
          </a:xfrm>
          <a:prstGeom prst="rect">
            <a:avLst/>
          </a:prstGeom>
        </p:spPr>
      </p:pic>
      <p:pic>
        <p:nvPicPr>
          <p:cNvPr id="18" name="Graphic 17" descr="Home">
            <a:extLst>
              <a:ext uri="{FF2B5EF4-FFF2-40B4-BE49-F238E27FC236}">
                <a16:creationId xmlns:a16="http://schemas.microsoft.com/office/drawing/2014/main" id="{0C22A86B-CD95-460F-9AD6-3A0EE6D567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74400" y="3941989"/>
            <a:ext cx="914400" cy="914400"/>
          </a:xfrm>
          <a:prstGeom prst="rect">
            <a:avLst/>
          </a:prstGeom>
        </p:spPr>
      </p:pic>
      <p:pic>
        <p:nvPicPr>
          <p:cNvPr id="19" name="Graphic 18" descr="Lamp">
            <a:extLst>
              <a:ext uri="{FF2B5EF4-FFF2-40B4-BE49-F238E27FC236}">
                <a16:creationId xmlns:a16="http://schemas.microsoft.com/office/drawing/2014/main" id="{F1B3C406-1E90-46D5-8B32-4959320589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41200" y="5167541"/>
            <a:ext cx="914400" cy="914400"/>
          </a:xfrm>
          <a:prstGeom prst="rect">
            <a:avLst/>
          </a:prstGeom>
        </p:spPr>
      </p:pic>
      <p:pic>
        <p:nvPicPr>
          <p:cNvPr id="20" name="Graphic 19" descr="Home">
            <a:extLst>
              <a:ext uri="{FF2B5EF4-FFF2-40B4-BE49-F238E27FC236}">
                <a16:creationId xmlns:a16="http://schemas.microsoft.com/office/drawing/2014/main" id="{2A9AF6E2-2E89-4828-ADD8-C831EBF8F07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941200" y="3941989"/>
            <a:ext cx="914400" cy="914400"/>
          </a:xfrm>
          <a:prstGeom prst="rect">
            <a:avLst/>
          </a:prstGeom>
        </p:spPr>
      </p:pic>
      <p:pic>
        <p:nvPicPr>
          <p:cNvPr id="21" name="Graphic 20" descr="Lamp">
            <a:extLst>
              <a:ext uri="{FF2B5EF4-FFF2-40B4-BE49-F238E27FC236}">
                <a16:creationId xmlns:a16="http://schemas.microsoft.com/office/drawing/2014/main" id="{C6F70221-AA39-43A6-A54C-C7D1CB684C9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08000" y="5167541"/>
            <a:ext cx="914400" cy="914400"/>
          </a:xfrm>
          <a:prstGeom prst="rect">
            <a:avLst/>
          </a:prstGeom>
        </p:spPr>
      </p:pic>
      <p:pic>
        <p:nvPicPr>
          <p:cNvPr id="22" name="Graphic 21" descr="Home">
            <a:extLst>
              <a:ext uri="{FF2B5EF4-FFF2-40B4-BE49-F238E27FC236}">
                <a16:creationId xmlns:a16="http://schemas.microsoft.com/office/drawing/2014/main" id="{47463535-6C4C-4BFB-816F-A258FFE9745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008000" y="3941989"/>
            <a:ext cx="914400" cy="914400"/>
          </a:xfrm>
          <a:prstGeom prst="rect">
            <a:avLst/>
          </a:prstGeom>
        </p:spPr>
      </p:pic>
      <p:pic>
        <p:nvPicPr>
          <p:cNvPr id="23" name="Graphic 22" descr="Lamp">
            <a:extLst>
              <a:ext uri="{FF2B5EF4-FFF2-40B4-BE49-F238E27FC236}">
                <a16:creationId xmlns:a16="http://schemas.microsoft.com/office/drawing/2014/main" id="{A18F3F0C-D516-4AC8-AFF1-18BDE629E8B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074800" y="5167541"/>
            <a:ext cx="914400" cy="914400"/>
          </a:xfrm>
          <a:prstGeom prst="rect">
            <a:avLst/>
          </a:prstGeom>
        </p:spPr>
      </p:pic>
      <p:pic>
        <p:nvPicPr>
          <p:cNvPr id="24" name="Graphic 23" descr="Home">
            <a:extLst>
              <a:ext uri="{FF2B5EF4-FFF2-40B4-BE49-F238E27FC236}">
                <a16:creationId xmlns:a16="http://schemas.microsoft.com/office/drawing/2014/main" id="{8F67067F-A737-465F-82DD-C07694B53FB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074800" y="39419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2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Announcements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OOP Review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Example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Abstraction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Encapsulation</a:t>
            </a:r>
            <a:endParaRPr dirty="0"/>
          </a:p>
        </p:txBody>
      </p:sp>
      <p:sp>
        <p:nvSpPr>
          <p:cNvPr id="164" name="Google Shape;164;p22"/>
          <p:cNvSpPr/>
          <p:nvPr/>
        </p:nvSpPr>
        <p:spPr>
          <a:xfrm rot="10800000">
            <a:off x="2920371" y="2772633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Representing a point</a:t>
            </a:r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How would we do this given what we knew last week?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</a:pPr>
            <a:r>
              <a:rPr lang="en-US" sz="3600">
                <a:solidFill>
                  <a:schemeClr val="accent2"/>
                </a:solidFill>
              </a:rPr>
              <a:t>Maybe </a:t>
            </a:r>
            <a:r>
              <a:rPr lang="en-US" sz="360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int x</a:t>
            </a:r>
            <a:r>
              <a:rPr lang="en-US" sz="3600">
                <a:solidFill>
                  <a:schemeClr val="accent2"/>
                </a:solidFill>
              </a:rPr>
              <a:t>, </a:t>
            </a:r>
            <a:r>
              <a:rPr lang="en-US" sz="360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int y</a:t>
            </a:r>
            <a:r>
              <a:rPr lang="en-US" sz="3600">
                <a:solidFill>
                  <a:schemeClr val="accent2"/>
                </a:solidFill>
              </a:rPr>
              <a:t>?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727E"/>
              </a:buClr>
              <a:buSzPts val="3600"/>
              <a:buNone/>
            </a:pPr>
            <a:r>
              <a:rPr lang="en-US" sz="3600">
                <a:solidFill>
                  <a:srgbClr val="1C727E"/>
                </a:solidFill>
              </a:rPr>
              <a:t>Maybe </a:t>
            </a:r>
            <a:r>
              <a:rPr lang="en-US" sz="3600">
                <a:solidFill>
                  <a:srgbClr val="1C727E"/>
                </a:solidFill>
                <a:latin typeface="Consolas"/>
                <a:ea typeface="Consolas"/>
                <a:cs typeface="Consolas"/>
                <a:sym typeface="Consolas"/>
              </a:rPr>
              <a:t>int[]</a:t>
            </a:r>
            <a:r>
              <a:rPr lang="en-US" sz="3600">
                <a:solidFill>
                  <a:srgbClr val="1C727E"/>
                </a:solidFill>
              </a:rPr>
              <a:t>?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Representing a point</a:t>
            </a:r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</a:pPr>
            <a:r>
              <a:rPr lang="en-US" sz="3600" b="1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int x</a:t>
            </a:r>
            <a:r>
              <a:rPr lang="en-US" sz="3600" b="1">
                <a:solidFill>
                  <a:schemeClr val="accent2"/>
                </a:solidFill>
              </a:rPr>
              <a:t>, </a:t>
            </a:r>
            <a:r>
              <a:rPr lang="en-US" sz="3600" b="1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int 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/>
              <a:t>Easy to mix up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-US" sz="3600"/>
              <a:t>,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/>
              <a:t>Just two random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3600"/>
              <a:t>s floating around – easy to make mistakes!</a:t>
            </a:r>
            <a:endParaRPr/>
          </a:p>
          <a:p>
            <a:pPr marL="228600" lvl="0" indent="-1714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727E"/>
              </a:buClr>
              <a:buSzPct val="100000"/>
              <a:buNone/>
            </a:pPr>
            <a:r>
              <a:rPr lang="en-US" sz="3600" b="1">
                <a:solidFill>
                  <a:srgbClr val="1C727E"/>
                </a:solidFill>
                <a:latin typeface="Consolas"/>
                <a:ea typeface="Consolas"/>
                <a:cs typeface="Consolas"/>
                <a:sym typeface="Consolas"/>
              </a:rPr>
              <a:t>int[]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/>
              <a:t>Not really what an array is for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/>
              <a:t>Again, just two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3600"/>
              <a:t>s – just have to “trust” that we’ll remember to treat it like a point </a:t>
            </a:r>
            <a:endParaRPr/>
          </a:p>
        </p:txBody>
      </p:sp>
      <p:sp>
        <p:nvSpPr>
          <p:cNvPr id="177" name="Google Shape;177;p24"/>
          <p:cNvSpPr/>
          <p:nvPr/>
        </p:nvSpPr>
        <p:spPr>
          <a:xfrm>
            <a:off x="7339106" y="472141"/>
            <a:ext cx="4476376" cy="179891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make a class instead!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83" name="Google Shape;183;p25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Announcements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OOP Review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Example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Abstraction</a:t>
            </a:r>
          </a:p>
          <a:p>
            <a:pPr marL="228600" indent="-228600">
              <a:spcBef>
                <a:spcPts val="2200"/>
              </a:spcBef>
              <a:buClr>
                <a:schemeClr val="tx1"/>
              </a:buClr>
              <a:buSzPts val="2800"/>
            </a:pPr>
            <a:r>
              <a:rPr lang="en-US" dirty="0"/>
              <a:t>Encapsulation</a:t>
            </a:r>
          </a:p>
        </p:txBody>
      </p:sp>
      <p:sp>
        <p:nvSpPr>
          <p:cNvPr id="184" name="Google Shape;184;p25"/>
          <p:cNvSpPr/>
          <p:nvPr/>
        </p:nvSpPr>
        <p:spPr>
          <a:xfrm rot="10800000">
            <a:off x="3168806" y="3429000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3"/>
                </a:solidFill>
              </a:rPr>
              <a:t>(PCM) </a:t>
            </a:r>
            <a:r>
              <a:rPr lang="en-US"/>
              <a:t>Abstraction</a:t>
            </a:r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The separation of ideas from details, meaning that we can </a:t>
            </a:r>
            <a:r>
              <a:rPr lang="en-US" sz="4000" i="1"/>
              <a:t>use</a:t>
            </a:r>
            <a:r>
              <a:rPr lang="en-US" sz="4000"/>
              <a:t> something without knowing exactly </a:t>
            </a:r>
            <a:r>
              <a:rPr lang="en-US" sz="4000" i="1"/>
              <a:t>how</a:t>
            </a:r>
            <a:r>
              <a:rPr lang="en-US" sz="4000"/>
              <a:t> it works.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You could use the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Scanner</a:t>
            </a:r>
            <a:r>
              <a:rPr lang="en-US" sz="3200"/>
              <a:t> class without understanding how it worked internally!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3"/>
                </a:solidFill>
              </a:rPr>
              <a:t>(PCM) </a:t>
            </a:r>
            <a:r>
              <a:rPr lang="en-US"/>
              <a:t>Client v. Implementor</a:t>
            </a:r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We have been the</a:t>
            </a:r>
            <a:r>
              <a:rPr lang="en-US" sz="4000" i="1"/>
              <a:t> clients</a:t>
            </a:r>
            <a:r>
              <a:rPr lang="en-US" sz="4000"/>
              <a:t> of many objects this quarter!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Now we will become the </a:t>
            </a:r>
            <a:r>
              <a:rPr lang="en-US" sz="4000" i="1"/>
              <a:t>implementors </a:t>
            </a:r>
            <a:r>
              <a:rPr lang="en-US" sz="4000"/>
              <a:t>of our own objects!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83" name="Google Shape;183;p25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Announcements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OOP Review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Example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tx1"/>
              </a:buClr>
              <a:buSzPts val="2800"/>
              <a:buChar char="•"/>
            </a:pPr>
            <a:r>
              <a:rPr lang="en-US" dirty="0">
                <a:solidFill>
                  <a:schemeClr val="tx1"/>
                </a:solidFill>
              </a:rPr>
              <a:t>Abstraction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Encapsulation</a:t>
            </a:r>
            <a:endParaRPr lang="en-US"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endParaRPr lang="en-US" b="1" dirty="0">
              <a:solidFill>
                <a:schemeClr val="accent5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endParaRPr dirty="0"/>
          </a:p>
        </p:txBody>
      </p:sp>
      <p:sp>
        <p:nvSpPr>
          <p:cNvPr id="184" name="Google Shape;184;p25"/>
          <p:cNvSpPr/>
          <p:nvPr/>
        </p:nvSpPr>
        <p:spPr>
          <a:xfrm rot="10800000">
            <a:off x="3458738" y="4086922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2681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Objects </a:t>
            </a:r>
            <a:r>
              <a:rPr lang="en-US" sz="3600" i="1" dirty="0"/>
              <a:t>encapsulate</a:t>
            </a:r>
            <a:r>
              <a:rPr lang="en-US" sz="3600" dirty="0"/>
              <a:t> state and expose behavior.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Encapsulation is hiding implementation details of an object from its clients.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Encapsulation provides </a:t>
            </a:r>
            <a:r>
              <a:rPr lang="en-US" sz="3600" i="1" dirty="0"/>
              <a:t>abstraction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067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private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dirty="0"/>
              <a:t>keyword is an </a:t>
            </a:r>
            <a:r>
              <a:rPr lang="en-US" sz="3600" i="1" dirty="0"/>
              <a:t>access modifier </a:t>
            </a:r>
            <a:r>
              <a:rPr lang="en-US" sz="3600" dirty="0"/>
              <a:t>(like </a:t>
            </a:r>
            <a:r>
              <a:rPr lang="en-US" sz="3600" dirty="0">
                <a:latin typeface="Consolas" panose="020B0609020204030204" pitchFamily="49" charset="0"/>
              </a:rPr>
              <a:t>public</a:t>
            </a:r>
            <a:r>
              <a:rPr lang="en-US" sz="3600" dirty="0"/>
              <a:t>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Fields declared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private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dirty="0"/>
              <a:t>cannot be accessed by any code outside of the object.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We </a:t>
            </a:r>
            <a:r>
              <a:rPr lang="en-US" sz="3600" b="1" dirty="0"/>
              <a:t>always </a:t>
            </a:r>
            <a:r>
              <a:rPr lang="en-US" sz="3600" dirty="0"/>
              <a:t>want to encapsulate our objects’ fields by declaring them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private</a:t>
            </a:r>
            <a:r>
              <a:rPr lang="en-US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571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Lecture Outline</a:t>
            </a:r>
            <a:endParaRPr dirty="0"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OOP Review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Example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Abstraction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Encapsulation</a:t>
            </a:r>
            <a:endParaRPr dirty="0"/>
          </a:p>
        </p:txBody>
      </p:sp>
      <p:sp>
        <p:nvSpPr>
          <p:cNvPr id="79" name="Google Shape;79;p10"/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Accessors and Mutators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Declaring fields as private removes all access from the user.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If we want to give some back, we can define instance methods.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C9E860-651D-45B1-8B8C-5D6063AE536E}"/>
              </a:ext>
            </a:extLst>
          </p:cNvPr>
          <p:cNvGraphicFramePr>
            <a:graphicFrameLocks noGrp="1"/>
          </p:cNvGraphicFramePr>
          <p:nvPr/>
        </p:nvGraphicFramePr>
        <p:xfrm>
          <a:off x="972589" y="3662205"/>
          <a:ext cx="10437091" cy="284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1710">
                  <a:extLst>
                    <a:ext uri="{9D8B030D-6E8A-4147-A177-3AD203B41FA5}">
                      <a16:colId xmlns:a16="http://schemas.microsoft.com/office/drawing/2014/main" val="3944959879"/>
                    </a:ext>
                  </a:extLst>
                </a:gridCol>
                <a:gridCol w="5765381">
                  <a:extLst>
                    <a:ext uri="{9D8B030D-6E8A-4147-A177-3AD203B41FA5}">
                      <a16:colId xmlns:a16="http://schemas.microsoft.com/office/drawing/2014/main" val="48658348"/>
                    </a:ext>
                  </a:extLst>
                </a:gridCol>
              </a:tblGrid>
              <a:tr h="7123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Accessors (“getters”)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Mutators (“setters”)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082704"/>
                  </a:ext>
                </a:extLst>
              </a:tr>
              <a:tr h="7123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getX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setX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(int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newX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251010"/>
                  </a:ext>
                </a:extLst>
              </a:tr>
              <a:tr h="7123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getY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setY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(int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newY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575672"/>
                  </a:ext>
                </a:extLst>
              </a:tr>
              <a:tr h="712358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setLocation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(int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newX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, int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newY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14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Announcements</a:t>
            </a:r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Quiz 1 was on Monday</a:t>
            </a:r>
            <a:endParaRPr sz="3600" dirty="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 dirty="0"/>
              <a:t>grades released next week</a:t>
            </a:r>
          </a:p>
          <a:p>
            <a:pPr marL="508000" indent="-457200">
              <a:lnSpc>
                <a:spcPct val="115000"/>
              </a:lnSpc>
              <a:spcBef>
                <a:spcPts val="0"/>
              </a:spcBef>
              <a:buSzPts val="2800"/>
            </a:pPr>
            <a:r>
              <a:rPr lang="en-US" sz="3600" dirty="0"/>
              <a:t>Resub 3 form due last night</a:t>
            </a:r>
            <a:endParaRPr sz="3600" dirty="0"/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P2 </a:t>
            </a:r>
            <a:r>
              <a:rPr lang="en-US" sz="3600" dirty="0" err="1"/>
              <a:t>Absurdle</a:t>
            </a:r>
            <a:r>
              <a:rPr lang="en-US" sz="3600" dirty="0"/>
              <a:t> due tomorrow</a:t>
            </a: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C2 released Friday</a:t>
            </a:r>
            <a:endParaRPr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Announcements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OOP Review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Example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Abstraction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Encapsulation</a:t>
            </a:r>
            <a:endParaRPr dirty="0"/>
          </a:p>
        </p:txBody>
      </p:sp>
      <p:sp>
        <p:nvSpPr>
          <p:cNvPr id="125" name="Google Shape;125;p17"/>
          <p:cNvSpPr/>
          <p:nvPr/>
        </p:nvSpPr>
        <p:spPr>
          <a:xfrm rot="10800000">
            <a:off x="3323842" y="2102005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3"/>
                </a:solidFill>
              </a:rPr>
              <a:t>(PCM) </a:t>
            </a:r>
            <a:r>
              <a:rPr lang="en-US"/>
              <a:t>Object Oriented Programming (OOP)</a:t>
            </a:r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>
            <a:off x="838200" y="1371599"/>
            <a:ext cx="10515600" cy="483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>
              <a:spcBef>
                <a:spcPts val="0"/>
              </a:spcBef>
              <a:buSzPts val="3600"/>
            </a:pPr>
            <a:r>
              <a:rPr lang="en-US" sz="3600" b="1" dirty="0"/>
              <a:t>procedural programming</a:t>
            </a:r>
            <a:r>
              <a:rPr lang="en-US" sz="3600" dirty="0"/>
              <a:t>: Program that does things by carrying out a series of steps</a:t>
            </a:r>
            <a:endParaRPr lang="en-US" dirty="0"/>
          </a:p>
          <a:p>
            <a:pPr lvl="1" indent="-431800">
              <a:spcBef>
                <a:spcPts val="0"/>
              </a:spcBef>
              <a:buSzPts val="3200"/>
            </a:pPr>
            <a:r>
              <a:rPr lang="en-US" sz="3200" dirty="0"/>
              <a:t>Classes that </a:t>
            </a:r>
            <a:r>
              <a:rPr lang="en-US" sz="3200" i="1" dirty="0"/>
              <a:t>do </a:t>
            </a:r>
            <a:r>
              <a:rPr lang="en-US" sz="3200" dirty="0"/>
              <a:t>things</a:t>
            </a:r>
            <a:endParaRPr lang="en-US"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endParaRPr lang="en-US" sz="3600" b="1"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endParaRPr lang="en-US" sz="3600" b="1"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b="1" dirty="0"/>
              <a:t>object-oriented programming (OOP): </a:t>
            </a:r>
            <a:r>
              <a:rPr lang="en-US" sz="3600" dirty="0"/>
              <a:t>Program that does things using interactions between </a:t>
            </a:r>
            <a:r>
              <a:rPr lang="en-US" sz="3600" i="1" dirty="0"/>
              <a:t>things</a:t>
            </a:r>
            <a:r>
              <a:rPr lang="en-US" sz="3600" dirty="0"/>
              <a:t> (</a:t>
            </a:r>
            <a:r>
              <a:rPr lang="en-US" sz="3600" dirty="0" err="1"/>
              <a:t>ie</a:t>
            </a:r>
            <a:r>
              <a:rPr lang="en-US" sz="3600" dirty="0"/>
              <a:t>. objects)</a:t>
            </a:r>
            <a:endParaRPr dirty="0"/>
          </a:p>
          <a:p>
            <a:pPr marL="914400" lvl="1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 sz="3200" dirty="0"/>
              <a:t>Classes that </a:t>
            </a:r>
            <a:r>
              <a:rPr lang="en-US" sz="3200" i="1" dirty="0"/>
              <a:t>represent </a:t>
            </a:r>
            <a:r>
              <a:rPr lang="en-US" sz="3200" dirty="0"/>
              <a:t>things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Classes &amp;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Classes can define the </a:t>
            </a:r>
            <a:r>
              <a:rPr lang="en-US" sz="3200" i="1" dirty="0"/>
              <a:t>template </a:t>
            </a:r>
            <a:r>
              <a:rPr lang="en-US" sz="3200" dirty="0"/>
              <a:t>for an object</a:t>
            </a:r>
          </a:p>
          <a:p>
            <a:pPr lvl="1"/>
            <a:r>
              <a:rPr lang="en-US" sz="2800" dirty="0"/>
              <a:t>📰 Like the blueprint for a house! </a:t>
            </a:r>
          </a:p>
          <a:p>
            <a:endParaRPr lang="en-US" sz="3200" dirty="0"/>
          </a:p>
          <a:p>
            <a:r>
              <a:rPr lang="en-US" sz="3200" dirty="0"/>
              <a:t>Objects are the actual </a:t>
            </a:r>
            <a:r>
              <a:rPr lang="en-US" sz="3200" i="1" dirty="0"/>
              <a:t>instances </a:t>
            </a:r>
            <a:r>
              <a:rPr lang="en-US" sz="3200" dirty="0"/>
              <a:t>of the class </a:t>
            </a:r>
          </a:p>
          <a:p>
            <a:pPr lvl="1"/>
            <a:r>
              <a:rPr lang="en-US" sz="2800" dirty="0"/>
              <a:t>🏠 Like the actual house built from the blueprint!</a:t>
            </a:r>
          </a:p>
          <a:p>
            <a:pPr lvl="1"/>
            <a:endParaRPr lang="en-US" sz="2800" dirty="0"/>
          </a:p>
          <a:p>
            <a:pPr marL="0" indent="0">
              <a:buNone/>
            </a:pPr>
            <a:r>
              <a:rPr lang="en-US" sz="3200" dirty="0"/>
              <a:t>We create a new instance of a class with the </a:t>
            </a:r>
            <a:r>
              <a:rPr lang="en-US" sz="3200" dirty="0">
                <a:solidFill>
                  <a:schemeClr val="accent2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/>
              <a:t> keyword </a:t>
            </a:r>
          </a:p>
          <a:p>
            <a:pPr marL="0" indent="0">
              <a:buNone/>
            </a:pPr>
            <a:r>
              <a:rPr lang="en-US" sz="3200" dirty="0"/>
              <a:t>e.g., </a:t>
            </a:r>
            <a:r>
              <a:rPr lang="en-US" sz="3200" dirty="0">
                <a:latin typeface="Consolas" panose="020B0609020204030204" pitchFamily="49" charset="0"/>
              </a:rPr>
              <a:t>Scanner console = </a:t>
            </a:r>
            <a:r>
              <a:rPr lang="en-US" sz="3200" b="1" dirty="0">
                <a:solidFill>
                  <a:schemeClr val="accent2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Scanner(System.in);</a:t>
            </a:r>
          </a:p>
        </p:txBody>
      </p:sp>
    </p:spTree>
    <p:extLst>
      <p:ext uri="{BB962C8B-B14F-4D97-AF65-F5344CB8AC3E}">
        <p14:creationId xmlns:p14="http://schemas.microsoft.com/office/powerpoint/2010/main" val="130672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State &amp;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Objects can tie related </a:t>
            </a:r>
            <a:r>
              <a:rPr lang="en-US" sz="3600" i="1" dirty="0"/>
              <a:t>state </a:t>
            </a:r>
            <a:r>
              <a:rPr lang="en-US" sz="3600" dirty="0"/>
              <a:t>and </a:t>
            </a:r>
            <a:r>
              <a:rPr lang="en-US" sz="3600" i="1" dirty="0"/>
              <a:t>behavior </a:t>
            </a:r>
            <a:r>
              <a:rPr lang="en-US" sz="3600" dirty="0"/>
              <a:t>together</a:t>
            </a:r>
          </a:p>
          <a:p>
            <a:endParaRPr lang="en-US" sz="3600" dirty="0"/>
          </a:p>
          <a:p>
            <a:r>
              <a:rPr lang="en-US" sz="3600" i="1" dirty="0"/>
              <a:t>State </a:t>
            </a:r>
            <a:r>
              <a:rPr lang="en-US" sz="3600" dirty="0"/>
              <a:t>is defined by the object’s </a:t>
            </a:r>
            <a:r>
              <a:rPr lang="en-US" sz="3600" i="1" dirty="0"/>
              <a:t>fields </a:t>
            </a:r>
            <a:r>
              <a:rPr lang="en-US" sz="3600" dirty="0"/>
              <a:t>or </a:t>
            </a:r>
            <a:r>
              <a:rPr lang="en-US" sz="3600" i="1" dirty="0"/>
              <a:t>instance variables</a:t>
            </a:r>
          </a:p>
          <a:p>
            <a:pPr lvl="1"/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Scanner</a:t>
            </a: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’s state may include what it’s scanning, where it is in the input, etc. </a:t>
            </a:r>
          </a:p>
          <a:p>
            <a:pPr marL="0" indent="0">
              <a:buNone/>
            </a:pPr>
            <a:endParaRPr lang="en-US" sz="3600" i="1" dirty="0"/>
          </a:p>
          <a:p>
            <a:r>
              <a:rPr lang="en-US" sz="3600" i="1" dirty="0"/>
              <a:t>Behavior </a:t>
            </a:r>
            <a:r>
              <a:rPr lang="en-US" sz="3600" dirty="0"/>
              <a:t>is defined by the object’s </a:t>
            </a:r>
            <a:r>
              <a:rPr lang="en-US" sz="3600" i="1" dirty="0"/>
              <a:t>instance methods</a:t>
            </a:r>
          </a:p>
          <a:p>
            <a:pPr lvl="1"/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Scanner</a:t>
            </a: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’s behavior includes “getting the next token and returning it as an </a:t>
            </a: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”, “returning whether there is a next token or not”, etc. 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90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 err="1">
                <a:solidFill>
                  <a:srgbClr val="267F99"/>
                </a:solidFill>
                <a:latin typeface="Consolas" panose="020B0609020204030204" pitchFamily="49" charset="0"/>
              </a:rPr>
              <a:t>MyObject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600" dirty="0">
                <a:solidFill>
                  <a:srgbClr val="008000"/>
                </a:solidFill>
                <a:latin typeface="Consolas" panose="020B0609020204030204" pitchFamily="49" charset="0"/>
              </a:rPr>
              <a:t>// fields</a:t>
            </a:r>
            <a:endParaRPr lang="en-US" sz="3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type1 fieldName1;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type2 fieldName2;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...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600" dirty="0">
                <a:solidFill>
                  <a:srgbClr val="008000"/>
                </a:solidFill>
                <a:latin typeface="Consolas" panose="020B0609020204030204" pitchFamily="49" charset="0"/>
              </a:rPr>
              <a:t>// instance methods</a:t>
            </a:r>
            <a:endParaRPr lang="en-US" sz="3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returnType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 err="1">
                <a:solidFill>
                  <a:srgbClr val="795E26"/>
                </a:solidFill>
                <a:latin typeface="Consolas" panose="020B0609020204030204" pitchFamily="49" charset="0"/>
              </a:rPr>
              <a:t>methodName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(...)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...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3DAD46-2588-C08F-7905-3674A02E7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928" y="1561170"/>
            <a:ext cx="1957816" cy="212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71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Instance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dirty="0"/>
              <a:t>Fields are also referred to as </a:t>
            </a:r>
            <a:r>
              <a:rPr lang="en-US" sz="3200" i="1" dirty="0"/>
              <a:t>instance variables</a:t>
            </a:r>
            <a:endParaRPr lang="en-US" dirty="0"/>
          </a:p>
          <a:p>
            <a:endParaRPr lang="en-US" sz="3200" dirty="0"/>
          </a:p>
          <a:p>
            <a:r>
              <a:rPr lang="en-US" sz="3200" dirty="0"/>
              <a:t>Fields are defined in a class</a:t>
            </a:r>
          </a:p>
          <a:p>
            <a:r>
              <a:rPr lang="en-US" sz="3200" dirty="0"/>
              <a:t>Each </a:t>
            </a:r>
            <a:r>
              <a:rPr lang="en-US" sz="3200" i="1" dirty="0"/>
              <a:t>instance </a:t>
            </a:r>
            <a:r>
              <a:rPr lang="en-US" sz="3200" dirty="0"/>
              <a:t>of the class has their own copy of the fields </a:t>
            </a:r>
          </a:p>
          <a:p>
            <a:pPr lvl="1"/>
            <a:r>
              <a:rPr lang="en-US" sz="2800" dirty="0"/>
              <a:t>Hence </a:t>
            </a:r>
            <a:r>
              <a:rPr lang="en-US" sz="2800" i="1" dirty="0"/>
              <a:t>instance </a:t>
            </a:r>
            <a:r>
              <a:rPr lang="en-US" sz="2800" dirty="0"/>
              <a:t>variable! It’s a variable tied to a specific instance of the class! </a:t>
            </a:r>
          </a:p>
        </p:txBody>
      </p:sp>
      <p:pic>
        <p:nvPicPr>
          <p:cNvPr id="1026" name="Picture 2" descr="House Blueprint - Openclipart">
            <a:extLst>
              <a:ext uri="{FF2B5EF4-FFF2-40B4-BE49-F238E27FC236}">
                <a16:creationId xmlns:a16="http://schemas.microsoft.com/office/drawing/2014/main" id="{254B8985-B9B0-4A03-BE06-07A8FE50E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3" y="4677410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Home">
            <a:extLst>
              <a:ext uri="{FF2B5EF4-FFF2-40B4-BE49-F238E27FC236}">
                <a16:creationId xmlns:a16="http://schemas.microsoft.com/office/drawing/2014/main" id="{394327CC-82C2-4720-A98A-1F57D1743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2851" y="4973897"/>
            <a:ext cx="914400" cy="914400"/>
          </a:xfrm>
          <a:prstGeom prst="rect">
            <a:avLst/>
          </a:prstGeom>
        </p:spPr>
      </p:pic>
      <p:pic>
        <p:nvPicPr>
          <p:cNvPr id="7" name="Graphic 6" descr="Home">
            <a:extLst>
              <a:ext uri="{FF2B5EF4-FFF2-40B4-BE49-F238E27FC236}">
                <a16:creationId xmlns:a16="http://schemas.microsoft.com/office/drawing/2014/main" id="{41C9A8B4-D6F5-4AD0-B58B-5CE7DD212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65284" y="4973897"/>
            <a:ext cx="914400" cy="914400"/>
          </a:xfrm>
          <a:prstGeom prst="rect">
            <a:avLst/>
          </a:prstGeom>
        </p:spPr>
      </p:pic>
      <p:pic>
        <p:nvPicPr>
          <p:cNvPr id="8" name="Graphic 7" descr="Home">
            <a:extLst>
              <a:ext uri="{FF2B5EF4-FFF2-40B4-BE49-F238E27FC236}">
                <a16:creationId xmlns:a16="http://schemas.microsoft.com/office/drawing/2014/main" id="{0AD76BD1-4845-49C2-929F-5EA74659C5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77717" y="4973897"/>
            <a:ext cx="914400" cy="914400"/>
          </a:xfrm>
          <a:prstGeom prst="rect">
            <a:avLst/>
          </a:prstGeom>
        </p:spPr>
      </p:pic>
      <p:pic>
        <p:nvPicPr>
          <p:cNvPr id="9" name="Graphic 8" descr="Home">
            <a:extLst>
              <a:ext uri="{FF2B5EF4-FFF2-40B4-BE49-F238E27FC236}">
                <a16:creationId xmlns:a16="http://schemas.microsoft.com/office/drawing/2014/main" id="{BB78D8DA-689E-45FF-99B3-EAD449EF2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90150" y="4973897"/>
            <a:ext cx="914400" cy="914400"/>
          </a:xfrm>
          <a:prstGeom prst="rect">
            <a:avLst/>
          </a:prstGeom>
        </p:spPr>
      </p:pic>
      <p:pic>
        <p:nvPicPr>
          <p:cNvPr id="10" name="Graphic 9" descr="Home">
            <a:extLst>
              <a:ext uri="{FF2B5EF4-FFF2-40B4-BE49-F238E27FC236}">
                <a16:creationId xmlns:a16="http://schemas.microsoft.com/office/drawing/2014/main" id="{6C8A4FCC-56F9-46E2-BA60-31C3DA080C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02583" y="4973897"/>
            <a:ext cx="914400" cy="914400"/>
          </a:xfrm>
          <a:prstGeom prst="rect">
            <a:avLst/>
          </a:prstGeom>
        </p:spPr>
      </p:pic>
      <p:pic>
        <p:nvPicPr>
          <p:cNvPr id="11" name="Graphic 10" descr="Home">
            <a:extLst>
              <a:ext uri="{FF2B5EF4-FFF2-40B4-BE49-F238E27FC236}">
                <a16:creationId xmlns:a16="http://schemas.microsoft.com/office/drawing/2014/main" id="{66F93503-251E-4D25-8306-61EE1A68B1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015016" y="49738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7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2455</TotalTime>
  <Words>662</Words>
  <Application>Microsoft Macintosh PowerPoint</Application>
  <PresentationFormat>Widescreen</PresentationFormat>
  <Paragraphs>132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Montserrat SemiBold</vt:lpstr>
      <vt:lpstr>Montserrat ExtraBold</vt:lpstr>
      <vt:lpstr>Montserrat</vt:lpstr>
      <vt:lpstr>Calibri</vt:lpstr>
      <vt:lpstr>NTR</vt:lpstr>
      <vt:lpstr>Consolas</vt:lpstr>
      <vt:lpstr>Arial</vt:lpstr>
      <vt:lpstr>CSE 373 Summer 2020</vt:lpstr>
      <vt:lpstr>Introduction to Objects</vt:lpstr>
      <vt:lpstr>Lecture Outline</vt:lpstr>
      <vt:lpstr>Announcements</vt:lpstr>
      <vt:lpstr>Lecture Outline</vt:lpstr>
      <vt:lpstr>(PCM) Object Oriented Programming (OOP)</vt:lpstr>
      <vt:lpstr>(PCM) Classes &amp; Objects</vt:lpstr>
      <vt:lpstr>(PCM) State &amp; Behavior</vt:lpstr>
      <vt:lpstr>(PCM) Syntax</vt:lpstr>
      <vt:lpstr>(PCM) Instance Variables</vt:lpstr>
      <vt:lpstr>(PCM) Instance Methods</vt:lpstr>
      <vt:lpstr>Lecture Outline</vt:lpstr>
      <vt:lpstr>Representing a point</vt:lpstr>
      <vt:lpstr>Representing a point</vt:lpstr>
      <vt:lpstr>Lecture Outline</vt:lpstr>
      <vt:lpstr>(PCM) Abstraction</vt:lpstr>
      <vt:lpstr>(PCM) Client v. Implementor</vt:lpstr>
      <vt:lpstr>Lecture Outline</vt:lpstr>
      <vt:lpstr>Encapsulation</vt:lpstr>
      <vt:lpstr>private</vt:lpstr>
      <vt:lpstr>Accessors and Mutators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Objects</dc:title>
  <cp:lastModifiedBy>Melissa Lin</cp:lastModifiedBy>
  <cp:revision>7</cp:revision>
  <dcterms:modified xsi:type="dcterms:W3CDTF">2023-07-26T07:38:50Z</dcterms:modified>
</cp:coreProperties>
</file>