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5" r:id="rId3"/>
    <p:sldId id="325" r:id="rId4"/>
    <p:sldId id="327" r:id="rId5"/>
    <p:sldId id="276" r:id="rId6"/>
    <p:sldId id="321" r:id="rId7"/>
    <p:sldId id="322" r:id="rId8"/>
    <p:sldId id="324" r:id="rId9"/>
    <p:sldId id="306" r:id="rId10"/>
    <p:sldId id="302" r:id="rId11"/>
    <p:sldId id="303" r:id="rId12"/>
    <p:sldId id="304" r:id="rId13"/>
    <p:sldId id="310" r:id="rId14"/>
    <p:sldId id="311" r:id="rId15"/>
    <p:sldId id="312" r:id="rId16"/>
    <p:sldId id="317" r:id="rId17"/>
    <p:sldId id="328" r:id="rId18"/>
    <p:sldId id="329" r:id="rId19"/>
    <p:sldId id="314" r:id="rId20"/>
    <p:sldId id="315" r:id="rId21"/>
    <p:sldId id="316" r:id="rId22"/>
    <p:sldId id="318"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1402"/>
  </p:normalViewPr>
  <p:slideViewPr>
    <p:cSldViewPr snapToGrid="0" snapToObjects="1">
      <p:cViewPr varScale="1">
        <p:scale>
          <a:sx n="109" d="100"/>
          <a:sy n="109" d="100"/>
        </p:scale>
        <p:origin x="968" y="19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44DFEA52-0E0B-2F4C-A471-EB34EA7C2ACC}" type="presOf" srcId="{9B3AE589-B6B6-924B-9F64-A0F9D79BC3C6}" destId="{AB147539-D32E-CD41-82DE-117CD8CD5116}" srcOrd="0" destOrd="0" presId="urn:microsoft.com/office/officeart/2005/8/layout/chevron2"/>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23939" y="124869"/>
          <a:ext cx="826264" cy="578385"/>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Wet</a:t>
          </a:r>
        </a:p>
      </dsp:txBody>
      <dsp:txXfrm rot="-5400000">
        <a:off x="1" y="290123"/>
        <a:ext cx="578385" cy="247879"/>
      </dsp:txXfrm>
    </dsp:sp>
    <dsp:sp modelId="{2EDB2441-59C9-6742-8E00-F28347F9AE6C}">
      <dsp:nvSpPr>
        <dsp:cNvPr id="0" name=""/>
        <dsp:cNvSpPr/>
      </dsp:nvSpPr>
      <dsp:spPr>
        <a:xfrm rot="5400000">
          <a:off x="2281367" y="-1702051"/>
          <a:ext cx="537071" cy="3943035"/>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Mix butter and sugar</a:t>
          </a:r>
        </a:p>
        <a:p>
          <a:pPr marL="114300" lvl="1" indent="-114300" algn="l" defTabSz="666750">
            <a:lnSpc>
              <a:spcPct val="90000"/>
            </a:lnSpc>
            <a:spcBef>
              <a:spcPct val="0"/>
            </a:spcBef>
            <a:spcAft>
              <a:spcPct val="15000"/>
            </a:spcAft>
            <a:buChar char="•"/>
          </a:pPr>
          <a:r>
            <a:rPr lang="en-US" sz="1500" kern="1200" dirty="0"/>
            <a:t>Beat in eggs</a:t>
          </a:r>
        </a:p>
      </dsp:txBody>
      <dsp:txXfrm rot="-5400000">
        <a:off x="578385" y="27149"/>
        <a:ext cx="3916817" cy="484635"/>
      </dsp:txXfrm>
    </dsp:sp>
    <dsp:sp modelId="{73ECA5BD-08C7-7E41-8052-E0898EF90E87}">
      <dsp:nvSpPr>
        <dsp:cNvPr id="0" name=""/>
        <dsp:cNvSpPr/>
      </dsp:nvSpPr>
      <dsp:spPr>
        <a:xfrm rot="5400000">
          <a:off x="-123939" y="795242"/>
          <a:ext cx="826264" cy="578385"/>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Dry</a:t>
          </a:r>
        </a:p>
      </dsp:txBody>
      <dsp:txXfrm rot="-5400000">
        <a:off x="1" y="960496"/>
        <a:ext cx="578385" cy="247879"/>
      </dsp:txXfrm>
    </dsp:sp>
    <dsp:sp modelId="{DE52B34D-749A-B54D-AFCD-D6DD58833B2E}">
      <dsp:nvSpPr>
        <dsp:cNvPr id="0" name=""/>
        <dsp:cNvSpPr/>
      </dsp:nvSpPr>
      <dsp:spPr>
        <a:xfrm rot="5400000">
          <a:off x="2281367" y="-1031678"/>
          <a:ext cx="537071" cy="3943035"/>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Mix in flour, baking soda, and chocolate chips</a:t>
          </a:r>
        </a:p>
      </dsp:txBody>
      <dsp:txXfrm rot="-5400000">
        <a:off x="578385" y="697522"/>
        <a:ext cx="3916817" cy="484635"/>
      </dsp:txXfrm>
    </dsp:sp>
    <dsp:sp modelId="{3FD369ED-C8B9-BE48-845D-F35B032CCFF5}">
      <dsp:nvSpPr>
        <dsp:cNvPr id="0" name=""/>
        <dsp:cNvSpPr/>
      </dsp:nvSpPr>
      <dsp:spPr>
        <a:xfrm rot="5400000">
          <a:off x="-123939" y="1465616"/>
          <a:ext cx="826264" cy="578385"/>
        </a:xfrm>
        <a:prstGeom prst="chevron">
          <a:avLst/>
        </a:prstGeom>
        <a:solidFill>
          <a:schemeClr val="accent1">
            <a:shade val="80000"/>
            <a:hueOff val="-169294"/>
            <a:satOff val="-26189"/>
            <a:lumOff val="26461"/>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Place</a:t>
          </a:r>
        </a:p>
      </dsp:txBody>
      <dsp:txXfrm rot="-5400000">
        <a:off x="1" y="1630870"/>
        <a:ext cx="578385" cy="247879"/>
      </dsp:txXfrm>
    </dsp:sp>
    <dsp:sp modelId="{8EE21A13-E0C5-944A-9F38-0CCBC62C23C2}">
      <dsp:nvSpPr>
        <dsp:cNvPr id="0" name=""/>
        <dsp:cNvSpPr/>
      </dsp:nvSpPr>
      <dsp:spPr>
        <a:xfrm rot="5400000">
          <a:off x="2281367" y="-361305"/>
          <a:ext cx="537071" cy="3943035"/>
        </a:xfrm>
        <a:prstGeom prst="round2SameRect">
          <a:avLst/>
        </a:prstGeom>
        <a:solidFill>
          <a:schemeClr val="lt1">
            <a:alpha val="90000"/>
            <a:hueOff val="0"/>
            <a:satOff val="0"/>
            <a:lumOff val="0"/>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Make cookie-sized balls of dough</a:t>
          </a:r>
        </a:p>
        <a:p>
          <a:pPr marL="114300" lvl="1" indent="-114300" algn="l" defTabSz="666750">
            <a:lnSpc>
              <a:spcPct val="90000"/>
            </a:lnSpc>
            <a:spcBef>
              <a:spcPct val="0"/>
            </a:spcBef>
            <a:spcAft>
              <a:spcPct val="15000"/>
            </a:spcAft>
            <a:buChar char="•"/>
          </a:pPr>
          <a:r>
            <a:rPr lang="en-US" sz="1500" kern="1200" dirty="0"/>
            <a:t>Place evenly on baking sheet</a:t>
          </a:r>
        </a:p>
      </dsp:txBody>
      <dsp:txXfrm rot="-5400000">
        <a:off x="578385" y="1367895"/>
        <a:ext cx="3916817" cy="484635"/>
      </dsp:txXfrm>
    </dsp:sp>
    <dsp:sp modelId="{AB147539-D32E-CD41-82DE-117CD8CD5116}">
      <dsp:nvSpPr>
        <dsp:cNvPr id="0" name=""/>
        <dsp:cNvSpPr/>
      </dsp:nvSpPr>
      <dsp:spPr>
        <a:xfrm rot="5400000">
          <a:off x="-123939" y="2135989"/>
          <a:ext cx="826264" cy="578385"/>
        </a:xfrm>
        <a:prstGeom prst="chevron">
          <a:avLst/>
        </a:prstGeom>
        <a:solidFill>
          <a:schemeClr val="accent1">
            <a:shade val="80000"/>
            <a:hueOff val="-253942"/>
            <a:satOff val="-39283"/>
            <a:lumOff val="39692"/>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Bake</a:t>
          </a:r>
        </a:p>
      </dsp:txBody>
      <dsp:txXfrm rot="-5400000">
        <a:off x="1" y="2301243"/>
        <a:ext cx="578385" cy="247879"/>
      </dsp:txXfrm>
    </dsp:sp>
    <dsp:sp modelId="{33B0643C-46EA-F64B-A2FB-46A0416FB954}">
      <dsp:nvSpPr>
        <dsp:cNvPr id="0" name=""/>
        <dsp:cNvSpPr/>
      </dsp:nvSpPr>
      <dsp:spPr>
        <a:xfrm rot="5400000">
          <a:off x="2281367" y="309067"/>
          <a:ext cx="537071" cy="3943035"/>
        </a:xfrm>
        <a:prstGeom prst="round2SameRect">
          <a:avLst/>
        </a:prstGeom>
        <a:solidFill>
          <a:schemeClr val="lt1">
            <a:alpha val="90000"/>
            <a:hueOff val="0"/>
            <a:satOff val="0"/>
            <a:lumOff val="0"/>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Bake at 350 degrees Fahrenheit for 10 minutes</a:t>
          </a:r>
        </a:p>
        <a:p>
          <a:pPr marL="114300" lvl="1" indent="-114300" algn="l" defTabSz="666750">
            <a:lnSpc>
              <a:spcPct val="90000"/>
            </a:lnSpc>
            <a:spcBef>
              <a:spcPct val="0"/>
            </a:spcBef>
            <a:spcAft>
              <a:spcPct val="15000"/>
            </a:spcAft>
            <a:buChar char="•"/>
          </a:pPr>
          <a:r>
            <a:rPr lang="en-US" sz="1500" kern="1200" dirty="0"/>
            <a:t>Let cool after</a:t>
          </a:r>
        </a:p>
      </dsp:txBody>
      <dsp:txXfrm rot="-5400000">
        <a:off x="578385" y="2038267"/>
        <a:ext cx="3916817" cy="4846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6/21/23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6</a:t>
            </a:fld>
            <a:endParaRPr lang="en-US"/>
          </a:p>
        </p:txBody>
      </p:sp>
    </p:spTree>
    <p:extLst>
      <p:ext uri="{BB962C8B-B14F-4D97-AF65-F5344CB8AC3E}">
        <p14:creationId xmlns:p14="http://schemas.microsoft.com/office/powerpoint/2010/main" val="4205394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4fmObfqWBoiTgYkQAMaEQx?si=63fcb1c990134fc3&amp;pt=65189c6f4ce01f1b3530773f85ce914c"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F24C14-2EED-4E11-9C1E-1EB833FD161E}"/>
              </a:ext>
            </a:extLst>
          </p:cNvPr>
          <p:cNvSpPr txBox="1"/>
          <p:nvPr userDrawn="1"/>
        </p:nvSpPr>
        <p:spPr>
          <a:xfrm>
            <a:off x="8346734" y="5086746"/>
            <a:ext cx="3552289" cy="1318669"/>
          </a:xfrm>
          <a:prstGeom prst="rect">
            <a:avLst/>
          </a:prstGeom>
          <a:noFill/>
        </p:spPr>
        <p:txBody>
          <a:bodyPr wrap="square" numCol="4" rtlCol="0">
            <a:noAutofit/>
          </a:bodyPr>
          <a:lstStyle/>
          <a:p>
            <a:endParaRPr lang="en-US" sz="800" b="1" i="0" dirty="0">
              <a:solidFill>
                <a:schemeClr val="tx1">
                  <a:lumMod val="65000"/>
                  <a:lumOff val="35000"/>
                </a:schemeClr>
              </a:solidFill>
              <a:latin typeface="Montserrat SemiBold" pitchFamily="2" charset="77"/>
            </a:endParaRPr>
          </a:p>
        </p:txBody>
      </p:sp>
      <p:sp>
        <p:nvSpPr>
          <p:cNvPr id="10" name="Rounded Rectangle 9">
            <a:extLst>
              <a:ext uri="{FF2B5EF4-FFF2-40B4-BE49-F238E27FC236}">
                <a16:creationId xmlns:a16="http://schemas.microsoft.com/office/drawing/2014/main" id="{9828BCAE-EBCE-63DE-B066-4EC2B129D8EC}"/>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591D069-D6B3-FA42-DD6E-74C19A9FDA82}"/>
              </a:ext>
            </a:extLst>
          </p:cNvPr>
          <p:cNvSpPr txBox="1"/>
          <p:nvPr userDrawn="1"/>
        </p:nvSpPr>
        <p:spPr>
          <a:xfrm>
            <a:off x="8346734" y="5086747"/>
            <a:ext cx="3552289" cy="1007676"/>
          </a:xfrm>
          <a:prstGeom prst="rect">
            <a:avLst/>
          </a:prstGeom>
          <a:noFill/>
        </p:spPr>
        <p:txBody>
          <a:bodyPr wrap="square" numCol="2" rtlCol="0">
            <a:noAutofit/>
          </a:bodyPr>
          <a:lstStyle/>
          <a:p>
            <a:r>
              <a:rPr lang="en-US" sz="1200" b="0" i="0" dirty="0" err="1">
                <a:solidFill>
                  <a:schemeClr val="tx1">
                    <a:lumMod val="65000"/>
                    <a:lumOff val="35000"/>
                  </a:schemeClr>
                </a:solidFill>
                <a:latin typeface="Montserrat SemiBold" pitchFamily="2" charset="77"/>
              </a:rPr>
              <a:t>Poojitha</a:t>
            </a:r>
            <a:r>
              <a:rPr lang="en-US" sz="1200" b="0" i="0" dirty="0">
                <a:solidFill>
                  <a:schemeClr val="tx1">
                    <a:lumMod val="65000"/>
                    <a:lumOff val="35000"/>
                  </a:schemeClr>
                </a:solidFill>
                <a:latin typeface="Montserrat SemiBold" pitchFamily="2" charset="77"/>
              </a:rPr>
              <a:t> </a:t>
            </a:r>
            <a:r>
              <a:rPr lang="en-US" sz="1200" b="0" i="0" dirty="0" err="1">
                <a:solidFill>
                  <a:schemeClr val="tx1">
                    <a:lumMod val="65000"/>
                    <a:lumOff val="35000"/>
                  </a:schemeClr>
                </a:solidFill>
                <a:latin typeface="Montserrat SemiBold" pitchFamily="2" charset="77"/>
              </a:rPr>
              <a:t>Arangam</a:t>
            </a:r>
            <a:endParaRPr lang="en-US" sz="1200" b="0" i="0" dirty="0">
              <a:solidFill>
                <a:schemeClr val="tx1">
                  <a:lumMod val="65000"/>
                  <a:lumOff val="35000"/>
                </a:schemeClr>
              </a:solidFill>
              <a:latin typeface="Montserrat SemiBold" pitchFamily="2" charset="77"/>
            </a:endParaRPr>
          </a:p>
          <a:p>
            <a:r>
              <a:rPr lang="en-US" sz="1200" b="0" i="0" dirty="0" err="1">
                <a:solidFill>
                  <a:schemeClr val="tx1">
                    <a:lumMod val="65000"/>
                    <a:lumOff val="35000"/>
                  </a:schemeClr>
                </a:solidFill>
                <a:latin typeface="Montserrat SemiBold" pitchFamily="2" charset="77"/>
              </a:rPr>
              <a:t>Darel</a:t>
            </a:r>
            <a:r>
              <a:rPr lang="en-US" sz="1200" b="0" i="0" dirty="0">
                <a:solidFill>
                  <a:schemeClr val="tx1">
                    <a:lumMod val="65000"/>
                    <a:lumOff val="35000"/>
                  </a:schemeClr>
                </a:solidFill>
                <a:latin typeface="Montserrat SemiBold" pitchFamily="2" charset="77"/>
              </a:rPr>
              <a:t> </a:t>
            </a:r>
            <a:r>
              <a:rPr lang="en-US" sz="1200" b="0" i="0" dirty="0" err="1">
                <a:solidFill>
                  <a:schemeClr val="tx1">
                    <a:lumMod val="65000"/>
                    <a:lumOff val="35000"/>
                  </a:schemeClr>
                </a:solidFill>
                <a:latin typeface="Montserrat SemiBold" pitchFamily="2" charset="77"/>
              </a:rPr>
              <a:t>Gunawan</a:t>
            </a:r>
            <a:endParaRPr lang="en-US" sz="1200" b="0" i="0" dirty="0">
              <a:solidFill>
                <a:schemeClr val="tx1">
                  <a:lumMod val="65000"/>
                  <a:lumOff val="35000"/>
                </a:schemeClr>
              </a:solidFill>
              <a:latin typeface="Montserrat SemiBold" pitchFamily="2" charset="77"/>
            </a:endParaRPr>
          </a:p>
          <a:p>
            <a:r>
              <a:rPr lang="en-US" sz="1200" b="0" i="0" dirty="0">
                <a:solidFill>
                  <a:schemeClr val="tx1">
                    <a:lumMod val="65000"/>
                    <a:lumOff val="35000"/>
                  </a:schemeClr>
                </a:solidFill>
                <a:latin typeface="Montserrat SemiBold" pitchFamily="2" charset="77"/>
              </a:rPr>
              <a:t>Colton Harris</a:t>
            </a:r>
          </a:p>
          <a:p>
            <a:r>
              <a:rPr lang="en-US" sz="1200" b="0" i="0" dirty="0">
                <a:solidFill>
                  <a:schemeClr val="tx1">
                    <a:lumMod val="65000"/>
                    <a:lumOff val="35000"/>
                  </a:schemeClr>
                </a:solidFill>
                <a:latin typeface="Montserrat SemiBold" pitchFamily="2" charset="77"/>
              </a:rPr>
              <a:t>Atharva Kashyap</a:t>
            </a:r>
          </a:p>
          <a:p>
            <a:r>
              <a:rPr lang="en-US" sz="1200" b="0" i="0" dirty="0" err="1">
                <a:solidFill>
                  <a:schemeClr val="tx1">
                    <a:lumMod val="65000"/>
                    <a:lumOff val="35000"/>
                  </a:schemeClr>
                </a:solidFill>
                <a:latin typeface="Montserrat SemiBold" pitchFamily="2" charset="77"/>
              </a:rPr>
              <a:t>Eesha</a:t>
            </a:r>
            <a:r>
              <a:rPr lang="en-US" sz="1200" b="0" i="0" dirty="0">
                <a:solidFill>
                  <a:schemeClr val="tx1">
                    <a:lumMod val="65000"/>
                    <a:lumOff val="35000"/>
                  </a:schemeClr>
                </a:solidFill>
                <a:latin typeface="Montserrat SemiBold" pitchFamily="2" charset="77"/>
              </a:rPr>
              <a:t> </a:t>
            </a:r>
            <a:r>
              <a:rPr lang="en-US" sz="1200" b="0" i="0" dirty="0" err="1">
                <a:solidFill>
                  <a:schemeClr val="tx1">
                    <a:lumMod val="65000"/>
                    <a:lumOff val="35000"/>
                  </a:schemeClr>
                </a:solidFill>
                <a:latin typeface="Montserrat SemiBold" pitchFamily="2" charset="77"/>
              </a:rPr>
              <a:t>Kunisetty</a:t>
            </a:r>
            <a:endParaRPr lang="en-US" sz="1200" b="0" i="0" dirty="0">
              <a:solidFill>
                <a:schemeClr val="tx1">
                  <a:lumMod val="65000"/>
                  <a:lumOff val="35000"/>
                </a:schemeClr>
              </a:solidFill>
              <a:latin typeface="Montserrat SemiBold" pitchFamily="2" charset="77"/>
            </a:endParaRPr>
          </a:p>
          <a:p>
            <a:r>
              <a:rPr lang="en-US" sz="1200" b="0" i="0" dirty="0">
                <a:solidFill>
                  <a:schemeClr val="tx1">
                    <a:lumMod val="65000"/>
                    <a:lumOff val="35000"/>
                  </a:schemeClr>
                </a:solidFill>
                <a:latin typeface="Montserrat SemiBold" pitchFamily="2" charset="77"/>
              </a:rPr>
              <a:t>Audrey Lin</a:t>
            </a:r>
          </a:p>
          <a:p>
            <a:r>
              <a:rPr lang="en-US" sz="1200" b="0" i="0" dirty="0">
                <a:solidFill>
                  <a:schemeClr val="tx1">
                    <a:lumMod val="65000"/>
                    <a:lumOff val="35000"/>
                  </a:schemeClr>
                </a:solidFill>
                <a:latin typeface="Montserrat SemiBold" pitchFamily="2" charset="77"/>
              </a:rPr>
              <a:t>Di Mao</a:t>
            </a:r>
          </a:p>
          <a:p>
            <a:r>
              <a:rPr lang="en-US" sz="1200" b="0" i="0" dirty="0">
                <a:solidFill>
                  <a:schemeClr val="tx1">
                    <a:lumMod val="65000"/>
                    <a:lumOff val="35000"/>
                  </a:schemeClr>
                </a:solidFill>
                <a:latin typeface="Montserrat SemiBold" pitchFamily="2" charset="77"/>
              </a:rPr>
              <a:t>Steven Nguyen</a:t>
            </a:r>
          </a:p>
          <a:p>
            <a:r>
              <a:rPr lang="en-US" sz="1200" b="0" i="0" dirty="0">
                <a:solidFill>
                  <a:schemeClr val="tx1">
                    <a:lumMod val="65000"/>
                    <a:lumOff val="35000"/>
                  </a:schemeClr>
                </a:solidFill>
                <a:latin typeface="Montserrat SemiBold" pitchFamily="2" charset="77"/>
              </a:rPr>
              <a:t>Ben Wang</a:t>
            </a:r>
          </a:p>
          <a:p>
            <a:r>
              <a:rPr lang="en-US" sz="1200" b="0" i="0" dirty="0">
                <a:solidFill>
                  <a:schemeClr val="tx1">
                    <a:lumMod val="65000"/>
                    <a:lumOff val="35000"/>
                  </a:schemeClr>
                </a:solidFill>
                <a:latin typeface="Montserrat SemiBold" pitchFamily="2" charset="77"/>
              </a:rPr>
              <a:t>Jaylyn Zhang</a:t>
            </a:r>
          </a:p>
        </p:txBody>
      </p:sp>
      <p:sp>
        <p:nvSpPr>
          <p:cNvPr id="26" name="Rectangle 25">
            <a:extLst>
              <a:ext uri="{FF2B5EF4-FFF2-40B4-BE49-F238E27FC236}">
                <a16:creationId xmlns:a16="http://schemas.microsoft.com/office/drawing/2014/main" id="{FC9718A4-3120-CD7D-062D-DD3235D65F4C}"/>
              </a:ext>
            </a:extLst>
          </p:cNvPr>
          <p:cNvSpPr/>
          <p:nvPr userDrawn="1"/>
        </p:nvSpPr>
        <p:spPr>
          <a:xfrm>
            <a:off x="8346734" y="4819413"/>
            <a:ext cx="1053494"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Melissa Lin</a:t>
            </a:r>
          </a:p>
        </p:txBody>
      </p:sp>
      <p:sp>
        <p:nvSpPr>
          <p:cNvPr id="27" name="Rectangle 26">
            <a:extLst>
              <a:ext uri="{FF2B5EF4-FFF2-40B4-BE49-F238E27FC236}">
                <a16:creationId xmlns:a16="http://schemas.microsoft.com/office/drawing/2014/main" id="{F92D3448-CA5E-3609-12F9-4C5BBBDC5733}"/>
              </a:ext>
            </a:extLst>
          </p:cNvPr>
          <p:cNvSpPr/>
          <p:nvPr userDrawn="1"/>
        </p:nvSpPr>
        <p:spPr>
          <a:xfrm>
            <a:off x="7360567" y="481941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28" name="Rectangle 27">
            <a:extLst>
              <a:ext uri="{FF2B5EF4-FFF2-40B4-BE49-F238E27FC236}">
                <a16:creationId xmlns:a16="http://schemas.microsoft.com/office/drawing/2014/main" id="{5A83651D-7929-FB22-0E0D-C5A945BF4550}"/>
              </a:ext>
            </a:extLst>
          </p:cNvPr>
          <p:cNvSpPr/>
          <p:nvPr userDrawn="1"/>
        </p:nvSpPr>
        <p:spPr>
          <a:xfrm>
            <a:off x="784827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cxnSp>
        <p:nvCxnSpPr>
          <p:cNvPr id="29" name="Straight Connector 28">
            <a:extLst>
              <a:ext uri="{FF2B5EF4-FFF2-40B4-BE49-F238E27FC236}">
                <a16:creationId xmlns:a16="http://schemas.microsoft.com/office/drawing/2014/main" id="{58CD5BAD-E0F9-9173-A5EB-11F78C19C901}"/>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75E4CB1-C6C0-5779-3E6A-A4FE7115F069}"/>
              </a:ext>
            </a:extLst>
          </p:cNvPr>
          <p:cNvSpPr txBox="1"/>
          <p:nvPr userDrawn="1"/>
        </p:nvSpPr>
        <p:spPr>
          <a:xfrm>
            <a:off x="7456906" y="1840355"/>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Introduce yourself to your neighbor!</a:t>
            </a:r>
            <a:br>
              <a:rPr lang="en-US" sz="2200" i="1" dirty="0">
                <a:solidFill>
                  <a:schemeClr val="tx1">
                    <a:lumMod val="75000"/>
                    <a:lumOff val="25000"/>
                  </a:schemeClr>
                </a:solidFill>
                <a:latin typeface="Calibri" panose="020F0502020204030204" pitchFamily="34" charset="0"/>
                <a:cs typeface="Calibri" panose="020F0502020204030204" pitchFamily="34" charset="0"/>
              </a:rPr>
            </a:b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What artist or song have you been listening to the most recently?</a:t>
            </a: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0B744971-314A-40C3-7BBC-1B5BEE62BB10}"/>
              </a:ext>
            </a:extLst>
          </p:cNvPr>
          <p:cNvSpPr txBox="1"/>
          <p:nvPr userDrawn="1"/>
        </p:nvSpPr>
        <p:spPr>
          <a:xfrm>
            <a:off x="7630732" y="4125093"/>
            <a:ext cx="4211392" cy="430887"/>
          </a:xfrm>
          <a:prstGeom prst="rect">
            <a:avLst/>
          </a:prstGeom>
          <a:noFill/>
        </p:spPr>
        <p:txBody>
          <a:bodyPr wrap="square" rtlCol="0">
            <a:spAutoFit/>
          </a:bodyPr>
          <a:lstStyle/>
          <a:p>
            <a:pPr algn="ctr"/>
            <a:r>
              <a:rPr lang="en-US" sz="2200" dirty="0">
                <a:solidFill>
                  <a:schemeClr val="tx1">
                    <a:lumMod val="75000"/>
                    <a:lumOff val="25000"/>
                  </a:schemeClr>
                </a:solidFill>
                <a:latin typeface="Calibri" panose="020F0502020204030204" pitchFamily="34" charset="0"/>
                <a:cs typeface="Calibri" panose="020F0502020204030204" pitchFamily="34" charset="0"/>
              </a:rPr>
              <a:t>Music: </a:t>
            </a:r>
            <a:r>
              <a:rPr lang="en-US" sz="2200" dirty="0" err="1">
                <a:solidFill>
                  <a:schemeClr val="tx1">
                    <a:lumMod val="75000"/>
                    <a:lumOff val="25000"/>
                  </a:schemeClr>
                </a:solidFill>
                <a:latin typeface="Calibri" panose="020F0502020204030204" pitchFamily="34" charset="0"/>
                <a:cs typeface="Calibri" panose="020F0502020204030204" pitchFamily="34" charset="0"/>
                <a:hlinkClick r:id="rId3"/>
              </a:rPr>
              <a:t>cse</a:t>
            </a:r>
            <a:r>
              <a:rPr lang="en-US" sz="2200" dirty="0">
                <a:solidFill>
                  <a:schemeClr val="tx1">
                    <a:lumMod val="75000"/>
                    <a:lumOff val="25000"/>
                  </a:schemeClr>
                </a:solidFill>
                <a:latin typeface="Calibri" panose="020F0502020204030204" pitchFamily="34" charset="0"/>
                <a:cs typeface="Calibri" panose="020F0502020204030204" pitchFamily="34" charset="0"/>
                <a:hlinkClick r:id="rId3"/>
              </a:rPr>
              <a:t> 122 </a:t>
            </a:r>
            <a:r>
              <a:rPr lang="en-US" sz="2200" dirty="0" err="1">
                <a:solidFill>
                  <a:schemeClr val="tx1">
                    <a:lumMod val="75000"/>
                    <a:lumOff val="25000"/>
                  </a:schemeClr>
                </a:solidFill>
                <a:latin typeface="Calibri" panose="020F0502020204030204" pitchFamily="34" charset="0"/>
                <a:cs typeface="Calibri" panose="020F0502020204030204" pitchFamily="34" charset="0"/>
                <a:hlinkClick r:id="rId3"/>
              </a:rPr>
              <a:t>su</a:t>
            </a:r>
            <a:r>
              <a:rPr lang="en-US" sz="2200" dirty="0">
                <a:solidFill>
                  <a:schemeClr val="tx1">
                    <a:lumMod val="75000"/>
                    <a:lumOff val="25000"/>
                  </a:schemeClr>
                </a:solidFill>
                <a:latin typeface="Calibri" panose="020F0502020204030204" pitchFamily="34" charset="0"/>
                <a:cs typeface="Calibri" panose="020F0502020204030204" pitchFamily="34" charset="0"/>
                <a:hlinkClick r:id="rId3"/>
              </a:rPr>
              <a:t> 23 tunes </a:t>
            </a: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42CDB43-1233-BCCB-C40C-B93E13879FF8}"/>
              </a:ext>
            </a:extLst>
          </p:cNvPr>
          <p:cNvPicPr>
            <a:picLocks noChangeAspect="1"/>
          </p:cNvPicPr>
          <p:nvPr userDrawn="1"/>
        </p:nvPicPr>
        <p:blipFill>
          <a:blip r:embed="rId4"/>
          <a:stretch>
            <a:fillRect/>
          </a:stretch>
        </p:blipFill>
        <p:spPr>
          <a:xfrm>
            <a:off x="2946994" y="5569300"/>
            <a:ext cx="1248469" cy="1248469"/>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607544C-3585-2262-881E-130903616063}"/>
              </a:ext>
            </a:extLst>
          </p:cNvPr>
          <p:cNvPicPr>
            <a:picLocks noChangeAspect="1"/>
          </p:cNvPicPr>
          <p:nvPr userDrawn="1"/>
        </p:nvPicPr>
        <p:blipFill>
          <a:blip r:embed="rId4"/>
          <a:stretch>
            <a:fillRect/>
          </a:stretch>
        </p:blipFill>
        <p:spPr>
          <a:xfrm>
            <a:off x="7330655" y="278691"/>
            <a:ext cx="812800" cy="81280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6" name="Picture 5">
            <a:extLst>
              <a:ext uri="{FF2B5EF4-FFF2-40B4-BE49-F238E27FC236}">
                <a16:creationId xmlns:a16="http://schemas.microsoft.com/office/drawing/2014/main" id="{C4FE049D-CCF0-8FCF-8575-7AFDBB423BE4}"/>
              </a:ext>
            </a:extLst>
          </p:cNvPr>
          <p:cNvPicPr>
            <a:picLocks noChangeAspect="1"/>
          </p:cNvPicPr>
          <p:nvPr userDrawn="1"/>
        </p:nvPicPr>
        <p:blipFill>
          <a:blip r:embed="rId4"/>
          <a:stretch>
            <a:fillRect/>
          </a:stretch>
        </p:blipFill>
        <p:spPr>
          <a:xfrm>
            <a:off x="7330655" y="278691"/>
            <a:ext cx="812800" cy="81280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Summer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ourses.cs.washington.edu/courses/cse122/22au/resources/code_quality/"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courses.cs.washington.edu/courses/cse122/23wi/grading_rubric/"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ourses.cs.washington.edu/courses/cse122/23wi/grading_rubric/"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2</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3</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5</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9</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14</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2246769"/>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11</a:t>
            </a:r>
          </a:p>
          <a:p>
            <a:pPr marL="342900" indent="-342900">
              <a:buAutoNum type="alphaUcParenR"/>
            </a:pPr>
            <a:r>
              <a:rPr lang="en-US" sz="2800" b="1" dirty="0"/>
              <a:t> </a:t>
            </a:r>
            <a:r>
              <a:rPr lang="en-US" sz="2800" dirty="0"/>
              <a:t>Total Diff = 7</a:t>
            </a:r>
          </a:p>
          <a:p>
            <a:pPr marL="342900" indent="-342900">
              <a:buAutoNum type="alphaUcParenR"/>
            </a:pPr>
            <a:r>
              <a:rPr lang="en-US" sz="2800" b="1" dirty="0"/>
              <a:t> </a:t>
            </a:r>
            <a:r>
              <a:rPr lang="en-US" sz="2800" dirty="0"/>
              <a:t>Error</a:t>
            </a:r>
          </a:p>
          <a:p>
            <a:pPr marL="342900" indent="-342900">
              <a:buAutoNum type="alphaUcParenR"/>
            </a:pPr>
            <a:endParaRPr lang="en-US" sz="2800" b="1" dirty="0"/>
          </a:p>
        </p:txBody>
      </p:sp>
    </p:spTree>
    <p:extLst>
      <p:ext uri="{BB962C8B-B14F-4D97-AF65-F5344CB8AC3E}">
        <p14:creationId xmlns:p14="http://schemas.microsoft.com/office/powerpoint/2010/main" val="55909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2</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3</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5</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9</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14</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latin typeface="Consolas" panose="020B0609020204030204" pitchFamily="49" charset="0"/>
                <a:ea typeface="Menlo" panose="020B0609030804020204" pitchFamily="49" charset="0"/>
                <a:cs typeface="Menlo" panose="020B0609030804020204" pitchFamily="49" charset="0"/>
              </a:rPr>
              <a:t>"Total Diff = </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2246769"/>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11</a:t>
            </a:r>
          </a:p>
          <a:p>
            <a:pPr marL="342900" indent="-342900">
              <a:buAutoNum type="alphaUcParenR"/>
            </a:pPr>
            <a:r>
              <a:rPr lang="en-US" sz="2800" b="1" dirty="0"/>
              <a:t> </a:t>
            </a:r>
            <a:r>
              <a:rPr lang="en-US" sz="2800" dirty="0"/>
              <a:t>Total Diff = 7</a:t>
            </a:r>
          </a:p>
          <a:p>
            <a:pPr marL="342900" indent="-342900">
              <a:buAutoNum type="alphaUcParenR"/>
            </a:pPr>
            <a:r>
              <a:rPr lang="en-US" sz="2800" b="1" dirty="0"/>
              <a:t> </a:t>
            </a:r>
            <a:r>
              <a:rPr lang="en-US" sz="2800" dirty="0"/>
              <a:t>Error</a:t>
            </a:r>
          </a:p>
          <a:p>
            <a:pPr marL="342900" indent="-342900">
              <a:buAutoNum type="alphaUcParenR"/>
            </a:pPr>
            <a:endParaRPr lang="en-US" sz="2800" b="1" dirty="0"/>
          </a:p>
        </p:txBody>
      </p:sp>
    </p:spTree>
    <p:extLst>
      <p:ext uri="{BB962C8B-B14F-4D97-AF65-F5344CB8AC3E}">
        <p14:creationId xmlns:p14="http://schemas.microsoft.com/office/powerpoint/2010/main" val="325469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Temperatures</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p:txBody>
          <a:bodyPr>
            <a:normAutofit lnSpcReduction="10000"/>
          </a:bodyPr>
          <a:lstStyle/>
          <a:p>
            <a:pPr marL="0" indent="0">
              <a:buNone/>
            </a:pPr>
            <a:r>
              <a:rPr lang="en-US" sz="2500" dirty="0"/>
              <a:t>Write a program to prompt the user for how many days’ temperatures they want to enter, then asks the user for the temperatures of that many days. The program should then report the highest temperature that occurred and what day it occurred on. The program then should allow the user to ask for the average temperature across a range of days, and report how many of those days were above average. </a:t>
            </a:r>
          </a:p>
          <a:p>
            <a:pPr marL="0" indent="0">
              <a:buNone/>
            </a:pPr>
            <a:endParaRPr lang="en-US" dirty="0"/>
          </a:p>
          <a:p>
            <a:pPr marL="0" indent="0">
              <a:buNone/>
            </a:pPr>
            <a:r>
              <a:rPr lang="en-US" sz="2600" b="1" dirty="0"/>
              <a:t>Review skills</a:t>
            </a:r>
          </a:p>
          <a:p>
            <a:pPr lvl="1"/>
            <a:r>
              <a:rPr lang="en-US" sz="2200" dirty="0"/>
              <a:t>User input</a:t>
            </a:r>
          </a:p>
          <a:p>
            <a:pPr lvl="1"/>
            <a:r>
              <a:rPr lang="en-US" sz="2200" dirty="0"/>
              <a:t>For loops</a:t>
            </a:r>
          </a:p>
          <a:p>
            <a:pPr lvl="1"/>
            <a:r>
              <a:rPr lang="en-US" sz="2200" dirty="0"/>
              <a:t>Arrays</a:t>
            </a:r>
          </a:p>
          <a:p>
            <a:pPr lvl="1"/>
            <a:r>
              <a:rPr lang="en-US" sz="2200" dirty="0"/>
              <a:t>Maximum calculation</a:t>
            </a:r>
          </a:p>
          <a:p>
            <a:pPr lvl="1"/>
            <a:r>
              <a:rPr lang="en-US" sz="2200" dirty="0"/>
              <a:t>Cumulative sum</a:t>
            </a:r>
          </a:p>
        </p:txBody>
      </p:sp>
      <p:sp>
        <p:nvSpPr>
          <p:cNvPr id="5" name="TextBox 4">
            <a:extLst>
              <a:ext uri="{FF2B5EF4-FFF2-40B4-BE49-F238E27FC236}">
                <a16:creationId xmlns:a16="http://schemas.microsoft.com/office/drawing/2014/main" id="{FDE7B902-53C2-64CC-ACD6-D4C80782CBFB}"/>
              </a:ext>
            </a:extLst>
          </p:cNvPr>
          <p:cNvSpPr txBox="1"/>
          <p:nvPr/>
        </p:nvSpPr>
        <p:spPr>
          <a:xfrm>
            <a:off x="7310280" y="3559405"/>
            <a:ext cx="4720694" cy="3108543"/>
          </a:xfrm>
          <a:prstGeom prst="rect">
            <a:avLst/>
          </a:prstGeom>
          <a:solidFill>
            <a:srgbClr val="F5F5F5"/>
          </a:solidFill>
          <a:ln>
            <a:solidFill>
              <a:schemeClr val="accent1"/>
            </a:solidFill>
          </a:ln>
        </p:spPr>
        <p:txBody>
          <a:bodyPr wrap="square">
            <a:spAutoFit/>
          </a:bodyPr>
          <a:lstStyle/>
          <a:p>
            <a:r>
              <a:rPr lang="en-US" sz="1400" dirty="0">
                <a:latin typeface="Consolas" panose="020B0609020204030204" pitchFamily="49" charset="0"/>
              </a:rPr>
              <a:t>How many days' temperatures? </a:t>
            </a:r>
            <a:r>
              <a:rPr lang="en-US" sz="1400" b="1" u="sng" dirty="0">
                <a:latin typeface="Consolas" panose="020B0609020204030204" pitchFamily="49" charset="0"/>
              </a:rPr>
              <a:t>7</a:t>
            </a:r>
            <a:r>
              <a:rPr lang="en-US" sz="1400" dirty="0">
                <a:latin typeface="Consolas" panose="020B0609020204030204" pitchFamily="49" charset="0"/>
              </a:rPr>
              <a:t> </a:t>
            </a:r>
          </a:p>
          <a:p>
            <a:r>
              <a:rPr lang="en-US" sz="1400" dirty="0">
                <a:latin typeface="Consolas" panose="020B0609020204030204" pitchFamily="49" charset="0"/>
              </a:rPr>
              <a:t>Day 0's high temp: </a:t>
            </a:r>
            <a:r>
              <a:rPr lang="en-US" sz="1400" b="1" u="sng" dirty="0">
                <a:latin typeface="Consolas" panose="020B0609020204030204" pitchFamily="49" charset="0"/>
              </a:rPr>
              <a:t>45</a:t>
            </a:r>
            <a:r>
              <a:rPr lang="en-US" sz="1400" dirty="0">
                <a:latin typeface="Consolas" panose="020B0609020204030204" pitchFamily="49" charset="0"/>
              </a:rPr>
              <a:t> </a:t>
            </a:r>
          </a:p>
          <a:p>
            <a:r>
              <a:rPr lang="en-US" sz="1400" dirty="0">
                <a:latin typeface="Consolas" panose="020B0609020204030204" pitchFamily="49" charset="0"/>
              </a:rPr>
              <a:t>Day 1's high temp: </a:t>
            </a:r>
            <a:r>
              <a:rPr lang="en-US" sz="1400" b="1" u="sng" dirty="0">
                <a:latin typeface="Consolas" panose="020B0609020204030204" pitchFamily="49" charset="0"/>
              </a:rPr>
              <a:t>44</a:t>
            </a:r>
            <a:r>
              <a:rPr lang="en-US" sz="1400" dirty="0">
                <a:latin typeface="Consolas" panose="020B0609020204030204" pitchFamily="49" charset="0"/>
              </a:rPr>
              <a:t> </a:t>
            </a:r>
          </a:p>
          <a:p>
            <a:r>
              <a:rPr lang="en-US" sz="1400" dirty="0">
                <a:latin typeface="Consolas" panose="020B0609020204030204" pitchFamily="49" charset="0"/>
              </a:rPr>
              <a:t>Day 2's high temp: </a:t>
            </a:r>
            <a:r>
              <a:rPr lang="en-US" sz="1400" b="1" u="sng" dirty="0">
                <a:latin typeface="Consolas" panose="020B0609020204030204" pitchFamily="49" charset="0"/>
              </a:rPr>
              <a:t>39</a:t>
            </a:r>
            <a:r>
              <a:rPr lang="en-US" sz="1400" dirty="0">
                <a:latin typeface="Consolas" panose="020B0609020204030204" pitchFamily="49" charset="0"/>
              </a:rPr>
              <a:t> </a:t>
            </a:r>
          </a:p>
          <a:p>
            <a:r>
              <a:rPr lang="en-US" sz="1400" dirty="0">
                <a:latin typeface="Consolas" panose="020B0609020204030204" pitchFamily="49" charset="0"/>
              </a:rPr>
              <a:t>Day 3's high temp: </a:t>
            </a:r>
            <a:r>
              <a:rPr lang="en-US" sz="1400" b="1" u="sng" dirty="0">
                <a:latin typeface="Consolas" panose="020B0609020204030204" pitchFamily="49" charset="0"/>
              </a:rPr>
              <a:t>48</a:t>
            </a:r>
            <a:r>
              <a:rPr lang="en-US" sz="1400" dirty="0">
                <a:latin typeface="Consolas" panose="020B0609020204030204" pitchFamily="49" charset="0"/>
              </a:rPr>
              <a:t> </a:t>
            </a:r>
          </a:p>
          <a:p>
            <a:r>
              <a:rPr lang="en-US" sz="1400" dirty="0">
                <a:latin typeface="Consolas" panose="020B0609020204030204" pitchFamily="49" charset="0"/>
              </a:rPr>
              <a:t>Day 4's high temp: </a:t>
            </a:r>
            <a:r>
              <a:rPr lang="en-US" sz="1400" b="1" u="sng" dirty="0">
                <a:latin typeface="Consolas" panose="020B0609020204030204" pitchFamily="49" charset="0"/>
              </a:rPr>
              <a:t>37</a:t>
            </a:r>
            <a:r>
              <a:rPr lang="en-US" sz="1400" dirty="0">
                <a:latin typeface="Consolas" panose="020B0609020204030204" pitchFamily="49" charset="0"/>
              </a:rPr>
              <a:t> </a:t>
            </a:r>
          </a:p>
          <a:p>
            <a:r>
              <a:rPr lang="en-US" sz="1400" dirty="0">
                <a:latin typeface="Consolas" panose="020B0609020204030204" pitchFamily="49" charset="0"/>
              </a:rPr>
              <a:t>Day 5's high temp: </a:t>
            </a:r>
            <a:r>
              <a:rPr lang="en-US" sz="1400" b="1" u="sng" dirty="0">
                <a:latin typeface="Consolas" panose="020B0609020204030204" pitchFamily="49" charset="0"/>
              </a:rPr>
              <a:t>46</a:t>
            </a:r>
            <a:r>
              <a:rPr lang="en-US" sz="1400" dirty="0">
                <a:latin typeface="Consolas" panose="020B0609020204030204" pitchFamily="49" charset="0"/>
              </a:rPr>
              <a:t> </a:t>
            </a:r>
          </a:p>
          <a:p>
            <a:r>
              <a:rPr lang="en-US" sz="1400" dirty="0">
                <a:latin typeface="Consolas" panose="020B0609020204030204" pitchFamily="49" charset="0"/>
              </a:rPr>
              <a:t>Day 6's high temp: </a:t>
            </a:r>
            <a:r>
              <a:rPr lang="en-US" sz="1400" b="1" u="sng" dirty="0">
                <a:latin typeface="Consolas" panose="020B0609020204030204" pitchFamily="49" charset="0"/>
              </a:rPr>
              <a:t>53</a:t>
            </a:r>
            <a:r>
              <a:rPr lang="en-US" sz="1400" dirty="0">
                <a:latin typeface="Consolas" panose="020B0609020204030204" pitchFamily="49" charset="0"/>
              </a:rPr>
              <a:t> </a:t>
            </a:r>
          </a:p>
          <a:p>
            <a:r>
              <a:rPr lang="en-US" sz="1400" dirty="0">
                <a:latin typeface="Consolas" panose="020B0609020204030204" pitchFamily="49" charset="0"/>
              </a:rPr>
              <a:t>The highest temperature was on day 6 and was 53. </a:t>
            </a:r>
          </a:p>
          <a:p>
            <a:endParaRPr lang="en-US" sz="1400" dirty="0">
              <a:latin typeface="Consolas" panose="020B0609020204030204" pitchFamily="49" charset="0"/>
            </a:endParaRPr>
          </a:p>
          <a:p>
            <a:r>
              <a:rPr lang="en-US" sz="1400" dirty="0">
                <a:latin typeface="Consolas" panose="020B0609020204030204" pitchFamily="49" charset="0"/>
              </a:rPr>
              <a:t>What range of days are you interested in? </a:t>
            </a:r>
            <a:r>
              <a:rPr lang="en-US" sz="1400" b="1" u="sng" dirty="0">
                <a:latin typeface="Consolas" panose="020B0609020204030204" pitchFamily="49" charset="0"/>
              </a:rPr>
              <a:t>2 5</a:t>
            </a:r>
            <a:r>
              <a:rPr lang="en-US" sz="1400" dirty="0">
                <a:latin typeface="Consolas" panose="020B0609020204030204" pitchFamily="49" charset="0"/>
              </a:rPr>
              <a:t> </a:t>
            </a:r>
          </a:p>
          <a:p>
            <a:r>
              <a:rPr lang="en-US" sz="1400" dirty="0">
                <a:latin typeface="Consolas" panose="020B0609020204030204" pitchFamily="49" charset="0"/>
              </a:rPr>
              <a:t>Average temperature was 42.5 </a:t>
            </a:r>
          </a:p>
          <a:p>
            <a:r>
              <a:rPr lang="en-US" sz="1400" dirty="0">
                <a:latin typeface="Consolas" panose="020B0609020204030204" pitchFamily="49" charset="0"/>
              </a:rPr>
              <a:t>2 days were above average.</a:t>
            </a:r>
            <a:endParaRPr lang="en-US" sz="1200" dirty="0">
              <a:latin typeface="Consolas" panose="020B060902020403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339448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28231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1158202" y="3496123"/>
            <a:ext cx="3909646" cy="646331"/>
          </a:xfrm>
          <a:prstGeom prst="rect">
            <a:avLst/>
          </a:prstGeom>
          <a:noFill/>
        </p:spPr>
        <p:txBody>
          <a:bodyPr wrap="squar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7848" y="3520909"/>
            <a:ext cx="654294" cy="654294"/>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279100464"/>
              </p:ext>
            </p:extLst>
          </p:nvPr>
        </p:nvGraphicFramePr>
        <p:xfrm>
          <a:off x="6306579" y="2521071"/>
          <a:ext cx="4521421" cy="2839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0DF5F2C-7D9B-B1DE-A7F5-71FEF47752E6}"/>
              </a:ext>
            </a:extLst>
          </p:cNvPr>
          <p:cNvSpPr txBox="1"/>
          <p:nvPr/>
        </p:nvSpPr>
        <p:spPr>
          <a:xfrm>
            <a:off x="1158202" y="5512715"/>
            <a:ext cx="9134659" cy="830997"/>
          </a:xfrm>
          <a:prstGeom prst="rect">
            <a:avLst/>
          </a:prstGeom>
          <a:noFill/>
        </p:spPr>
        <p:txBody>
          <a:bodyPr wrap="square">
            <a:spAutoFit/>
          </a:bodyPr>
          <a:lstStyle/>
          <a:p>
            <a:pPr marL="0" indent="0">
              <a:buNone/>
            </a:pPr>
            <a:r>
              <a:rPr lang="en-US" sz="2400" dirty="0"/>
              <a:t>In our code, functional decomposition often means breaking a task into smaller methods (also called functions).</a:t>
            </a:r>
          </a:p>
        </p:txBody>
      </p:sp>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two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Menlo" panose="020B060903080402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Menlo" panose="020B0609030804020204" pitchFamily="49" charset="0"/>
                <a:ea typeface="Menlo" panose="020B0609030804020204" pitchFamily="49" charset="0"/>
                <a:cs typeface="Menlo" panose="020B0609030804020204" pitchFamily="49" charset="0"/>
              </a:rPr>
              <a:t>printMessage</a:t>
            </a:r>
            <a:r>
              <a:rPr lang="en-US" sz="1400" dirty="0">
                <a:latin typeface="Menlo" panose="020B0609030804020204" pitchFamily="49" charset="0"/>
                <a:ea typeface="Menlo" panose="020B0609030804020204" pitchFamily="49" charset="0"/>
                <a:cs typeface="Menlo" panose="020B0609030804020204" pitchFamily="49" charset="0"/>
              </a:rPr>
              <a:t>(</a:t>
            </a:r>
            <a:r>
              <a:rPr lang="en-US" sz="1400" dirty="0">
                <a:solidFill>
                  <a:srgbClr val="000000"/>
                </a:solidFill>
                <a:effectLst/>
                <a:latin typeface="Menlo" panose="020B0609030804020204" pitchFamily="49" charset="0"/>
                <a:ea typeface="Menlo" panose="020B0609030804020204" pitchFamily="49" charset="0"/>
                <a:cs typeface="Menlo" panose="020B0609030804020204" pitchFamily="49" charset="0"/>
              </a:rPr>
              <a:t>String </a:t>
            </a:r>
            <a:r>
              <a:rPr lang="en-US" sz="1400" dirty="0">
                <a:latin typeface="Menlo" panose="020B0609030804020204" pitchFamily="49" charset="0"/>
                <a:ea typeface="Menlo" panose="020B0609030804020204" pitchFamily="49" charset="0"/>
                <a:cs typeface="Menlo" panose="020B0609030804020204" pitchFamily="49" charset="0"/>
              </a:rPr>
              <a:t>message) {</a:t>
            </a:r>
            <a:br>
              <a:rPr lang="en-US" sz="1400" dirty="0">
                <a:latin typeface="Menlo" panose="020B0609030804020204" pitchFamily="49" charset="0"/>
                <a:ea typeface="Menlo" panose="020B0609030804020204" pitchFamily="49" charset="0"/>
                <a:cs typeface="Menlo" panose="020B0609030804020204" pitchFamily="49" charset="0"/>
              </a:rPr>
            </a:br>
            <a:r>
              <a:rPr lang="en-US" sz="1400" dirty="0">
                <a:latin typeface="Menlo" panose="020B060903080402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System</a:t>
            </a:r>
            <a:r>
              <a:rPr lang="en-US" sz="1400" dirty="0" err="1">
                <a:latin typeface="Menlo" panose="020B060903080402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Menlo" panose="020B0609030804020204" pitchFamily="49" charset="0"/>
                <a:ea typeface="Menlo" panose="020B0609030804020204" pitchFamily="49" charset="0"/>
                <a:cs typeface="Menlo" panose="020B0609030804020204" pitchFamily="49" charset="0"/>
              </a:rPr>
              <a:t>out</a:t>
            </a:r>
            <a:r>
              <a:rPr lang="en-US" sz="1400" dirty="0" err="1">
                <a:latin typeface="Menlo" panose="020B0609030804020204" pitchFamily="49" charset="0"/>
                <a:ea typeface="Menlo" panose="020B0609030804020204" pitchFamily="49" charset="0"/>
                <a:cs typeface="Menlo" panose="020B0609030804020204" pitchFamily="49" charset="0"/>
              </a:rPr>
              <a:t>.println</a:t>
            </a:r>
            <a:r>
              <a:rPr lang="en-US" sz="1400" dirty="0">
                <a:latin typeface="Menlo" panose="020B0609030804020204" pitchFamily="49" charset="0"/>
                <a:ea typeface="Menlo" panose="020B0609030804020204" pitchFamily="49" charset="0"/>
                <a:cs typeface="Menlo" panose="020B0609030804020204" pitchFamily="49" charset="0"/>
              </a:rPr>
              <a:t>(message);</a:t>
            </a:r>
            <a:br>
              <a:rPr lang="en-US" sz="1400" dirty="0">
                <a:latin typeface="Menlo" panose="020B0609030804020204" pitchFamily="49" charset="0"/>
                <a:ea typeface="Menlo" panose="020B0609030804020204" pitchFamily="49" charset="0"/>
                <a:cs typeface="Menlo" panose="020B0609030804020204" pitchFamily="49" charset="0"/>
              </a:rPr>
            </a:br>
            <a:r>
              <a:rPr lang="en-US" sz="1400" dirty="0">
                <a:latin typeface="Menlo" panose="020B060903080402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Menlo" panose="020B060903080402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Menlo" panose="020B0609030804020204" pitchFamily="49" charset="0"/>
                <a:ea typeface="Menlo" panose="020B0609030804020204" pitchFamily="49" charset="0"/>
                <a:cs typeface="Menlo" panose="020B0609030804020204" pitchFamily="49" charset="0"/>
              </a:rPr>
              <a:t>round</a:t>
            </a:r>
            <a:r>
              <a:rPr lang="en-US" sz="1400" dirty="0">
                <a:latin typeface="Menlo" panose="020B0609030804020204" pitchFamily="49" charset="0"/>
                <a:ea typeface="Menlo" panose="020B0609030804020204" pitchFamily="49" charset="0"/>
                <a:cs typeface="Menlo" panose="020B0609030804020204" pitchFamily="49" charset="0"/>
              </a:rPr>
              <a:t>(</a:t>
            </a:r>
            <a:r>
              <a:rPr lang="en-US" sz="1400" dirty="0">
                <a:solidFill>
                  <a:srgbClr val="0033B3"/>
                </a:solidFill>
                <a:effectLst/>
                <a:latin typeface="Menlo" panose="020B0609030804020204" pitchFamily="49" charset="0"/>
                <a:ea typeface="Menlo" panose="020B0609030804020204" pitchFamily="49" charset="0"/>
                <a:cs typeface="Menlo" panose="020B0609030804020204" pitchFamily="49" charset="0"/>
              </a:rPr>
              <a:t>double </a:t>
            </a:r>
            <a:r>
              <a:rPr lang="en-US" sz="1400" dirty="0">
                <a:latin typeface="Menlo" panose="020B0609030804020204" pitchFamily="49" charset="0"/>
                <a:ea typeface="Menlo" panose="020B0609030804020204" pitchFamily="49" charset="0"/>
                <a:cs typeface="Menlo" panose="020B0609030804020204" pitchFamily="49" charset="0"/>
              </a:rPr>
              <a:t>num) {</a:t>
            </a:r>
            <a:br>
              <a:rPr lang="en-US" sz="1400" dirty="0">
                <a:latin typeface="Menlo" panose="020B0609030804020204" pitchFamily="49" charset="0"/>
                <a:ea typeface="Menlo" panose="020B0609030804020204" pitchFamily="49" charset="0"/>
                <a:cs typeface="Menlo" panose="020B0609030804020204" pitchFamily="49" charset="0"/>
              </a:rPr>
            </a:b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a:solidFill>
                  <a:srgbClr val="0033B3"/>
                </a:solidFill>
                <a:effectLst/>
                <a:latin typeface="Menlo" panose="020B0609030804020204" pitchFamily="49" charset="0"/>
                <a:ea typeface="Menlo" panose="020B0609030804020204" pitchFamily="49" charset="0"/>
                <a:cs typeface="Menlo" panose="020B0609030804020204" pitchFamily="49" charset="0"/>
              </a:rPr>
              <a:t>return </a:t>
            </a:r>
            <a:r>
              <a:rPr lang="en-US" sz="1200" dirty="0">
                <a:latin typeface="Menlo" panose="020B0609030804020204" pitchFamily="49" charset="0"/>
                <a:ea typeface="Menlo" panose="020B0609030804020204" pitchFamily="49" charset="0"/>
                <a:cs typeface="Menlo" panose="020B0609030804020204" pitchFamily="49" charset="0"/>
              </a:rPr>
              <a:t>((</a:t>
            </a:r>
            <a:r>
              <a:rPr lang="en-US" sz="1200" dirty="0">
                <a:solidFill>
                  <a:srgbClr val="0033B3"/>
                </a:solidFill>
                <a:effectLst/>
                <a:latin typeface="Menlo" panose="020B0609030804020204" pitchFamily="49" charset="0"/>
                <a:ea typeface="Menlo" panose="020B0609030804020204" pitchFamily="49" charset="0"/>
                <a:cs typeface="Menlo" panose="020B0609030804020204" pitchFamily="49" charset="0"/>
              </a:rPr>
              <a:t>int</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Math.round</a:t>
            </a:r>
            <a:r>
              <a:rPr lang="en-US" sz="1200" dirty="0">
                <a:latin typeface="Menlo" panose="020B060903080402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Menlo" panose="020B0609030804020204" pitchFamily="49" charset="0"/>
                <a:ea typeface="Menlo" panose="020B0609030804020204" pitchFamily="49" charset="0"/>
                <a:cs typeface="Menlo" panose="020B0609030804020204" pitchFamily="49" charset="0"/>
              </a:rPr>
              <a:t>10</a:t>
            </a:r>
            <a:r>
              <a:rPr lang="en-US" sz="1200" dirty="0">
                <a:latin typeface="Menlo" panose="020B0609030804020204" pitchFamily="49" charset="0"/>
                <a:ea typeface="Menlo" panose="020B0609030804020204" pitchFamily="49" charset="0"/>
                <a:cs typeface="Menlo" panose="020B0609030804020204" pitchFamily="49" charset="0"/>
              </a:rPr>
              <a:t>)) / </a:t>
            </a:r>
            <a:r>
              <a:rPr lang="en-US" sz="1200" dirty="0">
                <a:solidFill>
                  <a:srgbClr val="1750EB"/>
                </a:solidFill>
                <a:effectLst/>
                <a:latin typeface="Menlo" panose="020B0609030804020204" pitchFamily="49" charset="0"/>
                <a:ea typeface="Menlo" panose="020B0609030804020204" pitchFamily="49" charset="0"/>
                <a:cs typeface="Menlo" panose="020B0609030804020204" pitchFamily="49" charset="0"/>
              </a:rPr>
              <a:t>10.0</a:t>
            </a:r>
            <a:r>
              <a:rPr lang="en-US" sz="1200" dirty="0">
                <a:latin typeface="Menlo" panose="020B0609030804020204" pitchFamily="49" charset="0"/>
                <a:ea typeface="Menlo" panose="020B0609030804020204" pitchFamily="49" charset="0"/>
                <a:cs typeface="Menlo" panose="020B0609030804020204" pitchFamily="49" charset="0"/>
              </a:rPr>
              <a:t>;</a:t>
            </a:r>
            <a:br>
              <a:rPr lang="en-US" sz="1400" dirty="0">
                <a:latin typeface="Menlo" panose="020B0609030804020204" pitchFamily="49" charset="0"/>
                <a:ea typeface="Menlo" panose="020B0609030804020204" pitchFamily="49" charset="0"/>
                <a:cs typeface="Menlo" panose="020B0609030804020204" pitchFamily="49" charset="0"/>
              </a:rPr>
            </a:br>
            <a:r>
              <a:rPr lang="en-US" sz="1400" dirty="0">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7889-7992-93BD-A70A-61C704A5B5BA}"/>
              </a:ext>
            </a:extLst>
          </p:cNvPr>
          <p:cNvSpPr>
            <a:spLocks noGrp="1"/>
          </p:cNvSpPr>
          <p:nvPr>
            <p:ph type="title"/>
          </p:nvPr>
        </p:nvSpPr>
        <p:spPr>
          <a:xfrm>
            <a:off x="838199" y="1528743"/>
            <a:ext cx="10515600" cy="762635"/>
          </a:xfrm>
        </p:spPr>
        <p:txBody>
          <a:bodyPr>
            <a:normAutofit fontScale="90000"/>
          </a:bodyPr>
          <a:lstStyle/>
          <a:p>
            <a:r>
              <a:rPr lang="en-US" dirty="0"/>
              <a:t>Which of these would be good methods for the Temperatures program?</a:t>
            </a:r>
          </a:p>
        </p:txBody>
      </p:sp>
      <p:sp>
        <p:nvSpPr>
          <p:cNvPr id="6" name="TextBox 5">
            <a:extLst>
              <a:ext uri="{FF2B5EF4-FFF2-40B4-BE49-F238E27FC236}">
                <a16:creationId xmlns:a16="http://schemas.microsoft.com/office/drawing/2014/main" id="{DD7EC138-D8C3-DDEE-1DDF-69FE78CBE32F}"/>
              </a:ext>
            </a:extLst>
          </p:cNvPr>
          <p:cNvSpPr txBox="1"/>
          <p:nvPr/>
        </p:nvSpPr>
        <p:spPr>
          <a:xfrm>
            <a:off x="1043354" y="2891098"/>
            <a:ext cx="5052645" cy="3477875"/>
          </a:xfrm>
          <a:prstGeom prst="rect">
            <a:avLst/>
          </a:prstGeom>
          <a:noFill/>
        </p:spPr>
        <p:txBody>
          <a:bodyPr wrap="square">
            <a:spAutoFit/>
          </a:bodyPr>
          <a:lstStyle/>
          <a:p>
            <a:pPr marL="0" indent="0">
              <a:buNone/>
            </a:pPr>
            <a:r>
              <a:rPr lang="en-US" sz="2000" dirty="0"/>
              <a:t>Problem Description:</a:t>
            </a:r>
          </a:p>
          <a:p>
            <a:pPr marL="0" indent="0">
              <a:buNone/>
            </a:pPr>
            <a:endParaRPr lang="en-US" sz="2000" dirty="0"/>
          </a:p>
          <a:p>
            <a:pPr marL="0" indent="0">
              <a:buNone/>
            </a:pPr>
            <a:r>
              <a:rPr lang="en-US" sz="2000" dirty="0"/>
              <a:t>Write a program to prompt the user for how many days’ temperatures they want to enter, then asks the user for the temperatures of that many days. The program should then report the highest temperature that occurred and what day it occurred on. The program then should allow the user to ask for the average temperature across a range of days, and report how many of those days were above average. </a:t>
            </a:r>
          </a:p>
        </p:txBody>
      </p:sp>
      <p:sp>
        <p:nvSpPr>
          <p:cNvPr id="7" name="TextBox 6">
            <a:extLst>
              <a:ext uri="{FF2B5EF4-FFF2-40B4-BE49-F238E27FC236}">
                <a16:creationId xmlns:a16="http://schemas.microsoft.com/office/drawing/2014/main" id="{026BE1F9-275F-5A3B-4D16-E4B544423623}"/>
              </a:ext>
            </a:extLst>
          </p:cNvPr>
          <p:cNvSpPr txBox="1"/>
          <p:nvPr/>
        </p:nvSpPr>
        <p:spPr>
          <a:xfrm>
            <a:off x="6904893" y="3094782"/>
            <a:ext cx="5052645" cy="2677656"/>
          </a:xfrm>
          <a:prstGeom prst="rect">
            <a:avLst/>
          </a:prstGeom>
          <a:noFill/>
        </p:spPr>
        <p:txBody>
          <a:bodyPr wrap="square">
            <a:spAutoFit/>
          </a:bodyPr>
          <a:lstStyle/>
          <a:p>
            <a:pPr marL="514350" indent="-514350">
              <a:buFont typeface="+mj-lt"/>
              <a:buAutoNum type="alphaUcPeriod"/>
            </a:pPr>
            <a:r>
              <a:rPr lang="en-US" sz="2800" dirty="0"/>
              <a:t>Printing “How many days’ temperatures?”</a:t>
            </a:r>
          </a:p>
          <a:p>
            <a:pPr marL="514350" indent="-514350">
              <a:buFont typeface="+mj-lt"/>
              <a:buAutoNum type="alphaUcPeriod"/>
            </a:pPr>
            <a:r>
              <a:rPr lang="en-US" sz="2800" dirty="0"/>
              <a:t>Reading in temp data</a:t>
            </a:r>
          </a:p>
          <a:p>
            <a:pPr marL="514350" indent="-514350">
              <a:buFont typeface="+mj-lt"/>
              <a:buAutoNum type="alphaUcPeriod"/>
            </a:pPr>
            <a:r>
              <a:rPr lang="en-US" sz="2800" dirty="0"/>
              <a:t>Finding the hottest day</a:t>
            </a:r>
          </a:p>
          <a:p>
            <a:pPr marL="514350" indent="-514350">
              <a:buFont typeface="+mj-lt"/>
              <a:buAutoNum type="alphaUcPeriod"/>
            </a:pPr>
            <a:r>
              <a:rPr lang="en-US" sz="2800" dirty="0"/>
              <a:t>Calculating the average temperature</a:t>
            </a:r>
          </a:p>
        </p:txBody>
      </p:sp>
    </p:spTree>
    <p:extLst>
      <p:ext uri="{BB962C8B-B14F-4D97-AF65-F5344CB8AC3E}">
        <p14:creationId xmlns:p14="http://schemas.microsoft.com/office/powerpoint/2010/main" val="381293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1DD5B-FD64-515F-7951-5D9CA28A6928}"/>
              </a:ext>
            </a:extLst>
          </p:cNvPr>
          <p:cNvSpPr txBox="1"/>
          <p:nvPr/>
        </p:nvSpPr>
        <p:spPr>
          <a:xfrm>
            <a:off x="6904893" y="3094782"/>
            <a:ext cx="5052645" cy="2677656"/>
          </a:xfrm>
          <a:prstGeom prst="rect">
            <a:avLst/>
          </a:prstGeom>
          <a:noFill/>
        </p:spPr>
        <p:txBody>
          <a:bodyPr wrap="square">
            <a:spAutoFit/>
          </a:bodyPr>
          <a:lstStyle/>
          <a:p>
            <a:pPr marL="514350" indent="-514350">
              <a:buFont typeface="+mj-lt"/>
              <a:buAutoNum type="alphaUcPeriod"/>
            </a:pPr>
            <a:r>
              <a:rPr lang="en-US" sz="2800" dirty="0"/>
              <a:t>Printing “How many days’ temperatures?”</a:t>
            </a:r>
          </a:p>
          <a:p>
            <a:pPr marL="514350" indent="-514350">
              <a:buFont typeface="+mj-lt"/>
              <a:buAutoNum type="alphaUcPeriod"/>
            </a:pPr>
            <a:r>
              <a:rPr lang="en-US" sz="2800" dirty="0"/>
              <a:t>Reading in temp data</a:t>
            </a:r>
          </a:p>
          <a:p>
            <a:pPr marL="514350" indent="-514350">
              <a:buFont typeface="+mj-lt"/>
              <a:buAutoNum type="alphaUcPeriod"/>
            </a:pPr>
            <a:r>
              <a:rPr lang="en-US" sz="2800" dirty="0"/>
              <a:t>Finding the hottest day</a:t>
            </a:r>
          </a:p>
          <a:p>
            <a:pPr marL="514350" indent="-514350">
              <a:buFont typeface="+mj-lt"/>
              <a:buAutoNum type="alphaUcPeriod"/>
            </a:pPr>
            <a:r>
              <a:rPr lang="en-US" sz="2800" dirty="0"/>
              <a:t>Calculating the average temperature</a:t>
            </a:r>
          </a:p>
        </p:txBody>
      </p:sp>
      <p:sp>
        <p:nvSpPr>
          <p:cNvPr id="5" name="TextBox 4">
            <a:extLst>
              <a:ext uri="{FF2B5EF4-FFF2-40B4-BE49-F238E27FC236}">
                <a16:creationId xmlns:a16="http://schemas.microsoft.com/office/drawing/2014/main" id="{67F7AD3B-9EE3-80E1-1BBF-A46C13587E99}"/>
              </a:ext>
            </a:extLst>
          </p:cNvPr>
          <p:cNvSpPr txBox="1"/>
          <p:nvPr/>
        </p:nvSpPr>
        <p:spPr>
          <a:xfrm>
            <a:off x="1043354" y="2891098"/>
            <a:ext cx="5052645" cy="3477875"/>
          </a:xfrm>
          <a:prstGeom prst="rect">
            <a:avLst/>
          </a:prstGeom>
          <a:noFill/>
        </p:spPr>
        <p:txBody>
          <a:bodyPr wrap="square">
            <a:spAutoFit/>
          </a:bodyPr>
          <a:lstStyle/>
          <a:p>
            <a:pPr marL="0" indent="0">
              <a:buNone/>
            </a:pPr>
            <a:r>
              <a:rPr lang="en-US" sz="2000" dirty="0"/>
              <a:t>Problem Description:</a:t>
            </a:r>
          </a:p>
          <a:p>
            <a:pPr marL="0" indent="0">
              <a:buNone/>
            </a:pPr>
            <a:endParaRPr lang="en-US" sz="2000" dirty="0"/>
          </a:p>
          <a:p>
            <a:pPr marL="0" indent="0">
              <a:buNone/>
            </a:pPr>
            <a:r>
              <a:rPr lang="en-US" sz="2000" dirty="0"/>
              <a:t>Write a program to prompt the user for how many days’ temperatures they want to enter, then asks the user for the temperatures of that many days. The program should then report the highest temperature that occurred and what day it occurred on. The program then should allow the user to ask for the average temperature across a range of days, and report how many of those days were above average. </a:t>
            </a:r>
          </a:p>
        </p:txBody>
      </p:sp>
      <p:sp>
        <p:nvSpPr>
          <p:cNvPr id="6" name="Title 1">
            <a:extLst>
              <a:ext uri="{FF2B5EF4-FFF2-40B4-BE49-F238E27FC236}">
                <a16:creationId xmlns:a16="http://schemas.microsoft.com/office/drawing/2014/main" id="{26E709C6-E097-15CA-527D-8CE4C97819CA}"/>
              </a:ext>
            </a:extLst>
          </p:cNvPr>
          <p:cNvSpPr>
            <a:spLocks noGrp="1"/>
          </p:cNvSpPr>
          <p:nvPr>
            <p:ph type="title"/>
          </p:nvPr>
        </p:nvSpPr>
        <p:spPr>
          <a:xfrm>
            <a:off x="838199" y="1528743"/>
            <a:ext cx="10515600" cy="762635"/>
          </a:xfrm>
        </p:spPr>
        <p:txBody>
          <a:bodyPr>
            <a:normAutofit fontScale="90000"/>
          </a:bodyPr>
          <a:lstStyle/>
          <a:p>
            <a:r>
              <a:rPr lang="en-US" dirty="0"/>
              <a:t>Which of these would be good methods for the Temperatures program?</a:t>
            </a:r>
          </a:p>
        </p:txBody>
      </p:sp>
    </p:spTree>
    <p:extLst>
      <p:ext uri="{BB962C8B-B14F-4D97-AF65-F5344CB8AC3E}">
        <p14:creationId xmlns:p14="http://schemas.microsoft.com/office/powerpoint/2010/main" val="239852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r>
              <a:rPr lang="en-US" dirty="0"/>
              <a:t>First Assignment</a:t>
            </a:r>
          </a:p>
          <a:p>
            <a:pPr lvl="1"/>
            <a:r>
              <a:rPr lang="en-US" dirty="0"/>
              <a:t>Grading</a:t>
            </a:r>
          </a:p>
          <a:p>
            <a:pPr>
              <a:spcAft>
                <a:spcPts val="1200"/>
              </a:spcAft>
            </a:pPr>
            <a:r>
              <a:rPr lang="en-US" dirty="0"/>
              <a:t>Review Java</a:t>
            </a:r>
          </a:p>
          <a:p>
            <a:pPr>
              <a:spcAft>
                <a:spcPts val="1200"/>
              </a:spcAft>
            </a:pPr>
            <a:r>
              <a:rPr lang="en-US" dirty="0"/>
              <a:t>Functional Decomposition</a:t>
            </a:r>
          </a:p>
          <a:p>
            <a:pPr>
              <a:spcAft>
                <a:spcPts val="1200"/>
              </a:spcAft>
            </a:pPr>
            <a:r>
              <a:rPr lang="en-US" b="1" dirty="0">
                <a:solidFill>
                  <a:schemeClr val="accent5"/>
                </a:solidFill>
              </a:rPr>
              <a:t>Code Quality</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332952" y="434459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Announcements/Reminders</a:t>
            </a:r>
          </a:p>
          <a:p>
            <a:r>
              <a:rPr lang="en-US" dirty="0"/>
              <a:t>First Assignment</a:t>
            </a:r>
          </a:p>
          <a:p>
            <a:pPr lvl="1"/>
            <a:r>
              <a:rPr lang="en-US" dirty="0"/>
              <a:t>Grading</a:t>
            </a:r>
            <a:endParaRPr lang="en-US" b="1" dirty="0">
              <a:solidFill>
                <a:schemeClr val="accent5"/>
              </a:solidFill>
            </a:endParaRP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i="1" dirty="0">
                <a:solidFill>
                  <a:srgbClr val="000000"/>
                </a:solidFill>
              </a:rPr>
              <a:t>communication.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Complete the pre-class material (PCM) for Wednesday (see calendar)</a:t>
            </a:r>
          </a:p>
          <a:p>
            <a:r>
              <a:rPr lang="en-US" sz="3200" dirty="0"/>
              <a:t>Attend quiz section on Tuesday!</a:t>
            </a:r>
          </a:p>
          <a:p>
            <a:r>
              <a:rPr lang="en-US" sz="3200" dirty="0"/>
              <a:t>Come to the Java Review Session for extra practice with Java</a:t>
            </a:r>
          </a:p>
        </p:txBody>
      </p:sp>
    </p:spTree>
    <p:extLst>
      <p:ext uri="{BB962C8B-B14F-4D97-AF65-F5344CB8AC3E}">
        <p14:creationId xmlns:p14="http://schemas.microsoft.com/office/powerpoint/2010/main" val="223384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p:txBody>
          <a:bodyPr>
            <a:normAutofit fontScale="92500" lnSpcReduction="10000"/>
          </a:bodyPr>
          <a:lstStyle/>
          <a:p>
            <a:r>
              <a:rPr lang="en-US" dirty="0"/>
              <a:t>Hope you had fun in your first quiz section yesterday! </a:t>
            </a:r>
          </a:p>
          <a:p>
            <a:r>
              <a:rPr lang="en-US" dirty="0"/>
              <a:t>Programming Assignment 0 (P0) is released</a:t>
            </a:r>
          </a:p>
          <a:p>
            <a:pPr lvl="1"/>
            <a:r>
              <a:rPr lang="en-US" dirty="0"/>
              <a:t>Due Thurs (6/29) at 11:59pm</a:t>
            </a:r>
          </a:p>
          <a:p>
            <a:pPr lvl="1"/>
            <a:r>
              <a:rPr lang="en-US" dirty="0"/>
              <a:t>Focused on Java Review</a:t>
            </a:r>
          </a:p>
          <a:p>
            <a:r>
              <a:rPr lang="en-US" dirty="0"/>
              <a:t>Java Review Session</a:t>
            </a:r>
          </a:p>
          <a:p>
            <a:pPr lvl="1"/>
            <a:r>
              <a:rPr lang="en-US" dirty="0"/>
              <a:t>Monday, June 26</a:t>
            </a:r>
          </a:p>
          <a:p>
            <a:pPr lvl="1"/>
            <a:r>
              <a:rPr lang="en-US" dirty="0"/>
              <a:t>10:50am – 11:50am @ PCAR 192</a:t>
            </a:r>
          </a:p>
          <a:p>
            <a:pPr lvl="1"/>
            <a:r>
              <a:rPr lang="en-US" dirty="0"/>
              <a:t>Led by TAs</a:t>
            </a:r>
          </a:p>
          <a:p>
            <a:r>
              <a:rPr lang="en-US" dirty="0"/>
              <a:t>IPL will open on Monday!</a:t>
            </a:r>
          </a:p>
          <a:p>
            <a:pPr lvl="1"/>
            <a:r>
              <a:rPr lang="en-US" dirty="0"/>
              <a:t>See course website for schedule</a:t>
            </a:r>
          </a:p>
          <a:p>
            <a:r>
              <a:rPr lang="en-US" dirty="0"/>
              <a:t>My Office Hours posted </a:t>
            </a:r>
          </a:p>
          <a:p>
            <a:pPr lvl="1"/>
            <a:r>
              <a:rPr lang="en-US" dirty="0"/>
              <a:t>Wednesday + Fridays, 12pm – 1pm @ CSE 220</a:t>
            </a:r>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r>
              <a:rPr lang="en-US" b="1" dirty="0">
                <a:solidFill>
                  <a:schemeClr val="accent5"/>
                </a:solidFill>
              </a:rPr>
              <a:t>First Assignment</a:t>
            </a:r>
          </a:p>
          <a:p>
            <a:pPr lvl="1"/>
            <a:r>
              <a:rPr lang="en-US" dirty="0"/>
              <a:t>Grading</a:t>
            </a:r>
            <a:endParaRPr lang="en-US" b="1" dirty="0">
              <a:solidFill>
                <a:schemeClr val="accent5"/>
              </a:solidFill>
            </a:endParaRP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825647" y="2092029"/>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9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C10D-3418-0646-B587-E829F11CD5E8}"/>
              </a:ext>
            </a:extLst>
          </p:cNvPr>
          <p:cNvSpPr>
            <a:spLocks noGrp="1"/>
          </p:cNvSpPr>
          <p:nvPr>
            <p:ph type="title"/>
          </p:nvPr>
        </p:nvSpPr>
        <p:spPr/>
        <p:txBody>
          <a:bodyPr/>
          <a:lstStyle/>
          <a:p>
            <a:r>
              <a:rPr lang="en-US" dirty="0"/>
              <a:t>Graded Course Components</a:t>
            </a:r>
          </a:p>
        </p:txBody>
      </p:sp>
      <p:sp>
        <p:nvSpPr>
          <p:cNvPr id="3" name="Content Placeholder 2">
            <a:extLst>
              <a:ext uri="{FF2B5EF4-FFF2-40B4-BE49-F238E27FC236}">
                <a16:creationId xmlns:a16="http://schemas.microsoft.com/office/drawing/2014/main" id="{77B69D51-5A7D-154A-948D-90726E3A6D60}"/>
              </a:ext>
            </a:extLst>
          </p:cNvPr>
          <p:cNvSpPr>
            <a:spLocks noGrp="1"/>
          </p:cNvSpPr>
          <p:nvPr>
            <p:ph idx="1"/>
          </p:nvPr>
        </p:nvSpPr>
        <p:spPr>
          <a:xfrm>
            <a:off x="838200" y="1371600"/>
            <a:ext cx="10515600" cy="4805363"/>
          </a:xfrm>
        </p:spPr>
        <p:txBody>
          <a:bodyPr/>
          <a:lstStyle/>
          <a:p>
            <a:r>
              <a:rPr lang="en-US" dirty="0"/>
              <a:t>Your grade will consist of the following categories:</a:t>
            </a:r>
          </a:p>
          <a:p>
            <a:r>
              <a:rPr lang="en-US" dirty="0"/>
              <a:t>Each mark is graded on the scale: </a:t>
            </a:r>
          </a:p>
          <a:p>
            <a:pPr lvl="1"/>
            <a:r>
              <a:rPr lang="en-US" b="1" dirty="0"/>
              <a:t>E</a:t>
            </a:r>
            <a:r>
              <a:rPr lang="en-US" dirty="0"/>
              <a:t>(</a:t>
            </a:r>
            <a:r>
              <a:rPr lang="en-US" dirty="0" err="1"/>
              <a:t>xcellent</a:t>
            </a:r>
            <a:r>
              <a:rPr lang="en-US" dirty="0"/>
              <a:t>)</a:t>
            </a:r>
          </a:p>
          <a:p>
            <a:pPr lvl="1"/>
            <a:r>
              <a:rPr lang="en-US" b="1" dirty="0"/>
              <a:t>S</a:t>
            </a:r>
            <a:r>
              <a:rPr lang="en-US" dirty="0"/>
              <a:t>(</a:t>
            </a:r>
            <a:r>
              <a:rPr lang="en-US" dirty="0" err="1"/>
              <a:t>atisfactory</a:t>
            </a:r>
            <a:r>
              <a:rPr lang="en-US" dirty="0"/>
              <a:t>)</a:t>
            </a:r>
          </a:p>
          <a:p>
            <a:pPr lvl="1"/>
            <a:r>
              <a:rPr lang="en-US" b="1" dirty="0"/>
              <a:t>N</a:t>
            </a:r>
            <a:r>
              <a:rPr lang="en-US" dirty="0"/>
              <a:t>(</a:t>
            </a:r>
            <a:r>
              <a:rPr lang="en-US" dirty="0" err="1"/>
              <a:t>ot</a:t>
            </a:r>
            <a:r>
              <a:rPr lang="en-US" dirty="0"/>
              <a:t> yet)</a:t>
            </a:r>
            <a:endParaRPr lang="en-US" b="1" dirty="0"/>
          </a:p>
        </p:txBody>
      </p:sp>
      <p:sp>
        <p:nvSpPr>
          <p:cNvPr id="4" name="Content Placeholder 2">
            <a:extLst>
              <a:ext uri="{FF2B5EF4-FFF2-40B4-BE49-F238E27FC236}">
                <a16:creationId xmlns:a16="http://schemas.microsoft.com/office/drawing/2014/main" id="{AE1065D3-60B9-314A-98E1-4577F3421EFB}"/>
              </a:ext>
            </a:extLst>
          </p:cNvPr>
          <p:cNvSpPr txBox="1">
            <a:spLocks/>
          </p:cNvSpPr>
          <p:nvPr/>
        </p:nvSpPr>
        <p:spPr>
          <a:xfrm>
            <a:off x="6096000" y="1371599"/>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5" name="Table 4">
            <a:extLst>
              <a:ext uri="{FF2B5EF4-FFF2-40B4-BE49-F238E27FC236}">
                <a16:creationId xmlns:a16="http://schemas.microsoft.com/office/drawing/2014/main" id="{A1CAB006-57FB-BE40-8672-26BC42825D46}"/>
              </a:ext>
            </a:extLst>
          </p:cNvPr>
          <p:cNvGraphicFramePr>
            <a:graphicFrameLocks noGrp="1"/>
          </p:cNvGraphicFramePr>
          <p:nvPr>
            <p:extLst>
              <p:ext uri="{D42A27DB-BD31-4B8C-83A1-F6EECF244321}">
                <p14:modId xmlns:p14="http://schemas.microsoft.com/office/powerpoint/2010/main" val="2068717113"/>
              </p:ext>
            </p:extLst>
          </p:nvPr>
        </p:nvGraphicFramePr>
        <p:xfrm>
          <a:off x="1048556" y="4176395"/>
          <a:ext cx="10305244" cy="2225040"/>
        </p:xfrm>
        <a:graphic>
          <a:graphicData uri="http://schemas.openxmlformats.org/drawingml/2006/table">
            <a:tbl>
              <a:tblPr firstRow="1" bandRow="1">
                <a:tableStyleId>{5C22544A-7EE6-4342-B048-85BDC9FD1C3A}</a:tableStyleId>
              </a:tblPr>
              <a:tblGrid>
                <a:gridCol w="2840399">
                  <a:extLst>
                    <a:ext uri="{9D8B030D-6E8A-4147-A177-3AD203B41FA5}">
                      <a16:colId xmlns:a16="http://schemas.microsoft.com/office/drawing/2014/main" val="2467285351"/>
                    </a:ext>
                  </a:extLst>
                </a:gridCol>
                <a:gridCol w="583894">
                  <a:extLst>
                    <a:ext uri="{9D8B030D-6E8A-4147-A177-3AD203B41FA5}">
                      <a16:colId xmlns:a16="http://schemas.microsoft.com/office/drawing/2014/main" val="2677818252"/>
                    </a:ext>
                  </a:extLst>
                </a:gridCol>
                <a:gridCol w="4891489">
                  <a:extLst>
                    <a:ext uri="{9D8B030D-6E8A-4147-A177-3AD203B41FA5}">
                      <a16:colId xmlns:a16="http://schemas.microsoft.com/office/drawing/2014/main" val="2192440974"/>
                    </a:ext>
                  </a:extLst>
                </a:gridCol>
                <a:gridCol w="1989462">
                  <a:extLst>
                    <a:ext uri="{9D8B030D-6E8A-4147-A177-3AD203B41FA5}">
                      <a16:colId xmlns:a16="http://schemas.microsoft.com/office/drawing/2014/main" val="3017527229"/>
                    </a:ext>
                  </a:extLst>
                </a:gridCol>
              </a:tblGrid>
              <a:tr h="445008">
                <a:tc>
                  <a:txBody>
                    <a:bodyPr/>
                    <a:lstStyle/>
                    <a:p>
                      <a:r>
                        <a:rPr lang="en-US" dirty="0"/>
                        <a:t>Category</a:t>
                      </a:r>
                    </a:p>
                  </a:txBody>
                  <a:tcPr/>
                </a:tc>
                <a:tc>
                  <a:txBody>
                    <a:bodyPr/>
                    <a:lstStyle/>
                    <a:p>
                      <a:r>
                        <a:rPr lang="en-US" dirty="0"/>
                        <a:t>#</a:t>
                      </a:r>
                    </a:p>
                  </a:txBody>
                  <a:tcPr/>
                </a:tc>
                <a:tc>
                  <a:txBody>
                    <a:bodyPr/>
                    <a:lstStyle/>
                    <a:p>
                      <a:r>
                        <a:rPr lang="en-US" dirty="0"/>
                        <a:t>Marks per</a:t>
                      </a:r>
                    </a:p>
                  </a:txBody>
                  <a:tcPr/>
                </a:tc>
                <a:tc>
                  <a:txBody>
                    <a:bodyPr/>
                    <a:lstStyle/>
                    <a:p>
                      <a:r>
                        <a:rPr lang="en-US" dirty="0"/>
                        <a:t>Total Marks</a:t>
                      </a:r>
                    </a:p>
                  </a:txBody>
                  <a:tcPr/>
                </a:tc>
                <a:extLst>
                  <a:ext uri="{0D108BD9-81ED-4DB2-BD59-A6C34878D82A}">
                    <a16:rowId xmlns:a16="http://schemas.microsoft.com/office/drawing/2014/main" val="2233699528"/>
                  </a:ext>
                </a:extLst>
              </a:tr>
              <a:tr h="445008">
                <a:tc>
                  <a:txBody>
                    <a:bodyPr/>
                    <a:lstStyle/>
                    <a:p>
                      <a:r>
                        <a:rPr lang="en-US" dirty="0"/>
                        <a:t>Programming Assignments</a:t>
                      </a:r>
                    </a:p>
                  </a:txBody>
                  <a:tcPr/>
                </a:tc>
                <a:tc>
                  <a:txBody>
                    <a:bodyPr/>
                    <a:lstStyle/>
                    <a:p>
                      <a:r>
                        <a:rPr lang="en-US" dirty="0"/>
                        <a:t>4</a:t>
                      </a:r>
                    </a:p>
                  </a:txBody>
                  <a:tcPr/>
                </a:tc>
                <a:tc>
                  <a:txBody>
                    <a:bodyPr/>
                    <a:lstStyle/>
                    <a:p>
                      <a:r>
                        <a:rPr lang="en-US" dirty="0">
                          <a:hlinkClick r:id="rId2"/>
                        </a:rPr>
                        <a:t>4 (Behavior, Concepts, Quality, Testing/Reflection)</a:t>
                      </a:r>
                      <a:endParaRPr lang="en-US" dirty="0"/>
                    </a:p>
                  </a:txBody>
                  <a:tcPr/>
                </a:tc>
                <a:tc>
                  <a:txBody>
                    <a:bodyPr/>
                    <a:lstStyle/>
                    <a:p>
                      <a:r>
                        <a:rPr lang="en-US" dirty="0"/>
                        <a:t>16</a:t>
                      </a:r>
                    </a:p>
                  </a:txBody>
                  <a:tcPr/>
                </a:tc>
                <a:extLst>
                  <a:ext uri="{0D108BD9-81ED-4DB2-BD59-A6C34878D82A}">
                    <a16:rowId xmlns:a16="http://schemas.microsoft.com/office/drawing/2014/main" val="807263754"/>
                  </a:ext>
                </a:extLst>
              </a:tr>
              <a:tr h="445008">
                <a:tc>
                  <a:txBody>
                    <a:bodyPr/>
                    <a:lstStyle/>
                    <a:p>
                      <a:r>
                        <a:rPr lang="en-US" dirty="0"/>
                        <a:t>Creative Projects</a:t>
                      </a:r>
                    </a:p>
                  </a:txBody>
                  <a:tcPr/>
                </a:tc>
                <a:tc>
                  <a:txBody>
                    <a:bodyPr/>
                    <a:lstStyle/>
                    <a:p>
                      <a:r>
                        <a:rPr lang="en-US" dirty="0"/>
                        <a:t>3</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4209182687"/>
                  </a:ext>
                </a:extLst>
              </a:tr>
              <a:tr h="445008">
                <a:tc>
                  <a:txBody>
                    <a:bodyPr/>
                    <a:lstStyle/>
                    <a:p>
                      <a:r>
                        <a:rPr lang="en-US" dirty="0"/>
                        <a:t>Quizzes</a:t>
                      </a:r>
                    </a:p>
                  </a:txBody>
                  <a:tcPr/>
                </a:tc>
                <a:tc>
                  <a:txBody>
                    <a:bodyPr/>
                    <a:lstStyle/>
                    <a:p>
                      <a:r>
                        <a:rPr lang="en-US" dirty="0"/>
                        <a:t>3</a:t>
                      </a:r>
                    </a:p>
                  </a:txBody>
                  <a:tcPr/>
                </a:tc>
                <a:tc>
                  <a:txBody>
                    <a:bodyPr/>
                    <a:lstStyle/>
                    <a:p>
                      <a:r>
                        <a:rPr lang="en-US" dirty="0"/>
                        <a:t>3 (3 questions)</a:t>
                      </a:r>
                    </a:p>
                  </a:txBody>
                  <a:tcPr/>
                </a:tc>
                <a:tc>
                  <a:txBody>
                    <a:bodyPr/>
                    <a:lstStyle/>
                    <a:p>
                      <a:r>
                        <a:rPr lang="en-US" dirty="0"/>
                        <a:t>9</a:t>
                      </a:r>
                    </a:p>
                  </a:txBody>
                  <a:tcPr/>
                </a:tc>
                <a:extLst>
                  <a:ext uri="{0D108BD9-81ED-4DB2-BD59-A6C34878D82A}">
                    <a16:rowId xmlns:a16="http://schemas.microsoft.com/office/drawing/2014/main" val="129499150"/>
                  </a:ext>
                </a:extLst>
              </a:tr>
              <a:tr h="445008">
                <a:tc>
                  <a:txBody>
                    <a:bodyPr/>
                    <a:lstStyle/>
                    <a:p>
                      <a:r>
                        <a:rPr lang="en-US" dirty="0"/>
                        <a:t>Exam</a:t>
                      </a:r>
                    </a:p>
                  </a:txBody>
                  <a:tcPr/>
                </a:tc>
                <a:tc>
                  <a:txBody>
                    <a:bodyPr/>
                    <a:lstStyle/>
                    <a:p>
                      <a:r>
                        <a:rPr lang="en-US" dirty="0"/>
                        <a:t>1</a:t>
                      </a:r>
                    </a:p>
                  </a:txBody>
                  <a:tcPr/>
                </a:tc>
                <a:tc>
                  <a:txBody>
                    <a:bodyPr/>
                    <a:lstStyle/>
                    <a:p>
                      <a:r>
                        <a:rPr lang="en-US" dirty="0"/>
                        <a:t>6 (6 questions)</a:t>
                      </a:r>
                    </a:p>
                  </a:txBody>
                  <a:tcPr/>
                </a:tc>
                <a:tc>
                  <a:txBody>
                    <a:bodyPr/>
                    <a:lstStyle/>
                    <a:p>
                      <a:r>
                        <a:rPr lang="en-US" dirty="0"/>
                        <a:t>6</a:t>
                      </a:r>
                    </a:p>
                  </a:txBody>
                  <a:tcPr/>
                </a:tc>
                <a:extLst>
                  <a:ext uri="{0D108BD9-81ED-4DB2-BD59-A6C34878D82A}">
                    <a16:rowId xmlns:a16="http://schemas.microsoft.com/office/drawing/2014/main" val="1192085382"/>
                  </a:ext>
                </a:extLst>
              </a:tr>
            </a:tbl>
          </a:graphicData>
        </a:graphic>
      </p:graphicFrame>
    </p:spTree>
    <p:extLst>
      <p:ext uri="{BB962C8B-B14F-4D97-AF65-F5344CB8AC3E}">
        <p14:creationId xmlns:p14="http://schemas.microsoft.com/office/powerpoint/2010/main" val="146563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5CC7-6851-6439-669F-BDE244546D80}"/>
              </a:ext>
            </a:extLst>
          </p:cNvPr>
          <p:cNvSpPr>
            <a:spLocks noGrp="1"/>
          </p:cNvSpPr>
          <p:nvPr>
            <p:ph type="title"/>
          </p:nvPr>
        </p:nvSpPr>
        <p:spPr/>
        <p:txBody>
          <a:bodyPr/>
          <a:lstStyle/>
          <a:p>
            <a:r>
              <a:rPr lang="en-US" dirty="0"/>
              <a:t>Course Grades</a:t>
            </a:r>
          </a:p>
        </p:txBody>
      </p:sp>
      <p:sp>
        <p:nvSpPr>
          <p:cNvPr id="3" name="Content Placeholder 2">
            <a:extLst>
              <a:ext uri="{FF2B5EF4-FFF2-40B4-BE49-F238E27FC236}">
                <a16:creationId xmlns:a16="http://schemas.microsoft.com/office/drawing/2014/main" id="{827BDD9C-9452-00C6-5985-79397150BD4C}"/>
              </a:ext>
            </a:extLst>
          </p:cNvPr>
          <p:cNvSpPr>
            <a:spLocks noGrp="1"/>
          </p:cNvSpPr>
          <p:nvPr>
            <p:ph idx="1"/>
          </p:nvPr>
        </p:nvSpPr>
        <p:spPr/>
        <p:txBody>
          <a:bodyPr/>
          <a:lstStyle/>
          <a:p>
            <a:pPr marL="0" indent="0">
              <a:buNone/>
            </a:pPr>
            <a:r>
              <a:rPr lang="en-US" sz="2400" dirty="0"/>
              <a:t>Instead of curving the class, we’ll use a bucket system:</a:t>
            </a:r>
          </a:p>
          <a:p>
            <a:pPr lvl="1"/>
            <a:r>
              <a:rPr lang="en-US" sz="2100" dirty="0"/>
              <a:t>Marks earned place in an initial bucket, additional S+ marks improve grade. </a:t>
            </a:r>
          </a:p>
          <a:p>
            <a:pPr lvl="1"/>
            <a:r>
              <a:rPr lang="en-US" sz="2100" dirty="0"/>
              <a:t>Must meet </a:t>
            </a:r>
            <a:r>
              <a:rPr lang="en-US" sz="2100" i="1" dirty="0"/>
              <a:t>all </a:t>
            </a:r>
            <a:r>
              <a:rPr lang="en-US" sz="2100" dirty="0"/>
              <a:t>requirements of a bucket for initial placement.</a:t>
            </a:r>
          </a:p>
          <a:p>
            <a:pPr lvl="1"/>
            <a:r>
              <a:rPr lang="en-US" sz="2100" dirty="0"/>
              <a:t>These are </a:t>
            </a:r>
            <a:r>
              <a:rPr lang="en-US" sz="2100" i="1" dirty="0"/>
              <a:t>minimum</a:t>
            </a:r>
            <a:r>
              <a:rPr lang="en-US" sz="2100" dirty="0"/>
              <a:t> GPA guarantees – grade can always be higher than min promise.</a:t>
            </a:r>
          </a:p>
          <a:p>
            <a:endParaRPr lang="en-US" dirty="0"/>
          </a:p>
        </p:txBody>
      </p:sp>
      <p:graphicFrame>
        <p:nvGraphicFramePr>
          <p:cNvPr id="4" name="Table 3">
            <a:extLst>
              <a:ext uri="{FF2B5EF4-FFF2-40B4-BE49-F238E27FC236}">
                <a16:creationId xmlns:a16="http://schemas.microsoft.com/office/drawing/2014/main" id="{DFA878D0-5416-25AE-BC29-74ECF20A8D8C}"/>
              </a:ext>
            </a:extLst>
          </p:cNvPr>
          <p:cNvGraphicFramePr>
            <a:graphicFrameLocks noGrp="1"/>
          </p:cNvGraphicFramePr>
          <p:nvPr>
            <p:extLst>
              <p:ext uri="{D42A27DB-BD31-4B8C-83A1-F6EECF244321}">
                <p14:modId xmlns:p14="http://schemas.microsoft.com/office/powerpoint/2010/main" val="1891515785"/>
              </p:ext>
            </p:extLst>
          </p:nvPr>
        </p:nvGraphicFramePr>
        <p:xfrm>
          <a:off x="2940644" y="3107759"/>
          <a:ext cx="9153063" cy="3560064"/>
        </p:xfrm>
        <a:graphic>
          <a:graphicData uri="http://schemas.openxmlformats.org/drawingml/2006/table">
            <a:tbl>
              <a:tblPr firstRow="1" bandRow="1">
                <a:tableStyleId>{5C22544A-7EE6-4342-B048-85BDC9FD1C3A}</a:tableStyleId>
              </a:tblPr>
              <a:tblGrid>
                <a:gridCol w="1763559">
                  <a:extLst>
                    <a:ext uri="{9D8B030D-6E8A-4147-A177-3AD203B41FA5}">
                      <a16:colId xmlns:a16="http://schemas.microsoft.com/office/drawing/2014/main" val="2467285351"/>
                    </a:ext>
                  </a:extLst>
                </a:gridCol>
                <a:gridCol w="1905918">
                  <a:extLst>
                    <a:ext uri="{9D8B030D-6E8A-4147-A177-3AD203B41FA5}">
                      <a16:colId xmlns:a16="http://schemas.microsoft.com/office/drawing/2014/main" val="2677818252"/>
                    </a:ext>
                  </a:extLst>
                </a:gridCol>
                <a:gridCol w="3015808">
                  <a:extLst>
                    <a:ext uri="{9D8B030D-6E8A-4147-A177-3AD203B41FA5}">
                      <a16:colId xmlns:a16="http://schemas.microsoft.com/office/drawing/2014/main" val="2192440974"/>
                    </a:ext>
                  </a:extLst>
                </a:gridCol>
                <a:gridCol w="2467778">
                  <a:extLst>
                    <a:ext uri="{9D8B030D-6E8A-4147-A177-3AD203B41FA5}">
                      <a16:colId xmlns:a16="http://schemas.microsoft.com/office/drawing/2014/main" val="3017527229"/>
                    </a:ext>
                  </a:extLst>
                </a:gridCol>
              </a:tblGrid>
              <a:tr h="445008">
                <a:tc>
                  <a:txBody>
                    <a:bodyPr/>
                    <a:lstStyle/>
                    <a:p>
                      <a:pPr algn="l" fontAlgn="b"/>
                      <a:r>
                        <a:rPr lang="en-US" dirty="0">
                          <a:effectLst/>
                        </a:rPr>
                        <a:t>Minimum Grade</a:t>
                      </a:r>
                    </a:p>
                  </a:txBody>
                  <a:tcPr anchor="b"/>
                </a:tc>
                <a:tc>
                  <a:txBody>
                    <a:bodyPr/>
                    <a:lstStyle/>
                    <a:p>
                      <a:pPr algn="l" fontAlgn="b"/>
                      <a:r>
                        <a:rPr lang="en-US">
                          <a:effectLst/>
                        </a:rPr>
                        <a:t>Creative Projects</a:t>
                      </a:r>
                    </a:p>
                  </a:txBody>
                  <a:tcPr anchor="b"/>
                </a:tc>
                <a:tc>
                  <a:txBody>
                    <a:bodyPr/>
                    <a:lstStyle/>
                    <a:p>
                      <a:pPr algn="l" fontAlgn="b"/>
                      <a:r>
                        <a:rPr lang="en-US" dirty="0">
                          <a:effectLst/>
                        </a:rPr>
                        <a:t>Programming Assignments</a:t>
                      </a:r>
                    </a:p>
                  </a:txBody>
                  <a:tcPr anchor="b"/>
                </a:tc>
                <a:tc>
                  <a:txBody>
                    <a:bodyPr/>
                    <a:lstStyle/>
                    <a:p>
                      <a:pPr algn="l" fontAlgn="b"/>
                      <a:r>
                        <a:rPr lang="en-US" dirty="0">
                          <a:effectLst/>
                        </a:rPr>
                        <a:t>Quiz/Exam Problems</a:t>
                      </a:r>
                    </a:p>
                  </a:txBody>
                  <a:tcPr anchor="b"/>
                </a:tc>
                <a:extLst>
                  <a:ext uri="{0D108BD9-81ED-4DB2-BD59-A6C34878D82A}">
                    <a16:rowId xmlns:a16="http://schemas.microsoft.com/office/drawing/2014/main" val="2233699528"/>
                  </a:ext>
                </a:extLst>
              </a:tr>
              <a:tr h="445008">
                <a:tc>
                  <a:txBody>
                    <a:bodyPr/>
                    <a:lstStyle/>
                    <a:p>
                      <a:pPr fontAlgn="t"/>
                      <a:r>
                        <a:rPr lang="en-US" i="1" dirty="0">
                          <a:effectLst/>
                        </a:rPr>
                        <a:t>Total Marks</a:t>
                      </a:r>
                    </a:p>
                  </a:txBody>
                  <a:tcPr/>
                </a:tc>
                <a:tc>
                  <a:txBody>
                    <a:bodyPr/>
                    <a:lstStyle/>
                    <a:p>
                      <a:pPr fontAlgn="t"/>
                      <a:r>
                        <a:rPr lang="en-US" i="1" dirty="0">
                          <a:effectLst/>
                        </a:rPr>
                        <a:t>3 ESN</a:t>
                      </a:r>
                    </a:p>
                  </a:txBody>
                  <a:tcPr/>
                </a:tc>
                <a:tc>
                  <a:txBody>
                    <a:bodyPr/>
                    <a:lstStyle/>
                    <a:p>
                      <a:pPr fontAlgn="t"/>
                      <a:r>
                        <a:rPr lang="en-US" i="1" dirty="0">
                          <a:effectLst/>
                        </a:rPr>
                        <a:t>16 ESN</a:t>
                      </a:r>
                    </a:p>
                  </a:txBody>
                  <a:tcPr/>
                </a:tc>
                <a:tc>
                  <a:txBody>
                    <a:bodyPr/>
                    <a:lstStyle/>
                    <a:p>
                      <a:pPr fontAlgn="t"/>
                      <a:r>
                        <a:rPr lang="en-US" i="1" dirty="0">
                          <a:effectLst/>
                        </a:rPr>
                        <a:t>15 ESN</a:t>
                      </a:r>
                    </a:p>
                  </a:txBody>
                  <a:tcPr/>
                </a:tc>
                <a:extLst>
                  <a:ext uri="{0D108BD9-81ED-4DB2-BD59-A6C34878D82A}">
                    <a16:rowId xmlns:a16="http://schemas.microsoft.com/office/drawing/2014/main" val="807263754"/>
                  </a:ext>
                </a:extLst>
              </a:tr>
              <a:tr h="445008">
                <a:tc>
                  <a:txBody>
                    <a:bodyPr/>
                    <a:lstStyle/>
                    <a:p>
                      <a:pPr fontAlgn="t"/>
                      <a:r>
                        <a:rPr lang="en-US" dirty="0">
                          <a:effectLst/>
                        </a:rPr>
                        <a:t>3.5</a:t>
                      </a:r>
                    </a:p>
                  </a:txBody>
                  <a:tcPr/>
                </a:tc>
                <a:tc>
                  <a:txBody>
                    <a:bodyPr/>
                    <a:lstStyle/>
                    <a:p>
                      <a:pPr fontAlgn="t"/>
                      <a:r>
                        <a:rPr lang="en-US" dirty="0">
                          <a:effectLst/>
                        </a:rPr>
                        <a:t>All (3) S+; 2 E</a:t>
                      </a:r>
                    </a:p>
                  </a:txBody>
                  <a:tcPr/>
                </a:tc>
                <a:tc>
                  <a:txBody>
                    <a:bodyPr/>
                    <a:lstStyle/>
                    <a:p>
                      <a:pPr fontAlgn="t"/>
                      <a:r>
                        <a:rPr lang="en-US" dirty="0">
                          <a:effectLst/>
                        </a:rPr>
                        <a:t>All (16) S+; 12 E; 3 Es per dim.</a:t>
                      </a:r>
                    </a:p>
                  </a:txBody>
                  <a:tcPr/>
                </a:tc>
                <a:tc>
                  <a:txBody>
                    <a:bodyPr/>
                    <a:lstStyle/>
                    <a:p>
                      <a:pPr fontAlgn="t"/>
                      <a:r>
                        <a:rPr lang="en-US" dirty="0">
                          <a:effectLst/>
                        </a:rPr>
                        <a:t>13 S+; 11 E</a:t>
                      </a:r>
                    </a:p>
                  </a:txBody>
                  <a:tcPr/>
                </a:tc>
                <a:extLst>
                  <a:ext uri="{0D108BD9-81ED-4DB2-BD59-A6C34878D82A}">
                    <a16:rowId xmlns:a16="http://schemas.microsoft.com/office/drawing/2014/main" val="4209182687"/>
                  </a:ext>
                </a:extLst>
              </a:tr>
              <a:tr h="445008">
                <a:tc>
                  <a:txBody>
                    <a:bodyPr/>
                    <a:lstStyle/>
                    <a:p>
                      <a:pPr fontAlgn="t"/>
                      <a:r>
                        <a:rPr lang="en-US">
                          <a:effectLst/>
                        </a:rPr>
                        <a:t>3.0</a:t>
                      </a:r>
                    </a:p>
                  </a:txBody>
                  <a:tcPr/>
                </a:tc>
                <a:tc>
                  <a:txBody>
                    <a:bodyPr/>
                    <a:lstStyle/>
                    <a:p>
                      <a:pPr fontAlgn="t"/>
                      <a:r>
                        <a:rPr lang="en-US" dirty="0">
                          <a:effectLst/>
                        </a:rPr>
                        <a:t>All (3) S+; 1 E</a:t>
                      </a:r>
                    </a:p>
                  </a:txBody>
                  <a:tcPr/>
                </a:tc>
                <a:tc>
                  <a:txBody>
                    <a:bodyPr/>
                    <a:lstStyle/>
                    <a:p>
                      <a:pPr fontAlgn="t"/>
                      <a:r>
                        <a:rPr lang="en-US" dirty="0">
                          <a:effectLst/>
                        </a:rPr>
                        <a:t>14 S+; 8 E; 2 E per dim.</a:t>
                      </a:r>
                    </a:p>
                  </a:txBody>
                  <a:tcPr/>
                </a:tc>
                <a:tc>
                  <a:txBody>
                    <a:bodyPr/>
                    <a:lstStyle/>
                    <a:p>
                      <a:pPr fontAlgn="t"/>
                      <a:r>
                        <a:rPr lang="en-US" dirty="0">
                          <a:effectLst/>
                        </a:rPr>
                        <a:t>10 S+; 7 E</a:t>
                      </a:r>
                    </a:p>
                  </a:txBody>
                  <a:tcPr/>
                </a:tc>
                <a:extLst>
                  <a:ext uri="{0D108BD9-81ED-4DB2-BD59-A6C34878D82A}">
                    <a16:rowId xmlns:a16="http://schemas.microsoft.com/office/drawing/2014/main" val="129499150"/>
                  </a:ext>
                </a:extLst>
              </a:tr>
              <a:tr h="445008">
                <a:tc>
                  <a:txBody>
                    <a:bodyPr/>
                    <a:lstStyle/>
                    <a:p>
                      <a:pPr fontAlgn="t"/>
                      <a:r>
                        <a:rPr lang="en-US">
                          <a:effectLst/>
                        </a:rPr>
                        <a:t>2.5</a:t>
                      </a:r>
                    </a:p>
                  </a:txBody>
                  <a:tcPr/>
                </a:tc>
                <a:tc>
                  <a:txBody>
                    <a:bodyPr/>
                    <a:lstStyle/>
                    <a:p>
                      <a:pPr fontAlgn="t"/>
                      <a:r>
                        <a:rPr lang="en-US" dirty="0">
                          <a:effectLst/>
                        </a:rPr>
                        <a:t>2 S+; 1 E</a:t>
                      </a:r>
                    </a:p>
                  </a:txBody>
                  <a:tcPr/>
                </a:tc>
                <a:tc>
                  <a:txBody>
                    <a:bodyPr/>
                    <a:lstStyle/>
                    <a:p>
                      <a:pPr fontAlgn="t"/>
                      <a:r>
                        <a:rPr lang="en-US" dirty="0">
                          <a:effectLst/>
                        </a:rPr>
                        <a:t>12 S+; 4 E; 1 E per dim.</a:t>
                      </a:r>
                    </a:p>
                  </a:txBody>
                  <a:tcPr/>
                </a:tc>
                <a:tc>
                  <a:txBody>
                    <a:bodyPr/>
                    <a:lstStyle/>
                    <a:p>
                      <a:pPr fontAlgn="t"/>
                      <a:r>
                        <a:rPr lang="en-US" dirty="0">
                          <a:effectLst/>
                        </a:rPr>
                        <a:t>8 S+; 3 E</a:t>
                      </a:r>
                    </a:p>
                  </a:txBody>
                  <a:tcPr/>
                </a:tc>
                <a:extLst>
                  <a:ext uri="{0D108BD9-81ED-4DB2-BD59-A6C34878D82A}">
                    <a16:rowId xmlns:a16="http://schemas.microsoft.com/office/drawing/2014/main" val="463448335"/>
                  </a:ext>
                </a:extLst>
              </a:tr>
              <a:tr h="445008">
                <a:tc>
                  <a:txBody>
                    <a:bodyPr/>
                    <a:lstStyle/>
                    <a:p>
                      <a:pPr fontAlgn="t"/>
                      <a:r>
                        <a:rPr lang="en-US">
                          <a:effectLst/>
                        </a:rPr>
                        <a:t>2.0</a:t>
                      </a:r>
                    </a:p>
                  </a:txBody>
                  <a:tcPr/>
                </a:tc>
                <a:tc>
                  <a:txBody>
                    <a:bodyPr/>
                    <a:lstStyle/>
                    <a:p>
                      <a:pPr fontAlgn="t"/>
                      <a:r>
                        <a:rPr lang="en-US">
                          <a:effectLst/>
                        </a:rPr>
                        <a:t>2 S+</a:t>
                      </a:r>
                    </a:p>
                  </a:txBody>
                  <a:tcPr/>
                </a:tc>
                <a:tc>
                  <a:txBody>
                    <a:bodyPr/>
                    <a:lstStyle/>
                    <a:p>
                      <a:pPr fontAlgn="t"/>
                      <a:r>
                        <a:rPr lang="en-US">
                          <a:effectLst/>
                        </a:rPr>
                        <a:t>10 S+</a:t>
                      </a:r>
                    </a:p>
                  </a:txBody>
                  <a:tcPr/>
                </a:tc>
                <a:tc>
                  <a:txBody>
                    <a:bodyPr/>
                    <a:lstStyle/>
                    <a:p>
                      <a:pPr fontAlgn="t"/>
                      <a:r>
                        <a:rPr lang="en-US" dirty="0">
                          <a:effectLst/>
                        </a:rPr>
                        <a:t>7 S+</a:t>
                      </a:r>
                    </a:p>
                  </a:txBody>
                  <a:tcPr/>
                </a:tc>
                <a:extLst>
                  <a:ext uri="{0D108BD9-81ED-4DB2-BD59-A6C34878D82A}">
                    <a16:rowId xmlns:a16="http://schemas.microsoft.com/office/drawing/2014/main" val="695640733"/>
                  </a:ext>
                </a:extLst>
              </a:tr>
              <a:tr h="445008">
                <a:tc>
                  <a:txBody>
                    <a:bodyPr/>
                    <a:lstStyle/>
                    <a:p>
                      <a:pPr fontAlgn="t"/>
                      <a:r>
                        <a:rPr lang="en-US">
                          <a:effectLst/>
                        </a:rPr>
                        <a:t>1.5</a:t>
                      </a:r>
                    </a:p>
                  </a:txBody>
                  <a:tcPr/>
                </a:tc>
                <a:tc>
                  <a:txBody>
                    <a:bodyPr/>
                    <a:lstStyle/>
                    <a:p>
                      <a:pPr fontAlgn="t"/>
                      <a:r>
                        <a:rPr lang="en-US">
                          <a:effectLst/>
                        </a:rPr>
                        <a:t>1 S+</a:t>
                      </a:r>
                    </a:p>
                  </a:txBody>
                  <a:tcPr/>
                </a:tc>
                <a:tc>
                  <a:txBody>
                    <a:bodyPr/>
                    <a:lstStyle/>
                    <a:p>
                      <a:pPr fontAlgn="t"/>
                      <a:r>
                        <a:rPr lang="en-US">
                          <a:effectLst/>
                        </a:rPr>
                        <a:t>8 S+</a:t>
                      </a:r>
                    </a:p>
                  </a:txBody>
                  <a:tcPr/>
                </a:tc>
                <a:tc>
                  <a:txBody>
                    <a:bodyPr/>
                    <a:lstStyle/>
                    <a:p>
                      <a:pPr fontAlgn="t"/>
                      <a:r>
                        <a:rPr lang="en-US" dirty="0">
                          <a:effectLst/>
                        </a:rPr>
                        <a:t>5 S+</a:t>
                      </a:r>
                    </a:p>
                  </a:txBody>
                  <a:tcPr/>
                </a:tc>
                <a:extLst>
                  <a:ext uri="{0D108BD9-81ED-4DB2-BD59-A6C34878D82A}">
                    <a16:rowId xmlns:a16="http://schemas.microsoft.com/office/drawing/2014/main" val="1192085382"/>
                  </a:ext>
                </a:extLst>
              </a:tr>
              <a:tr h="445008">
                <a:tc>
                  <a:txBody>
                    <a:bodyPr/>
                    <a:lstStyle/>
                    <a:p>
                      <a:pPr fontAlgn="t"/>
                      <a:r>
                        <a:rPr lang="en-US">
                          <a:effectLst/>
                        </a:rPr>
                        <a:t>0.7</a:t>
                      </a:r>
                    </a:p>
                  </a:txBody>
                  <a:tcPr/>
                </a:tc>
                <a:tc>
                  <a:txBody>
                    <a:bodyPr/>
                    <a:lstStyle/>
                    <a:p>
                      <a:pPr fontAlgn="t"/>
                      <a:r>
                        <a:rPr lang="en-US">
                          <a:effectLst/>
                        </a:rPr>
                        <a:t>1 S+</a:t>
                      </a:r>
                    </a:p>
                  </a:txBody>
                  <a:tcPr/>
                </a:tc>
                <a:tc>
                  <a:txBody>
                    <a:bodyPr/>
                    <a:lstStyle/>
                    <a:p>
                      <a:pPr fontAlgn="t"/>
                      <a:r>
                        <a:rPr lang="en-US" dirty="0">
                          <a:effectLst/>
                        </a:rPr>
                        <a:t>4 S+</a:t>
                      </a:r>
                    </a:p>
                  </a:txBody>
                  <a:tcPr/>
                </a:tc>
                <a:tc>
                  <a:txBody>
                    <a:bodyPr/>
                    <a:lstStyle/>
                    <a:p>
                      <a:pPr fontAlgn="t"/>
                      <a:r>
                        <a:rPr lang="en-US" dirty="0">
                          <a:effectLst/>
                        </a:rPr>
                        <a:t>3 S+</a:t>
                      </a:r>
                    </a:p>
                  </a:txBody>
                  <a:tcPr/>
                </a:tc>
                <a:extLst>
                  <a:ext uri="{0D108BD9-81ED-4DB2-BD59-A6C34878D82A}">
                    <a16:rowId xmlns:a16="http://schemas.microsoft.com/office/drawing/2014/main" val="3460401973"/>
                  </a:ext>
                </a:extLst>
              </a:tr>
            </a:tbl>
          </a:graphicData>
        </a:graphic>
      </p:graphicFrame>
    </p:spTree>
    <p:extLst>
      <p:ext uri="{BB962C8B-B14F-4D97-AF65-F5344CB8AC3E}">
        <p14:creationId xmlns:p14="http://schemas.microsoft.com/office/powerpoint/2010/main" val="28862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Programming Assignment 0 – Warm Up</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(06/29) at 11:59 pm on Ed</a:t>
            </a:r>
          </a:p>
          <a:p>
            <a:pPr lvl="1"/>
            <a:r>
              <a:rPr lang="en-US" dirty="0"/>
              <a:t>Can submit as many times as you want before initial submission date with </a:t>
            </a:r>
            <a:r>
              <a:rPr lang="en-US" b="1" dirty="0"/>
              <a:t>Mark </a:t>
            </a:r>
            <a:r>
              <a:rPr lang="en-US" dirty="0"/>
              <a:t>button</a:t>
            </a:r>
          </a:p>
          <a:p>
            <a:pPr lvl="1"/>
            <a:r>
              <a:rPr lang="en-US" dirty="0"/>
              <a:t>Build good habits: Don’t “shotgun debug”</a:t>
            </a:r>
          </a:p>
          <a:p>
            <a:pPr lvl="1"/>
            <a:r>
              <a:rPr lang="en-US" dirty="0"/>
              <a:t>While you do have a resubmission for this assignment, important to meet due date to get as much feedback as possible.</a:t>
            </a:r>
          </a:p>
          <a:p>
            <a:r>
              <a:rPr lang="en-US" dirty="0"/>
              <a:t>Focused on reviewing Java concepts and Functional Decomposition</a:t>
            </a:r>
          </a:p>
          <a:p>
            <a:pPr lvl="1"/>
            <a:r>
              <a:rPr lang="en-US" dirty="0"/>
              <a:t>Different structure than most assignments with </a:t>
            </a:r>
            <a:r>
              <a:rPr lang="en-US" i="1" dirty="0"/>
              <a:t>multiple smaller problems</a:t>
            </a:r>
          </a:p>
          <a:p>
            <a:pPr lvl="1"/>
            <a:r>
              <a:rPr lang="en-US" dirty="0"/>
              <a:t>Green checkmark on slide means that problem is done. Green checkmark on whole lesson means assignment is fully done.	</a:t>
            </a:r>
          </a:p>
          <a:p>
            <a:r>
              <a:rPr lang="en-US" dirty="0"/>
              <a:t>See </a:t>
            </a:r>
            <a:r>
              <a:rPr lang="en-US" dirty="0">
                <a:hlinkClick r:id="rId2"/>
              </a:rPr>
              <a:t>Grading Rubric</a:t>
            </a:r>
            <a:r>
              <a:rPr lang="en-US" dirty="0"/>
              <a:t> for how each dimension is assessed.</a:t>
            </a:r>
          </a:p>
          <a:p>
            <a:pPr marL="0" indent="0">
              <a:buNone/>
            </a:pPr>
            <a:endParaRPr lang="en-US" dirty="0"/>
          </a:p>
          <a:p>
            <a:endParaRPr lang="en-US" dirty="0"/>
          </a:p>
        </p:txBody>
      </p:sp>
    </p:spTree>
    <p:extLst>
      <p:ext uri="{BB962C8B-B14F-4D97-AF65-F5344CB8AC3E}">
        <p14:creationId xmlns:p14="http://schemas.microsoft.com/office/powerpoint/2010/main" val="280283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r>
              <a:rPr lang="en-US" dirty="0"/>
              <a:t>First Assignment</a:t>
            </a:r>
          </a:p>
          <a:p>
            <a:pPr lvl="1"/>
            <a:r>
              <a:rPr lang="en-US" dirty="0"/>
              <a:t>Grading</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15450" y="299249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 </a:t>
            </a:r>
            <a:r>
              <a:rPr lang="en-US" dirty="0"/>
              <a:t>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File I/O</a:t>
            </a:r>
          </a:p>
          <a:p>
            <a:pPr lvl="1"/>
            <a:r>
              <a:rPr lang="en-US" dirty="0"/>
              <a:t>Arrays</a:t>
            </a:r>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10433</TotalTime>
  <Words>1797</Words>
  <Application>Microsoft Macintosh PowerPoint</Application>
  <PresentationFormat>Widescreen</PresentationFormat>
  <Paragraphs>248</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Consolas</vt:lpstr>
      <vt:lpstr>Menlo</vt:lpstr>
      <vt:lpstr>Montserrat</vt:lpstr>
      <vt:lpstr>Montserrat ExtraBold</vt:lpstr>
      <vt:lpstr>Montserrat SemiBold</vt:lpstr>
      <vt:lpstr>System Font Regular</vt:lpstr>
      <vt:lpstr>Verdana</vt:lpstr>
      <vt:lpstr>CSE 373 Summer 2020</vt:lpstr>
      <vt:lpstr>Java Review &amp;  Functional Decomposition</vt:lpstr>
      <vt:lpstr>Lecture Outline</vt:lpstr>
      <vt:lpstr>Announcements</vt:lpstr>
      <vt:lpstr>Lecture Outline</vt:lpstr>
      <vt:lpstr>Graded Course Components</vt:lpstr>
      <vt:lpstr>Course Grades</vt:lpstr>
      <vt:lpstr>Programming Assignment 0 – Warm Up</vt:lpstr>
      <vt:lpstr>Lecture Outline</vt:lpstr>
      <vt:lpstr>Reminders: Review Java Syntax</vt:lpstr>
      <vt:lpstr>In-Class Activities</vt:lpstr>
      <vt:lpstr>What is the output of this Java program?</vt:lpstr>
      <vt:lpstr>What is the output of this Java program?</vt:lpstr>
      <vt:lpstr>Temperatures</vt:lpstr>
      <vt:lpstr>Lecture Outline</vt:lpstr>
      <vt:lpstr>Functional Decomposition</vt:lpstr>
      <vt:lpstr>Avoid Trivial Methods</vt:lpstr>
      <vt:lpstr>Which of these would be good methods for the Temperatures program?</vt:lpstr>
      <vt:lpstr>Which of these would be good methods for the Temperatures program?</vt:lpstr>
      <vt:lpstr>Lecture Outline</vt:lpstr>
      <vt:lpstr>Code Quality</vt:lpstr>
      <vt:lpstr>CSE 122 Code Quality</vt:lpstr>
      <vt:lpstr>What does this code do? How could you improve the quality of this code? (No Slido poll)</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Melissa Lin</cp:lastModifiedBy>
  <cp:revision>208</cp:revision>
  <cp:lastPrinted>2022-09-27T21:33:44Z</cp:lastPrinted>
  <dcterms:created xsi:type="dcterms:W3CDTF">2020-06-13T06:27:42Z</dcterms:created>
  <dcterms:modified xsi:type="dcterms:W3CDTF">2023-06-22T06:40:12Z</dcterms:modified>
</cp:coreProperties>
</file>