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85" r:id="rId3"/>
    <p:sldId id="264" r:id="rId4"/>
    <p:sldId id="302" r:id="rId5"/>
    <p:sldId id="304" r:id="rId6"/>
    <p:sldId id="290" r:id="rId7"/>
    <p:sldId id="279" r:id="rId8"/>
    <p:sldId id="293" r:id="rId9"/>
    <p:sldId id="266" r:id="rId10"/>
    <p:sldId id="283" r:id="rId11"/>
    <p:sldId id="303" r:id="rId12"/>
    <p:sldId id="286" r:id="rId13"/>
    <p:sldId id="258" r:id="rId14"/>
    <p:sldId id="262" r:id="rId15"/>
    <p:sldId id="260" r:id="rId16"/>
    <p:sldId id="287" r:id="rId17"/>
    <p:sldId id="299" r:id="rId18"/>
    <p:sldId id="271" r:id="rId19"/>
    <p:sldId id="275" r:id="rId20"/>
    <p:sldId id="288" r:id="rId21"/>
    <p:sldId id="292" r:id="rId22"/>
    <p:sldId id="277" r:id="rId23"/>
    <p:sldId id="261" r:id="rId24"/>
    <p:sldId id="267" r:id="rId25"/>
    <p:sldId id="268" r:id="rId26"/>
    <p:sldId id="289" r:id="rId27"/>
    <p:sldId id="294" r:id="rId28"/>
    <p:sldId id="30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9B1"/>
    <a:srgbClr val="F7B731"/>
    <a:srgbClr val="FAFAFA"/>
    <a:srgbClr val="F5F5F5"/>
    <a:srgbClr val="EF5777"/>
    <a:srgbClr val="54A0FF"/>
    <a:srgbClr val="FA8231"/>
    <a:srgbClr val="4E408B"/>
    <a:srgbClr val="43367C"/>
    <a:srgbClr val="2E2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5359" autoAdjust="0"/>
  </p:normalViewPr>
  <p:slideViewPr>
    <p:cSldViewPr snapToGrid="0" snapToObjects="1">
      <p:cViewPr varScale="1">
        <p:scale>
          <a:sx n="121" d="100"/>
          <a:sy n="121" d="100"/>
        </p:scale>
        <p:origin x="384" y="168"/>
      </p:cViewPr>
      <p:guideLst/>
    </p:cSldViewPr>
  </p:slideViewPr>
  <p:outlineViewPr>
    <p:cViewPr>
      <p:scale>
        <a:sx n="33" d="100"/>
        <a:sy n="33" d="100"/>
      </p:scale>
      <p:origin x="0" y="-1809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B3A00-37AE-DF4F-846D-B0E493D1DDE8}" type="datetimeFigureOut">
              <a:rPr lang="en-US" smtClean="0"/>
              <a:t>6/21/23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0FC8D-3FAB-384B-A523-F958535FCC05}" type="slidenum">
              <a:rPr lang="en-US" smtClean="0"/>
              <a:t>‹#›</a:t>
            </a:fld>
            <a:endParaRPr lang="en-US"/>
          </a:p>
        </p:txBody>
      </p:sp>
    </p:spTree>
    <p:extLst>
      <p:ext uri="{BB962C8B-B14F-4D97-AF65-F5344CB8AC3E}">
        <p14:creationId xmlns:p14="http://schemas.microsoft.com/office/powerpoint/2010/main" val="329403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9</a:t>
            </a:fld>
            <a:endParaRPr lang="en-US"/>
          </a:p>
        </p:txBody>
      </p:sp>
    </p:spTree>
    <p:extLst>
      <p:ext uri="{BB962C8B-B14F-4D97-AF65-F5344CB8AC3E}">
        <p14:creationId xmlns:p14="http://schemas.microsoft.com/office/powerpoint/2010/main" val="302153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10</a:t>
            </a:fld>
            <a:endParaRPr lang="en-US"/>
          </a:p>
        </p:txBody>
      </p:sp>
    </p:spTree>
    <p:extLst>
      <p:ext uri="{BB962C8B-B14F-4D97-AF65-F5344CB8AC3E}">
        <p14:creationId xmlns:p14="http://schemas.microsoft.com/office/powerpoint/2010/main" val="483834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13</a:t>
            </a:fld>
            <a:endParaRPr lang="en-US"/>
          </a:p>
        </p:txBody>
      </p:sp>
    </p:spTree>
    <p:extLst>
      <p:ext uri="{BB962C8B-B14F-4D97-AF65-F5344CB8AC3E}">
        <p14:creationId xmlns:p14="http://schemas.microsoft.com/office/powerpoint/2010/main" val="2083483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18</a:t>
            </a:fld>
            <a:endParaRPr lang="en-US"/>
          </a:p>
        </p:txBody>
      </p:sp>
    </p:spTree>
    <p:extLst>
      <p:ext uri="{BB962C8B-B14F-4D97-AF65-F5344CB8AC3E}">
        <p14:creationId xmlns:p14="http://schemas.microsoft.com/office/powerpoint/2010/main" val="884977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24</a:t>
            </a:fld>
            <a:endParaRPr lang="en-US"/>
          </a:p>
        </p:txBody>
      </p:sp>
    </p:spTree>
    <p:extLst>
      <p:ext uri="{BB962C8B-B14F-4D97-AF65-F5344CB8AC3E}">
        <p14:creationId xmlns:p14="http://schemas.microsoft.com/office/powerpoint/2010/main" val="744846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27</a:t>
            </a:fld>
            <a:endParaRPr lang="en-US"/>
          </a:p>
        </p:txBody>
      </p:sp>
    </p:spTree>
    <p:extLst>
      <p:ext uri="{BB962C8B-B14F-4D97-AF65-F5344CB8AC3E}">
        <p14:creationId xmlns:p14="http://schemas.microsoft.com/office/powerpoint/2010/main" val="1949762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E575A9-56CD-5A42-B9C7-1068F92289D5}"/>
              </a:ext>
            </a:extLst>
          </p:cNvPr>
          <p:cNvSpPr>
            <a:spLocks noGrp="1"/>
          </p:cNvSpPr>
          <p:nvPr>
            <p:ph type="title"/>
          </p:nvPr>
        </p:nvSpPr>
        <p:spPr>
          <a:xfrm>
            <a:off x="292977" y="4013370"/>
            <a:ext cx="6212925" cy="1954786"/>
          </a:xfrm>
          <a:prstGeom prst="rect">
            <a:avLst/>
          </a:prstGeom>
        </p:spPr>
        <p:txBody>
          <a:bodyPr anchor="t">
            <a:noAutofit/>
          </a:bodyPr>
          <a:lstStyle>
            <a:lvl1pPr>
              <a:defRPr sz="6000" b="0" i="0">
                <a:solidFill>
                  <a:srgbClr val="F0F0F0"/>
                </a:solidFill>
                <a:latin typeface="Montserrat SemiBold" pitchFamily="2" charset="77"/>
              </a:defRPr>
            </a:lvl1pPr>
          </a:lstStyle>
          <a:p>
            <a:r>
              <a:rPr lang="en-US" dirty="0"/>
              <a:t>Click to edit</a:t>
            </a:r>
          </a:p>
        </p:txBody>
      </p:sp>
      <p:sp>
        <p:nvSpPr>
          <p:cNvPr id="11" name="TextBox 10">
            <a:extLst>
              <a:ext uri="{FF2B5EF4-FFF2-40B4-BE49-F238E27FC236}">
                <a16:creationId xmlns:a16="http://schemas.microsoft.com/office/drawing/2014/main" id="{4AB47C65-C622-BE47-AE97-E148F4F3EA4E}"/>
              </a:ext>
            </a:extLst>
          </p:cNvPr>
          <p:cNvSpPr txBox="1"/>
          <p:nvPr userDrawn="1"/>
        </p:nvSpPr>
        <p:spPr>
          <a:xfrm>
            <a:off x="292977" y="3182200"/>
            <a:ext cx="3154416" cy="646331"/>
          </a:xfrm>
          <a:prstGeom prst="rect">
            <a:avLst/>
          </a:prstGeom>
          <a:noFill/>
        </p:spPr>
        <p:txBody>
          <a:bodyPr wrap="square" rtlCol="0">
            <a:spAutoFit/>
          </a:bodyPr>
          <a:lstStyle/>
          <a:p>
            <a:r>
              <a:rPr lang="en-US" sz="3600" b="1" i="0" spc="100" baseline="0" dirty="0">
                <a:solidFill>
                  <a:srgbClr val="F0F0F0"/>
                </a:solidFill>
                <a:latin typeface="Montserrat ExtraBold" pitchFamily="2" charset="77"/>
              </a:rPr>
              <a:t>CSE 122</a:t>
            </a:r>
          </a:p>
        </p:txBody>
      </p:sp>
      <p:sp>
        <p:nvSpPr>
          <p:cNvPr id="4" name="Rounded Rectangle 3">
            <a:extLst>
              <a:ext uri="{FF2B5EF4-FFF2-40B4-BE49-F238E27FC236}">
                <a16:creationId xmlns:a16="http://schemas.microsoft.com/office/drawing/2014/main" id="{F7A9EB4D-77DA-A446-AC45-F12975CF7B81}"/>
              </a:ext>
            </a:extLst>
          </p:cNvPr>
          <p:cNvSpPr/>
          <p:nvPr userDrawn="1"/>
        </p:nvSpPr>
        <p:spPr>
          <a:xfrm>
            <a:off x="420128" y="2753848"/>
            <a:ext cx="1269523" cy="420130"/>
          </a:xfrm>
          <a:prstGeom prst="roundRect">
            <a:avLst/>
          </a:prstGeom>
          <a:solidFill>
            <a:srgbClr val="FA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i="0" spc="300" dirty="0">
                <a:latin typeface="Montserrat" pitchFamily="2" charset="77"/>
              </a:rPr>
              <a:t>LEC 00</a:t>
            </a:r>
          </a:p>
        </p:txBody>
      </p:sp>
      <p:sp>
        <p:nvSpPr>
          <p:cNvPr id="14" name="Rounded Rectangle 13">
            <a:extLst>
              <a:ext uri="{FF2B5EF4-FFF2-40B4-BE49-F238E27FC236}">
                <a16:creationId xmlns:a16="http://schemas.microsoft.com/office/drawing/2014/main" id="{F0E59AED-1ABF-8D47-B5D7-C50109AB6669}"/>
              </a:ext>
            </a:extLst>
          </p:cNvPr>
          <p:cNvSpPr/>
          <p:nvPr userDrawn="1"/>
        </p:nvSpPr>
        <p:spPr>
          <a:xfrm>
            <a:off x="7119063" y="1251643"/>
            <a:ext cx="5250244" cy="5153775"/>
          </a:xfrm>
          <a:prstGeom prst="roundRect">
            <a:avLst>
              <a:gd name="adj" fmla="val 1114"/>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2C2FC20-7CE0-2C4C-B8DA-5D843D7AD275}"/>
              </a:ext>
            </a:extLst>
          </p:cNvPr>
          <p:cNvSpPr txBox="1"/>
          <p:nvPr userDrawn="1"/>
        </p:nvSpPr>
        <p:spPr>
          <a:xfrm>
            <a:off x="8346734" y="5086747"/>
            <a:ext cx="3552289" cy="1007676"/>
          </a:xfrm>
          <a:prstGeom prst="rect">
            <a:avLst/>
          </a:prstGeom>
          <a:noFill/>
        </p:spPr>
        <p:txBody>
          <a:bodyPr wrap="square" numCol="2" rtlCol="0">
            <a:noAutofit/>
          </a:bodyPr>
          <a:lstStyle/>
          <a:p>
            <a:r>
              <a:rPr lang="en-US" sz="1200" b="0" i="0" dirty="0" err="1">
                <a:solidFill>
                  <a:schemeClr val="tx1">
                    <a:lumMod val="65000"/>
                    <a:lumOff val="35000"/>
                  </a:schemeClr>
                </a:solidFill>
                <a:latin typeface="Montserrat SemiBold" pitchFamily="2" charset="77"/>
              </a:rPr>
              <a:t>Poojitha</a:t>
            </a:r>
            <a:r>
              <a:rPr lang="en-US" sz="1200" b="0" i="0" dirty="0">
                <a:solidFill>
                  <a:schemeClr val="tx1">
                    <a:lumMod val="65000"/>
                    <a:lumOff val="35000"/>
                  </a:schemeClr>
                </a:solidFill>
                <a:latin typeface="Montserrat SemiBold" pitchFamily="2" charset="77"/>
              </a:rPr>
              <a:t> </a:t>
            </a:r>
            <a:r>
              <a:rPr lang="en-US" sz="1200" b="0" i="0" dirty="0" err="1">
                <a:solidFill>
                  <a:schemeClr val="tx1">
                    <a:lumMod val="65000"/>
                    <a:lumOff val="35000"/>
                  </a:schemeClr>
                </a:solidFill>
                <a:latin typeface="Montserrat SemiBold" pitchFamily="2" charset="77"/>
              </a:rPr>
              <a:t>Arangam</a:t>
            </a:r>
            <a:endParaRPr lang="en-US" sz="1200" b="0" i="0" dirty="0">
              <a:solidFill>
                <a:schemeClr val="tx1">
                  <a:lumMod val="65000"/>
                  <a:lumOff val="35000"/>
                </a:schemeClr>
              </a:solidFill>
              <a:latin typeface="Montserrat SemiBold" pitchFamily="2" charset="77"/>
            </a:endParaRPr>
          </a:p>
          <a:p>
            <a:r>
              <a:rPr lang="en-US" sz="1200" b="0" i="0" dirty="0" err="1">
                <a:solidFill>
                  <a:schemeClr val="tx1">
                    <a:lumMod val="65000"/>
                    <a:lumOff val="35000"/>
                  </a:schemeClr>
                </a:solidFill>
                <a:latin typeface="Montserrat SemiBold" pitchFamily="2" charset="77"/>
              </a:rPr>
              <a:t>Darel</a:t>
            </a:r>
            <a:r>
              <a:rPr lang="en-US" sz="1200" b="0" i="0" dirty="0">
                <a:solidFill>
                  <a:schemeClr val="tx1">
                    <a:lumMod val="65000"/>
                    <a:lumOff val="35000"/>
                  </a:schemeClr>
                </a:solidFill>
                <a:latin typeface="Montserrat SemiBold" pitchFamily="2" charset="77"/>
              </a:rPr>
              <a:t> </a:t>
            </a:r>
            <a:r>
              <a:rPr lang="en-US" sz="1200" b="0" i="0" dirty="0" err="1">
                <a:solidFill>
                  <a:schemeClr val="tx1">
                    <a:lumMod val="65000"/>
                    <a:lumOff val="35000"/>
                  </a:schemeClr>
                </a:solidFill>
                <a:latin typeface="Montserrat SemiBold" pitchFamily="2" charset="77"/>
              </a:rPr>
              <a:t>Gunawan</a:t>
            </a:r>
            <a:endParaRPr lang="en-US" sz="1200" b="0" i="0" dirty="0">
              <a:solidFill>
                <a:schemeClr val="tx1">
                  <a:lumMod val="65000"/>
                  <a:lumOff val="35000"/>
                </a:schemeClr>
              </a:solidFill>
              <a:latin typeface="Montserrat SemiBold" pitchFamily="2" charset="77"/>
            </a:endParaRPr>
          </a:p>
          <a:p>
            <a:r>
              <a:rPr lang="en-US" sz="1200" b="0" i="0" dirty="0">
                <a:solidFill>
                  <a:schemeClr val="tx1">
                    <a:lumMod val="65000"/>
                    <a:lumOff val="35000"/>
                  </a:schemeClr>
                </a:solidFill>
                <a:latin typeface="Montserrat SemiBold" pitchFamily="2" charset="77"/>
              </a:rPr>
              <a:t>Colton Harris</a:t>
            </a:r>
          </a:p>
          <a:p>
            <a:r>
              <a:rPr lang="en-US" sz="1200" b="0" i="0" dirty="0">
                <a:solidFill>
                  <a:schemeClr val="tx1">
                    <a:lumMod val="65000"/>
                    <a:lumOff val="35000"/>
                  </a:schemeClr>
                </a:solidFill>
                <a:latin typeface="Montserrat SemiBold" pitchFamily="2" charset="77"/>
              </a:rPr>
              <a:t>Atharva Kashyap</a:t>
            </a:r>
          </a:p>
          <a:p>
            <a:r>
              <a:rPr lang="en-US" sz="1200" b="0" i="0" dirty="0" err="1">
                <a:solidFill>
                  <a:schemeClr val="tx1">
                    <a:lumMod val="65000"/>
                    <a:lumOff val="35000"/>
                  </a:schemeClr>
                </a:solidFill>
                <a:latin typeface="Montserrat SemiBold" pitchFamily="2" charset="77"/>
              </a:rPr>
              <a:t>Eesha</a:t>
            </a:r>
            <a:r>
              <a:rPr lang="en-US" sz="1200" b="0" i="0" dirty="0">
                <a:solidFill>
                  <a:schemeClr val="tx1">
                    <a:lumMod val="65000"/>
                    <a:lumOff val="35000"/>
                  </a:schemeClr>
                </a:solidFill>
                <a:latin typeface="Montserrat SemiBold" pitchFamily="2" charset="77"/>
              </a:rPr>
              <a:t> </a:t>
            </a:r>
            <a:r>
              <a:rPr lang="en-US" sz="1200" b="0" i="0" dirty="0" err="1">
                <a:solidFill>
                  <a:schemeClr val="tx1">
                    <a:lumMod val="65000"/>
                    <a:lumOff val="35000"/>
                  </a:schemeClr>
                </a:solidFill>
                <a:latin typeface="Montserrat SemiBold" pitchFamily="2" charset="77"/>
              </a:rPr>
              <a:t>Kunisetty</a:t>
            </a:r>
            <a:endParaRPr lang="en-US" sz="1200" b="0" i="0" dirty="0">
              <a:solidFill>
                <a:schemeClr val="tx1">
                  <a:lumMod val="65000"/>
                  <a:lumOff val="35000"/>
                </a:schemeClr>
              </a:solidFill>
              <a:latin typeface="Montserrat SemiBold" pitchFamily="2" charset="77"/>
            </a:endParaRPr>
          </a:p>
          <a:p>
            <a:r>
              <a:rPr lang="en-US" sz="1200" b="0" i="0" dirty="0">
                <a:solidFill>
                  <a:schemeClr val="tx1">
                    <a:lumMod val="65000"/>
                    <a:lumOff val="35000"/>
                  </a:schemeClr>
                </a:solidFill>
                <a:latin typeface="Montserrat SemiBold" pitchFamily="2" charset="77"/>
              </a:rPr>
              <a:t>Audrey Lin</a:t>
            </a:r>
          </a:p>
          <a:p>
            <a:r>
              <a:rPr lang="en-US" sz="1200" b="0" i="0" dirty="0">
                <a:solidFill>
                  <a:schemeClr val="tx1">
                    <a:lumMod val="65000"/>
                    <a:lumOff val="35000"/>
                  </a:schemeClr>
                </a:solidFill>
                <a:latin typeface="Montserrat SemiBold" pitchFamily="2" charset="77"/>
              </a:rPr>
              <a:t>Di Mao</a:t>
            </a:r>
          </a:p>
          <a:p>
            <a:r>
              <a:rPr lang="en-US" sz="1200" b="0" i="0" dirty="0">
                <a:solidFill>
                  <a:schemeClr val="tx1">
                    <a:lumMod val="65000"/>
                    <a:lumOff val="35000"/>
                  </a:schemeClr>
                </a:solidFill>
                <a:latin typeface="Montserrat SemiBold" pitchFamily="2" charset="77"/>
              </a:rPr>
              <a:t>Steven Nguyen</a:t>
            </a:r>
          </a:p>
          <a:p>
            <a:r>
              <a:rPr lang="en-US" sz="1200" b="0" i="0" dirty="0">
                <a:solidFill>
                  <a:schemeClr val="tx1">
                    <a:lumMod val="65000"/>
                    <a:lumOff val="35000"/>
                  </a:schemeClr>
                </a:solidFill>
                <a:latin typeface="Montserrat SemiBold" pitchFamily="2" charset="77"/>
              </a:rPr>
              <a:t>Ben Wang</a:t>
            </a:r>
          </a:p>
          <a:p>
            <a:r>
              <a:rPr lang="en-US" sz="1200" b="0" i="0" dirty="0">
                <a:solidFill>
                  <a:schemeClr val="tx1">
                    <a:lumMod val="65000"/>
                    <a:lumOff val="35000"/>
                  </a:schemeClr>
                </a:solidFill>
                <a:latin typeface="Montserrat SemiBold" pitchFamily="2" charset="77"/>
              </a:rPr>
              <a:t>Jaylyn Zhang</a:t>
            </a:r>
          </a:p>
        </p:txBody>
      </p:sp>
      <p:sp>
        <p:nvSpPr>
          <p:cNvPr id="20" name="Rectangle 19">
            <a:extLst>
              <a:ext uri="{FF2B5EF4-FFF2-40B4-BE49-F238E27FC236}">
                <a16:creationId xmlns:a16="http://schemas.microsoft.com/office/drawing/2014/main" id="{22E2DBEB-96AA-D441-AA1A-1803B569D8B7}"/>
              </a:ext>
            </a:extLst>
          </p:cNvPr>
          <p:cNvSpPr/>
          <p:nvPr userDrawn="1"/>
        </p:nvSpPr>
        <p:spPr>
          <a:xfrm>
            <a:off x="8346734" y="4819413"/>
            <a:ext cx="1053494" cy="276999"/>
          </a:xfrm>
          <a:prstGeom prst="rect">
            <a:avLst/>
          </a:prstGeom>
        </p:spPr>
        <p:txBody>
          <a:bodyPr wrap="none">
            <a:spAutoFit/>
          </a:bodyPr>
          <a:lstStyle/>
          <a:p>
            <a:r>
              <a:rPr lang="en-US" sz="1200" b="1" i="0" dirty="0">
                <a:solidFill>
                  <a:schemeClr val="tx1">
                    <a:lumMod val="65000"/>
                    <a:lumOff val="35000"/>
                  </a:schemeClr>
                </a:solidFill>
                <a:latin typeface="Montserrat SemiBold" pitchFamily="2" charset="77"/>
              </a:rPr>
              <a:t>Melissa Lin</a:t>
            </a:r>
          </a:p>
        </p:txBody>
      </p:sp>
      <p:sp>
        <p:nvSpPr>
          <p:cNvPr id="21" name="Rectangle 20">
            <a:extLst>
              <a:ext uri="{FF2B5EF4-FFF2-40B4-BE49-F238E27FC236}">
                <a16:creationId xmlns:a16="http://schemas.microsoft.com/office/drawing/2014/main" id="{3E7AD165-91DB-084B-A2F9-5E40F1ED88BD}"/>
              </a:ext>
            </a:extLst>
          </p:cNvPr>
          <p:cNvSpPr/>
          <p:nvPr userDrawn="1"/>
        </p:nvSpPr>
        <p:spPr>
          <a:xfrm>
            <a:off x="7360567" y="4819413"/>
            <a:ext cx="986167" cy="276999"/>
          </a:xfrm>
          <a:prstGeom prst="rect">
            <a:avLst/>
          </a:prstGeom>
        </p:spPr>
        <p:txBody>
          <a:bodyPr wrap="none">
            <a:spAutoFit/>
          </a:bodyPr>
          <a:lstStyle/>
          <a:p>
            <a:pPr algn="r"/>
            <a:r>
              <a:rPr lang="en-US" sz="1200" b="1" i="0" dirty="0">
                <a:solidFill>
                  <a:schemeClr val="bg1">
                    <a:lumMod val="65000"/>
                  </a:schemeClr>
                </a:solidFill>
                <a:latin typeface="Montserrat" pitchFamily="2" charset="77"/>
              </a:rPr>
              <a:t>Instructor</a:t>
            </a:r>
          </a:p>
        </p:txBody>
      </p:sp>
      <p:sp>
        <p:nvSpPr>
          <p:cNvPr id="22" name="Rectangle 21">
            <a:extLst>
              <a:ext uri="{FF2B5EF4-FFF2-40B4-BE49-F238E27FC236}">
                <a16:creationId xmlns:a16="http://schemas.microsoft.com/office/drawing/2014/main" id="{E84EAA45-D4D9-8B42-AF08-0F7208E598C6}"/>
              </a:ext>
            </a:extLst>
          </p:cNvPr>
          <p:cNvSpPr/>
          <p:nvPr userDrawn="1"/>
        </p:nvSpPr>
        <p:spPr>
          <a:xfrm>
            <a:off x="7848275" y="5075655"/>
            <a:ext cx="479618" cy="276999"/>
          </a:xfrm>
          <a:prstGeom prst="rect">
            <a:avLst/>
          </a:prstGeom>
        </p:spPr>
        <p:txBody>
          <a:bodyPr wrap="none">
            <a:spAutoFit/>
          </a:bodyPr>
          <a:lstStyle/>
          <a:p>
            <a:pPr algn="r"/>
            <a:r>
              <a:rPr lang="en-US" sz="1200" b="1" i="0" dirty="0">
                <a:solidFill>
                  <a:schemeClr val="bg1">
                    <a:lumMod val="65000"/>
                  </a:schemeClr>
                </a:solidFill>
                <a:latin typeface="Montserrat" pitchFamily="2" charset="77"/>
              </a:rPr>
              <a:t>TAs</a:t>
            </a:r>
          </a:p>
        </p:txBody>
      </p:sp>
      <p:cxnSp>
        <p:nvCxnSpPr>
          <p:cNvPr id="23" name="Straight Connector 22">
            <a:extLst>
              <a:ext uri="{FF2B5EF4-FFF2-40B4-BE49-F238E27FC236}">
                <a16:creationId xmlns:a16="http://schemas.microsoft.com/office/drawing/2014/main" id="{9E204213-5282-9748-829A-B0CF9968EAE3}"/>
              </a:ext>
            </a:extLst>
          </p:cNvPr>
          <p:cNvCxnSpPr/>
          <p:nvPr userDrawn="1"/>
        </p:nvCxnSpPr>
        <p:spPr>
          <a:xfrm>
            <a:off x="7452794" y="4551419"/>
            <a:ext cx="446830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06C7426B-729E-F7D5-0736-3AD7D1926A0A}"/>
              </a:ext>
            </a:extLst>
          </p:cNvPr>
          <p:cNvSpPr/>
          <p:nvPr userDrawn="1"/>
        </p:nvSpPr>
        <p:spPr>
          <a:xfrm>
            <a:off x="6931" y="5505569"/>
            <a:ext cx="4514269" cy="1340912"/>
          </a:xfrm>
          <a:prstGeom prst="roundRect">
            <a:avLst>
              <a:gd name="adj" fmla="val 9433"/>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808DAC-636A-06AC-ADA9-6F6514C7FCE0}"/>
              </a:ext>
            </a:extLst>
          </p:cNvPr>
          <p:cNvSpPr/>
          <p:nvPr userDrawn="1"/>
        </p:nvSpPr>
        <p:spPr>
          <a:xfrm>
            <a:off x="192738" y="5823174"/>
            <a:ext cx="2250674" cy="276999"/>
          </a:xfrm>
          <a:prstGeom prst="rect">
            <a:avLst/>
          </a:prstGeom>
        </p:spPr>
        <p:txBody>
          <a:bodyPr wrap="square">
            <a:spAutoFit/>
          </a:bodyPr>
          <a:lstStyle/>
          <a:p>
            <a:pPr algn="l"/>
            <a:r>
              <a:rPr lang="en-US" sz="1200" b="1" i="0" dirty="0">
                <a:solidFill>
                  <a:schemeClr val="bg1">
                    <a:lumMod val="65000"/>
                  </a:schemeClr>
                </a:solidFill>
                <a:latin typeface="Montserrat" pitchFamily="2" charset="77"/>
              </a:rPr>
              <a:t>Questions during Class?</a:t>
            </a:r>
          </a:p>
        </p:txBody>
      </p:sp>
      <p:sp>
        <p:nvSpPr>
          <p:cNvPr id="6" name="Rectangle 5">
            <a:extLst>
              <a:ext uri="{FF2B5EF4-FFF2-40B4-BE49-F238E27FC236}">
                <a16:creationId xmlns:a16="http://schemas.microsoft.com/office/drawing/2014/main" id="{99DE38F8-AD40-1DC7-1944-4682FDD989B1}"/>
              </a:ext>
            </a:extLst>
          </p:cNvPr>
          <p:cNvSpPr/>
          <p:nvPr userDrawn="1"/>
        </p:nvSpPr>
        <p:spPr>
          <a:xfrm>
            <a:off x="197108" y="6094422"/>
            <a:ext cx="2246304" cy="769441"/>
          </a:xfrm>
          <a:prstGeom prst="rect">
            <a:avLst/>
          </a:prstGeom>
        </p:spPr>
        <p:txBody>
          <a:bodyPr wrap="square">
            <a:spAutoFit/>
          </a:bodyPr>
          <a:lstStyle/>
          <a:p>
            <a:r>
              <a:rPr lang="en-US" sz="1200" b="1" i="0" dirty="0">
                <a:solidFill>
                  <a:schemeClr val="tx1">
                    <a:lumMod val="65000"/>
                    <a:lumOff val="35000"/>
                  </a:schemeClr>
                </a:solidFill>
                <a:latin typeface="Montserrat SemiBold" pitchFamily="2" charset="77"/>
              </a:rPr>
              <a:t>Raise hand or send here</a:t>
            </a:r>
          </a:p>
          <a:p>
            <a:endParaRPr lang="en-US" sz="1200" b="1" i="0" dirty="0">
              <a:solidFill>
                <a:schemeClr val="tx1">
                  <a:lumMod val="65000"/>
                  <a:lumOff val="35000"/>
                </a:schemeClr>
              </a:solidFill>
              <a:latin typeface="Montserrat SemiBold" pitchFamily="2" charset="77"/>
            </a:endParaRPr>
          </a:p>
          <a:p>
            <a:r>
              <a:rPr lang="en-US" sz="2000" b="0" i="0" dirty="0">
                <a:solidFill>
                  <a:schemeClr val="tx1">
                    <a:lumMod val="65000"/>
                    <a:lumOff val="35000"/>
                  </a:schemeClr>
                </a:solidFill>
                <a:latin typeface="Montserrat SemiBold" pitchFamily="2" charset="77"/>
              </a:rPr>
              <a:t>sli.do    #cse122 </a:t>
            </a:r>
          </a:p>
        </p:txBody>
      </p:sp>
      <p:sp>
        <p:nvSpPr>
          <p:cNvPr id="15" name="Rounded Rectangle 14">
            <a:extLst>
              <a:ext uri="{FF2B5EF4-FFF2-40B4-BE49-F238E27FC236}">
                <a16:creationId xmlns:a16="http://schemas.microsoft.com/office/drawing/2014/main" id="{0F316C5E-94E4-1E69-FEBC-BC7B29D56913}"/>
              </a:ext>
            </a:extLst>
          </p:cNvPr>
          <p:cNvSpPr/>
          <p:nvPr userDrawn="1"/>
        </p:nvSpPr>
        <p:spPr>
          <a:xfrm>
            <a:off x="3243845" y="5574550"/>
            <a:ext cx="1218438" cy="122308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0E73C5-11C3-0AEA-7D9C-5CACE7EE7CAA}"/>
              </a:ext>
            </a:extLst>
          </p:cNvPr>
          <p:cNvSpPr txBox="1"/>
          <p:nvPr userDrawn="1"/>
        </p:nvSpPr>
        <p:spPr>
          <a:xfrm>
            <a:off x="7456906" y="1840355"/>
            <a:ext cx="4476805" cy="1785104"/>
          </a:xfrm>
          <a:prstGeom prst="rect">
            <a:avLst/>
          </a:prstGeom>
          <a:noFill/>
        </p:spPr>
        <p:txBody>
          <a:bodyPr wrap="square" rtlCol="0">
            <a:spAutoFit/>
          </a:bodyPr>
          <a:lstStyle/>
          <a:p>
            <a:pPr algn="ctr"/>
            <a:r>
              <a:rPr lang="en-US" sz="2200" b="1" i="1" dirty="0">
                <a:solidFill>
                  <a:schemeClr val="tx1">
                    <a:lumMod val="75000"/>
                    <a:lumOff val="25000"/>
                  </a:schemeClr>
                </a:solidFill>
                <a:latin typeface="Calibri" panose="020F0502020204030204" pitchFamily="34" charset="0"/>
                <a:cs typeface="Calibri" panose="020F0502020204030204" pitchFamily="34" charset="0"/>
              </a:rPr>
              <a:t>Talk to your neighbors:</a:t>
            </a:r>
          </a:p>
          <a:p>
            <a:pPr algn="ctr"/>
            <a:r>
              <a:rPr lang="en-US" sz="2200" i="1" dirty="0">
                <a:solidFill>
                  <a:schemeClr val="tx1">
                    <a:lumMod val="75000"/>
                    <a:lumOff val="25000"/>
                  </a:schemeClr>
                </a:solidFill>
                <a:latin typeface="Calibri" panose="020F0502020204030204" pitchFamily="34" charset="0"/>
                <a:cs typeface="Calibri" panose="020F0502020204030204" pitchFamily="34" charset="0"/>
              </a:rPr>
              <a:t>Introduce yourself to your neighbor!</a:t>
            </a:r>
            <a:br>
              <a:rPr lang="en-US" sz="2200" i="1" dirty="0">
                <a:solidFill>
                  <a:schemeClr val="tx1">
                    <a:lumMod val="75000"/>
                    <a:lumOff val="25000"/>
                  </a:schemeClr>
                </a:solidFill>
                <a:latin typeface="Calibri" panose="020F0502020204030204" pitchFamily="34" charset="0"/>
                <a:cs typeface="Calibri" panose="020F0502020204030204" pitchFamily="34" charset="0"/>
              </a:rPr>
            </a:br>
            <a:br>
              <a:rPr lang="en-US" sz="2200" i="1" dirty="0">
                <a:solidFill>
                  <a:schemeClr val="tx1">
                    <a:lumMod val="75000"/>
                    <a:lumOff val="25000"/>
                  </a:schemeClr>
                </a:solidFill>
                <a:latin typeface="Calibri" panose="020F0502020204030204" pitchFamily="34" charset="0"/>
                <a:cs typeface="Calibri" panose="020F0502020204030204" pitchFamily="34" charset="0"/>
              </a:rPr>
            </a:br>
            <a:r>
              <a:rPr lang="en-US" sz="2200" i="1" dirty="0">
                <a:solidFill>
                  <a:schemeClr val="tx1">
                    <a:lumMod val="75000"/>
                    <a:lumOff val="25000"/>
                  </a:schemeClr>
                </a:solidFill>
                <a:latin typeface="Calibri" panose="020F0502020204030204" pitchFamily="34" charset="0"/>
                <a:cs typeface="Calibri" panose="020F0502020204030204" pitchFamily="34" charset="0"/>
              </a:rPr>
              <a:t>What is your name? Major? Why are you taking this class?</a:t>
            </a:r>
            <a:endParaRPr lang="en-US" sz="22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7785D678-3DEF-F137-834B-5CA01DBD5CB8}"/>
              </a:ext>
            </a:extLst>
          </p:cNvPr>
          <p:cNvSpPr txBox="1"/>
          <p:nvPr userDrawn="1"/>
        </p:nvSpPr>
        <p:spPr>
          <a:xfrm>
            <a:off x="7379594" y="1403798"/>
            <a:ext cx="4631431" cy="338554"/>
          </a:xfrm>
          <a:prstGeom prst="rect">
            <a:avLst/>
          </a:prstGeom>
          <a:noFill/>
        </p:spPr>
        <p:txBody>
          <a:bodyPr wrap="square" rtlCol="0">
            <a:spAutoFit/>
          </a:bodyPr>
          <a:lstStyle/>
          <a:p>
            <a:pPr algn="ctr"/>
            <a:r>
              <a:rPr lang="en-US" sz="1600" b="1" spc="80" dirty="0">
                <a:solidFill>
                  <a:schemeClr val="bg1">
                    <a:lumMod val="65000"/>
                  </a:schemeClr>
                </a:solidFill>
                <a:latin typeface="Montserrat SemiBold" pitchFamily="2" charset="77"/>
              </a:rPr>
              <a:t>BEFORE WE START</a:t>
            </a:r>
          </a:p>
        </p:txBody>
      </p:sp>
      <p:pic>
        <p:nvPicPr>
          <p:cNvPr id="5" name="Picture 4" descr="A qr code on a white background&#10;&#10;Description automatically generated">
            <a:extLst>
              <a:ext uri="{FF2B5EF4-FFF2-40B4-BE49-F238E27FC236}">
                <a16:creationId xmlns:a16="http://schemas.microsoft.com/office/drawing/2014/main" id="{07BDB91A-4E18-61AD-1DA3-B5E2F44A19CA}"/>
              </a:ext>
            </a:extLst>
          </p:cNvPr>
          <p:cNvPicPr>
            <a:picLocks noChangeAspect="1"/>
          </p:cNvPicPr>
          <p:nvPr userDrawn="1"/>
        </p:nvPicPr>
        <p:blipFill>
          <a:blip r:embed="rId3"/>
          <a:stretch>
            <a:fillRect/>
          </a:stretch>
        </p:blipFill>
        <p:spPr>
          <a:xfrm>
            <a:off x="3184928" y="5546527"/>
            <a:ext cx="1277355" cy="1277355"/>
          </a:xfrm>
          <a:prstGeom prst="rect">
            <a:avLst/>
          </a:prstGeom>
        </p:spPr>
      </p:pic>
    </p:spTree>
    <p:extLst>
      <p:ext uri="{BB962C8B-B14F-4D97-AF65-F5344CB8AC3E}">
        <p14:creationId xmlns:p14="http://schemas.microsoft.com/office/powerpoint/2010/main" val="382836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2788E2-53AC-E040-9733-D210E8554D6E}"/>
              </a:ext>
            </a:extLst>
          </p:cNvPr>
          <p:cNvSpPr>
            <a:spLocks noGrp="1"/>
          </p:cNvSpPr>
          <p:nvPr>
            <p:ph type="sldNum" sz="quarter" idx="12"/>
          </p:nvPr>
        </p:nvSpPr>
        <p:spPr/>
        <p:txBody>
          <a:bodyPr/>
          <a:lstStyle/>
          <a:p>
            <a:fld id="{B84CCEFC-A9FF-8249-A3D3-21FB7B7CCB8D}" type="slidenum">
              <a:rPr lang="en-US" smtClean="0"/>
              <a:t>‹#›</a:t>
            </a:fld>
            <a:endParaRPr lang="en-US"/>
          </a:p>
        </p:txBody>
      </p:sp>
      <p:sp>
        <p:nvSpPr>
          <p:cNvPr id="5" name="TextBox 4">
            <a:extLst>
              <a:ext uri="{FF2B5EF4-FFF2-40B4-BE49-F238E27FC236}">
                <a16:creationId xmlns:a16="http://schemas.microsoft.com/office/drawing/2014/main" id="{6F10CAD9-D825-5C41-812F-1D2BA3804933}"/>
              </a:ext>
            </a:extLst>
          </p:cNvPr>
          <p:cNvSpPr txBox="1"/>
          <p:nvPr userDrawn="1"/>
        </p:nvSpPr>
        <p:spPr>
          <a:xfrm>
            <a:off x="568410" y="469557"/>
            <a:ext cx="2014152" cy="769441"/>
          </a:xfrm>
          <a:prstGeom prst="rect">
            <a:avLst/>
          </a:prstGeom>
          <a:noFill/>
        </p:spPr>
        <p:txBody>
          <a:bodyPr wrap="square" rtlCol="0">
            <a:spAutoFit/>
          </a:bodyPr>
          <a:lstStyle/>
          <a:p>
            <a:r>
              <a:rPr lang="en-US" sz="4400" b="1" i="0" dirty="0">
                <a:latin typeface="Calibri" panose="020F0502020204030204" pitchFamily="34" charset="0"/>
                <a:cs typeface="Calibri" panose="020F0502020204030204" pitchFamily="34" charset="0"/>
              </a:rPr>
              <a:t>Agenda</a:t>
            </a:r>
          </a:p>
        </p:txBody>
      </p:sp>
    </p:spTree>
    <p:extLst>
      <p:ext uri="{BB962C8B-B14F-4D97-AF65-F5344CB8AC3E}">
        <p14:creationId xmlns:p14="http://schemas.microsoft.com/office/powerpoint/2010/main" val="251727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actice: Th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a:prstGeom prst="rect">
            <a:avLst/>
          </a:prstGeo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DB3AA407-1DA0-3243-8E37-6DD02AC469B7}"/>
              </a:ext>
            </a:extLst>
          </p:cNvPr>
          <p:cNvSpPr/>
          <p:nvPr userDrawn="1"/>
        </p:nvSpPr>
        <p:spPr>
          <a:xfrm>
            <a:off x="8414951" y="403662"/>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11" name="TextBox 10">
            <a:extLst>
              <a:ext uri="{FF2B5EF4-FFF2-40B4-BE49-F238E27FC236}">
                <a16:creationId xmlns:a16="http://schemas.microsoft.com/office/drawing/2014/main" id="{28B2FB86-FF62-31DF-F83C-54AC220C7122}"/>
              </a:ext>
            </a:extLst>
          </p:cNvPr>
          <p:cNvSpPr txBox="1"/>
          <p:nvPr userDrawn="1"/>
        </p:nvSpPr>
        <p:spPr>
          <a:xfrm>
            <a:off x="1106916" y="300371"/>
            <a:ext cx="3617144" cy="769441"/>
          </a:xfrm>
          <a:prstGeom prst="rect">
            <a:avLst/>
          </a:prstGeom>
          <a:noFill/>
        </p:spPr>
        <p:txBody>
          <a:bodyPr wrap="none" rtlCol="0">
            <a:spAutoFit/>
          </a:bodyPr>
          <a:lstStyle/>
          <a:p>
            <a:r>
              <a:rPr lang="en-US" sz="4400" b="1" dirty="0">
                <a:solidFill>
                  <a:schemeClr val="bg1"/>
                </a:solidFill>
              </a:rPr>
              <a:t>Practice: Think</a:t>
            </a:r>
          </a:p>
        </p:txBody>
      </p:sp>
      <p:pic>
        <p:nvPicPr>
          <p:cNvPr id="13" name="Graphic 12">
            <a:extLst>
              <a:ext uri="{FF2B5EF4-FFF2-40B4-BE49-F238E27FC236}">
                <a16:creationId xmlns:a16="http://schemas.microsoft.com/office/drawing/2014/main" id="{C7D0B743-6487-A3F6-EBE7-3E0368CD2E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flipH="1">
            <a:off x="154039" y="300371"/>
            <a:ext cx="684160" cy="781897"/>
          </a:xfrm>
          <a:prstGeom prst="rect">
            <a:avLst/>
          </a:prstGeom>
        </p:spPr>
      </p:pic>
      <p:sp>
        <p:nvSpPr>
          <p:cNvPr id="14" name="Rounded Rectangle 13">
            <a:extLst>
              <a:ext uri="{FF2B5EF4-FFF2-40B4-BE49-F238E27FC236}">
                <a16:creationId xmlns:a16="http://schemas.microsoft.com/office/drawing/2014/main" id="{1F486DBF-0D75-55DB-9928-3E596B345D51}"/>
              </a:ext>
            </a:extLst>
          </p:cNvPr>
          <p:cNvSpPr/>
          <p:nvPr userDrawn="1"/>
        </p:nvSpPr>
        <p:spPr>
          <a:xfrm>
            <a:off x="7058213" y="109692"/>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1D5B7D14-FA34-B2D9-C621-221E813EEED7}"/>
              </a:ext>
            </a:extLst>
          </p:cNvPr>
          <p:cNvSpPr/>
          <p:nvPr userDrawn="1"/>
        </p:nvSpPr>
        <p:spPr>
          <a:xfrm>
            <a:off x="7163369" y="214848"/>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qr code on a white background&#10;&#10;Description automatically generated">
            <a:extLst>
              <a:ext uri="{FF2B5EF4-FFF2-40B4-BE49-F238E27FC236}">
                <a16:creationId xmlns:a16="http://schemas.microsoft.com/office/drawing/2014/main" id="{E7D712AC-C8A4-48F9-0700-B6EBC5733654}"/>
              </a:ext>
            </a:extLst>
          </p:cNvPr>
          <p:cNvPicPr>
            <a:picLocks noChangeAspect="1"/>
          </p:cNvPicPr>
          <p:nvPr userDrawn="1"/>
        </p:nvPicPr>
        <p:blipFill>
          <a:blip r:embed="rId4"/>
          <a:stretch>
            <a:fillRect/>
          </a:stretch>
        </p:blipFill>
        <p:spPr>
          <a:xfrm>
            <a:off x="7131873" y="183352"/>
            <a:ext cx="812800" cy="812800"/>
          </a:xfrm>
          <a:prstGeom prst="rect">
            <a:avLst/>
          </a:prstGeom>
        </p:spPr>
      </p:pic>
    </p:spTree>
    <p:extLst>
      <p:ext uri="{BB962C8B-B14F-4D97-AF65-F5344CB8AC3E}">
        <p14:creationId xmlns:p14="http://schemas.microsoft.com/office/powerpoint/2010/main" val="1063051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acitce: Pai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a:prstGeom prst="rect">
            <a:avLst/>
          </a:prstGeo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DB3AA407-1DA0-3243-8E37-6DD02AC469B7}"/>
              </a:ext>
            </a:extLst>
          </p:cNvPr>
          <p:cNvSpPr/>
          <p:nvPr userDrawn="1"/>
        </p:nvSpPr>
        <p:spPr>
          <a:xfrm>
            <a:off x="8414951" y="403662"/>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11" name="TextBox 10">
            <a:extLst>
              <a:ext uri="{FF2B5EF4-FFF2-40B4-BE49-F238E27FC236}">
                <a16:creationId xmlns:a16="http://schemas.microsoft.com/office/drawing/2014/main" id="{28B2FB86-FF62-31DF-F83C-54AC220C7122}"/>
              </a:ext>
            </a:extLst>
          </p:cNvPr>
          <p:cNvSpPr txBox="1"/>
          <p:nvPr userDrawn="1"/>
        </p:nvSpPr>
        <p:spPr>
          <a:xfrm>
            <a:off x="1106916" y="300371"/>
            <a:ext cx="3229410" cy="769441"/>
          </a:xfrm>
          <a:prstGeom prst="rect">
            <a:avLst/>
          </a:prstGeom>
          <a:noFill/>
        </p:spPr>
        <p:txBody>
          <a:bodyPr wrap="none" rtlCol="0">
            <a:spAutoFit/>
          </a:bodyPr>
          <a:lstStyle/>
          <a:p>
            <a:r>
              <a:rPr lang="en-US" sz="4400" b="1" dirty="0">
                <a:solidFill>
                  <a:schemeClr val="bg1"/>
                </a:solidFill>
              </a:rPr>
              <a:t>Practice: Pair</a:t>
            </a:r>
          </a:p>
        </p:txBody>
      </p:sp>
      <p:pic>
        <p:nvPicPr>
          <p:cNvPr id="8" name="Graphic 7">
            <a:extLst>
              <a:ext uri="{FF2B5EF4-FFF2-40B4-BE49-F238E27FC236}">
                <a16:creationId xmlns:a16="http://schemas.microsoft.com/office/drawing/2014/main" id="{5A96D726-B7B5-E5FD-95E9-944FA8727D3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4039" y="300371"/>
            <a:ext cx="961802" cy="769442"/>
          </a:xfrm>
          <a:prstGeom prst="rect">
            <a:avLst/>
          </a:prstGeom>
        </p:spPr>
      </p:pic>
      <p:sp>
        <p:nvSpPr>
          <p:cNvPr id="13" name="Rounded Rectangle 12">
            <a:extLst>
              <a:ext uri="{FF2B5EF4-FFF2-40B4-BE49-F238E27FC236}">
                <a16:creationId xmlns:a16="http://schemas.microsoft.com/office/drawing/2014/main" id="{A2F48245-49F4-8750-48A6-DB511E04C680}"/>
              </a:ext>
            </a:extLst>
          </p:cNvPr>
          <p:cNvSpPr/>
          <p:nvPr userDrawn="1"/>
        </p:nvSpPr>
        <p:spPr>
          <a:xfrm>
            <a:off x="7058213" y="109692"/>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8DB2527-7CC8-0066-13BC-BE8B4206FFD1}"/>
              </a:ext>
            </a:extLst>
          </p:cNvPr>
          <p:cNvSpPr/>
          <p:nvPr userDrawn="1"/>
        </p:nvSpPr>
        <p:spPr>
          <a:xfrm>
            <a:off x="7163369" y="214848"/>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qr code on a white background&#10;&#10;Description automatically generated">
            <a:extLst>
              <a:ext uri="{FF2B5EF4-FFF2-40B4-BE49-F238E27FC236}">
                <a16:creationId xmlns:a16="http://schemas.microsoft.com/office/drawing/2014/main" id="{226C2698-CB0C-D79F-DBA5-F4BA06EB6A7D}"/>
              </a:ext>
            </a:extLst>
          </p:cNvPr>
          <p:cNvPicPr>
            <a:picLocks noChangeAspect="1"/>
          </p:cNvPicPr>
          <p:nvPr userDrawn="1"/>
        </p:nvPicPr>
        <p:blipFill>
          <a:blip r:embed="rId4"/>
          <a:stretch>
            <a:fillRect/>
          </a:stretch>
        </p:blipFill>
        <p:spPr>
          <a:xfrm>
            <a:off x="7131873" y="183352"/>
            <a:ext cx="812800" cy="812800"/>
          </a:xfrm>
          <a:prstGeom prst="rect">
            <a:avLst/>
          </a:prstGeom>
        </p:spPr>
      </p:pic>
    </p:spTree>
    <p:extLst>
      <p:ext uri="{BB962C8B-B14F-4D97-AF65-F5344CB8AC3E}">
        <p14:creationId xmlns:p14="http://schemas.microsoft.com/office/powerpoint/2010/main" val="403959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B8B3-3837-584A-94CD-BA26A8EFFBB5}"/>
              </a:ext>
            </a:extLst>
          </p:cNvPr>
          <p:cNvSpPr>
            <a:spLocks noGrp="1"/>
          </p:cNvSpPr>
          <p:nvPr>
            <p:ph type="title"/>
          </p:nvPr>
        </p:nvSpPr>
        <p:spPr>
          <a:xfrm>
            <a:off x="838200" y="456565"/>
            <a:ext cx="10515600" cy="762635"/>
          </a:xfrm>
          <a:prstGeom prst="rect">
            <a:avLst/>
          </a:prstGeo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9AA6CF4A-8D26-7E47-BE24-56CAFA2BF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2DA4DA-0832-AD49-906C-ED72A76C79FD}"/>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2058810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231-F19F-A840-B5BC-F29C9E5212F3}"/>
              </a:ext>
            </a:extLst>
          </p:cNvPr>
          <p:cNvSpPr>
            <a:spLocks noGrp="1"/>
          </p:cNvSpPr>
          <p:nvPr>
            <p:ph type="title"/>
          </p:nvPr>
        </p:nvSpPr>
        <p:spPr>
          <a:xfrm>
            <a:off x="838200" y="456565"/>
            <a:ext cx="10515600" cy="762635"/>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0AC8BA-BD64-6945-A342-22D2048343E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0902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4148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173FE4-2A2D-D54E-9CA7-3BE743A500E7}"/>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20E522-6C81-E146-9573-8B2A26576090}"/>
              </a:ext>
            </a:extLst>
          </p:cNvPr>
          <p:cNvSpPr>
            <a:spLocks noGrp="1"/>
          </p:cNvSpPr>
          <p:nvPr>
            <p:ph type="sldNum" sz="quarter" idx="4"/>
          </p:nvPr>
        </p:nvSpPr>
        <p:spPr>
          <a:xfrm>
            <a:off x="11487150" y="6329363"/>
            <a:ext cx="552450" cy="365125"/>
          </a:xfrm>
          <a:prstGeom prst="rect">
            <a:avLst/>
          </a:prstGeom>
        </p:spPr>
        <p:txBody>
          <a:bodyPr vert="horz" lIns="91440" tIns="45720" rIns="91440" bIns="45720" rtlCol="0" anchor="ctr"/>
          <a:lstStyle>
            <a:lvl1pPr algn="r">
              <a:defRPr sz="1100" b="1">
                <a:solidFill>
                  <a:srgbClr val="2E235D"/>
                </a:solidFill>
              </a:defRPr>
            </a:lvl1pPr>
          </a:lstStyle>
          <a:p>
            <a:fld id="{B84CCEFC-A9FF-8249-A3D3-21FB7B7CCB8D}" type="slidenum">
              <a:rPr lang="en-US" smtClean="0"/>
              <a:pPr/>
              <a:t>‹#›</a:t>
            </a:fld>
            <a:endParaRPr lang="en-US"/>
          </a:p>
        </p:txBody>
      </p:sp>
      <p:sp>
        <p:nvSpPr>
          <p:cNvPr id="8" name="Rectangle 7">
            <a:extLst>
              <a:ext uri="{FF2B5EF4-FFF2-40B4-BE49-F238E27FC236}">
                <a16:creationId xmlns:a16="http://schemas.microsoft.com/office/drawing/2014/main" id="{27829BDB-00F0-1A4D-85ED-E7EECB1665B0}"/>
              </a:ext>
            </a:extLst>
          </p:cNvPr>
          <p:cNvSpPr/>
          <p:nvPr userDrawn="1"/>
        </p:nvSpPr>
        <p:spPr>
          <a:xfrm>
            <a:off x="-29764" y="-6263"/>
            <a:ext cx="12221763" cy="230293"/>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F99840-7979-4642-ADBB-375B21C7BD9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9763" y="29972"/>
            <a:ext cx="2150721" cy="169037"/>
          </a:xfrm>
          <a:prstGeom prst="rect">
            <a:avLst/>
          </a:prstGeom>
        </p:spPr>
      </p:pic>
      <p:sp>
        <p:nvSpPr>
          <p:cNvPr id="9" name="TextBox 8">
            <a:extLst>
              <a:ext uri="{FF2B5EF4-FFF2-40B4-BE49-F238E27FC236}">
                <a16:creationId xmlns:a16="http://schemas.microsoft.com/office/drawing/2014/main" id="{C16FF7FA-8B99-C643-9479-91C32ACC4F6F}"/>
              </a:ext>
            </a:extLst>
          </p:cNvPr>
          <p:cNvSpPr txBox="1"/>
          <p:nvPr userDrawn="1"/>
        </p:nvSpPr>
        <p:spPr>
          <a:xfrm>
            <a:off x="10569575" y="0"/>
            <a:ext cx="1622425" cy="230832"/>
          </a:xfrm>
          <a:prstGeom prst="rect">
            <a:avLst/>
          </a:prstGeom>
          <a:noFill/>
        </p:spPr>
        <p:txBody>
          <a:bodyPr wrap="square" rtlCol="0">
            <a:spAutoFit/>
          </a:bodyPr>
          <a:lstStyle/>
          <a:p>
            <a:pPr algn="r"/>
            <a:r>
              <a:rPr lang="en-US" sz="900" b="1" i="0" dirty="0">
                <a:solidFill>
                  <a:schemeClr val="bg1"/>
                </a:solidFill>
                <a:latin typeface="Montserrat SemiBold" pitchFamily="2" charset="77"/>
              </a:rPr>
              <a:t>CSE 122 Summer 2023</a:t>
            </a:r>
          </a:p>
        </p:txBody>
      </p:sp>
      <p:sp>
        <p:nvSpPr>
          <p:cNvPr id="10" name="TextBox 9">
            <a:extLst>
              <a:ext uri="{FF2B5EF4-FFF2-40B4-BE49-F238E27FC236}">
                <a16:creationId xmlns:a16="http://schemas.microsoft.com/office/drawing/2014/main" id="{2982E279-6D9E-BC4A-A9B9-46E4512D586D}"/>
              </a:ext>
            </a:extLst>
          </p:cNvPr>
          <p:cNvSpPr txBox="1"/>
          <p:nvPr userDrawn="1"/>
        </p:nvSpPr>
        <p:spPr>
          <a:xfrm>
            <a:off x="3000376" y="-2819"/>
            <a:ext cx="6191248" cy="230832"/>
          </a:xfrm>
          <a:prstGeom prst="rect">
            <a:avLst/>
          </a:prstGeom>
          <a:noFill/>
        </p:spPr>
        <p:txBody>
          <a:bodyPr wrap="square" rtlCol="0">
            <a:spAutoFit/>
          </a:bodyPr>
          <a:lstStyle/>
          <a:p>
            <a:pPr algn="ctr"/>
            <a:r>
              <a:rPr lang="en-US" sz="900" b="1" i="0" dirty="0">
                <a:solidFill>
                  <a:schemeClr val="bg1"/>
                </a:solidFill>
                <a:latin typeface="Montserrat SemiBold" pitchFamily="2" charset="77"/>
              </a:rPr>
              <a:t>LEC 00: Welcome</a:t>
            </a:r>
          </a:p>
        </p:txBody>
      </p:sp>
      <p:sp>
        <p:nvSpPr>
          <p:cNvPr id="5" name="Title Placeholder 4">
            <a:extLst>
              <a:ext uri="{FF2B5EF4-FFF2-40B4-BE49-F238E27FC236}">
                <a16:creationId xmlns:a16="http://schemas.microsoft.com/office/drawing/2014/main" id="{78DB06E4-E958-E7DC-908F-4349B4C70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46827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7" r:id="rId4"/>
    <p:sldLayoutId id="2147483650" r:id="rId5"/>
    <p:sldLayoutId id="2147483654" r:id="rId6"/>
    <p:sldLayoutId id="2147483655" r:id="rId7"/>
  </p:sldLayoutIdLst>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spotify.com/playlist/4fmObfqWBoiTgYkQAMaEQx?si=63fcb1c990134fc3&amp;pt=65189c6f4ce01f1b3530773f85ce914c" TargetMode="External"/><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courses.cs.washington.edu/courses/cse122/22au/" TargetMode="Externa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courses.cs.washington.edu/courses/cse122/23su/syllabus/#ah-withdrawal"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buildingjavaprograms.com/"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6.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placement.cs.washington.edu/" TargetMode="External"/><Relationship Id="rId2" Type="http://schemas.openxmlformats.org/officeDocument/2006/relationships/hyperlink" Target="https://cse12x.github.io/java-tutorial/index.html"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E336-7FEF-924C-B9A0-DBFB9A4D8162}"/>
              </a:ext>
            </a:extLst>
          </p:cNvPr>
          <p:cNvSpPr>
            <a:spLocks noGrp="1"/>
          </p:cNvSpPr>
          <p:nvPr>
            <p:ph type="title"/>
          </p:nvPr>
        </p:nvSpPr>
        <p:spPr>
          <a:xfrm>
            <a:off x="305333" y="4125093"/>
            <a:ext cx="6212925" cy="1954786"/>
          </a:xfrm>
        </p:spPr>
        <p:txBody>
          <a:bodyPr/>
          <a:lstStyle/>
          <a:p>
            <a:r>
              <a:rPr lang="en-US" sz="6000" dirty="0"/>
              <a:t>Welcome!</a:t>
            </a:r>
          </a:p>
        </p:txBody>
      </p:sp>
      <p:pic>
        <p:nvPicPr>
          <p:cNvPr id="5" name="Picture 4">
            <a:extLst>
              <a:ext uri="{FF2B5EF4-FFF2-40B4-BE49-F238E27FC236}">
                <a16:creationId xmlns:a16="http://schemas.microsoft.com/office/drawing/2014/main" id="{FF7EF364-5D8F-C041-ABDE-118D4CF83F89}"/>
              </a:ext>
            </a:extLst>
          </p:cNvPr>
          <p:cNvPicPr>
            <a:picLocks noChangeAspect="1"/>
          </p:cNvPicPr>
          <p:nvPr/>
        </p:nvPicPr>
        <p:blipFill>
          <a:blip r:embed="rId2"/>
          <a:stretch>
            <a:fillRect/>
          </a:stretch>
        </p:blipFill>
        <p:spPr>
          <a:xfrm>
            <a:off x="4767612" y="3797317"/>
            <a:ext cx="1305169" cy="1305169"/>
          </a:xfrm>
          <a:prstGeom prst="rect">
            <a:avLst/>
          </a:prstGeom>
        </p:spPr>
      </p:pic>
      <p:sp>
        <p:nvSpPr>
          <p:cNvPr id="6" name="TextBox 5">
            <a:extLst>
              <a:ext uri="{FF2B5EF4-FFF2-40B4-BE49-F238E27FC236}">
                <a16:creationId xmlns:a16="http://schemas.microsoft.com/office/drawing/2014/main" id="{ACB3FA4D-2EA7-2844-8846-AA5A5AC61268}"/>
              </a:ext>
            </a:extLst>
          </p:cNvPr>
          <p:cNvSpPr txBox="1"/>
          <p:nvPr/>
        </p:nvSpPr>
        <p:spPr>
          <a:xfrm>
            <a:off x="7379594" y="1403798"/>
            <a:ext cx="4631431" cy="338554"/>
          </a:xfrm>
          <a:prstGeom prst="rect">
            <a:avLst/>
          </a:prstGeom>
          <a:noFill/>
        </p:spPr>
        <p:txBody>
          <a:bodyPr wrap="square" rtlCol="0">
            <a:spAutoFit/>
          </a:bodyPr>
          <a:lstStyle/>
          <a:p>
            <a:pPr algn="ctr"/>
            <a:r>
              <a:rPr lang="en-US" sz="1600" b="1" spc="80" dirty="0">
                <a:solidFill>
                  <a:schemeClr val="bg1">
                    <a:lumMod val="65000"/>
                  </a:schemeClr>
                </a:solidFill>
                <a:latin typeface="Montserrat SemiBold" pitchFamily="2" charset="77"/>
              </a:rPr>
              <a:t>BEFORE WE START</a:t>
            </a:r>
          </a:p>
        </p:txBody>
      </p:sp>
      <p:sp>
        <p:nvSpPr>
          <p:cNvPr id="7" name="TextBox 6">
            <a:extLst>
              <a:ext uri="{FF2B5EF4-FFF2-40B4-BE49-F238E27FC236}">
                <a16:creationId xmlns:a16="http://schemas.microsoft.com/office/drawing/2014/main" id="{99343380-B729-584C-8218-B4C9A0B5BB95}"/>
              </a:ext>
            </a:extLst>
          </p:cNvPr>
          <p:cNvSpPr txBox="1"/>
          <p:nvPr/>
        </p:nvSpPr>
        <p:spPr>
          <a:xfrm>
            <a:off x="7630732" y="4125093"/>
            <a:ext cx="4211392" cy="430887"/>
          </a:xfrm>
          <a:prstGeom prst="rect">
            <a:avLst/>
          </a:prstGeom>
          <a:noFill/>
        </p:spPr>
        <p:txBody>
          <a:bodyPr wrap="square" rtlCol="0">
            <a:spAutoFit/>
          </a:bodyPr>
          <a:lstStyle/>
          <a:p>
            <a:pPr algn="ctr"/>
            <a:r>
              <a:rPr lang="en-US" sz="2200" dirty="0">
                <a:solidFill>
                  <a:schemeClr val="tx1">
                    <a:lumMod val="75000"/>
                    <a:lumOff val="25000"/>
                  </a:schemeClr>
                </a:solidFill>
                <a:latin typeface="Calibri" panose="020F0502020204030204" pitchFamily="34" charset="0"/>
                <a:cs typeface="Calibri" panose="020F0502020204030204" pitchFamily="34" charset="0"/>
              </a:rPr>
              <a:t>Music: </a:t>
            </a:r>
            <a:r>
              <a:rPr lang="en-US" sz="2200" dirty="0" err="1">
                <a:solidFill>
                  <a:schemeClr val="tx1">
                    <a:lumMod val="75000"/>
                    <a:lumOff val="25000"/>
                  </a:schemeClr>
                </a:solidFill>
                <a:latin typeface="Calibri" panose="020F0502020204030204" pitchFamily="34" charset="0"/>
                <a:cs typeface="Calibri" panose="020F0502020204030204" pitchFamily="34" charset="0"/>
                <a:hlinkClick r:id="rId3"/>
              </a:rPr>
              <a:t>cse</a:t>
            </a:r>
            <a:r>
              <a:rPr lang="en-US" sz="2200" dirty="0">
                <a:solidFill>
                  <a:schemeClr val="tx1">
                    <a:lumMod val="75000"/>
                    <a:lumOff val="25000"/>
                  </a:schemeClr>
                </a:solidFill>
                <a:latin typeface="Calibri" panose="020F0502020204030204" pitchFamily="34" charset="0"/>
                <a:cs typeface="Calibri" panose="020F0502020204030204" pitchFamily="34" charset="0"/>
                <a:hlinkClick r:id="rId3"/>
              </a:rPr>
              <a:t> 122 </a:t>
            </a:r>
            <a:r>
              <a:rPr lang="en-US" sz="2200" dirty="0" err="1">
                <a:solidFill>
                  <a:schemeClr val="tx1">
                    <a:lumMod val="75000"/>
                    <a:lumOff val="25000"/>
                  </a:schemeClr>
                </a:solidFill>
                <a:latin typeface="Calibri" panose="020F0502020204030204" pitchFamily="34" charset="0"/>
                <a:cs typeface="Calibri" panose="020F0502020204030204" pitchFamily="34" charset="0"/>
                <a:hlinkClick r:id="rId3"/>
              </a:rPr>
              <a:t>su</a:t>
            </a:r>
            <a:r>
              <a:rPr lang="en-US" sz="2200" dirty="0">
                <a:solidFill>
                  <a:schemeClr val="tx1">
                    <a:lumMod val="75000"/>
                    <a:lumOff val="25000"/>
                  </a:schemeClr>
                </a:solidFill>
                <a:latin typeface="Calibri" panose="020F0502020204030204" pitchFamily="34" charset="0"/>
                <a:cs typeface="Calibri" panose="020F0502020204030204" pitchFamily="34" charset="0"/>
                <a:hlinkClick r:id="rId3"/>
              </a:rPr>
              <a:t> 23 tunes </a:t>
            </a:r>
            <a:endParaRPr lang="en-US" sz="22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129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6A987-B8B4-AA4C-9060-96A5C9434516}"/>
              </a:ext>
            </a:extLst>
          </p:cNvPr>
          <p:cNvSpPr>
            <a:spLocks noGrp="1"/>
          </p:cNvSpPr>
          <p:nvPr>
            <p:ph type="title"/>
          </p:nvPr>
        </p:nvSpPr>
        <p:spPr/>
        <p:txBody>
          <a:bodyPr/>
          <a:lstStyle/>
          <a:p>
            <a:r>
              <a:rPr lang="en-US" dirty="0"/>
              <a:t>Why 122?</a:t>
            </a:r>
          </a:p>
        </p:txBody>
      </p:sp>
      <p:sp>
        <p:nvSpPr>
          <p:cNvPr id="3" name="Content Placeholder 2">
            <a:extLst>
              <a:ext uri="{FF2B5EF4-FFF2-40B4-BE49-F238E27FC236}">
                <a16:creationId xmlns:a16="http://schemas.microsoft.com/office/drawing/2014/main" id="{43A2695B-4502-224D-B0DE-5F47AD206082}"/>
              </a:ext>
            </a:extLst>
          </p:cNvPr>
          <p:cNvSpPr>
            <a:spLocks noGrp="1"/>
          </p:cNvSpPr>
          <p:nvPr>
            <p:ph idx="1"/>
          </p:nvPr>
        </p:nvSpPr>
        <p:spPr>
          <a:xfrm>
            <a:off x="838200" y="1371602"/>
            <a:ext cx="10515600" cy="1087394"/>
          </a:xfrm>
        </p:spPr>
        <p:txBody>
          <a:bodyPr>
            <a:normAutofit fontScale="92500"/>
          </a:bodyPr>
          <a:lstStyle/>
          <a:p>
            <a:pPr marL="0" indent="0">
              <a:buNone/>
            </a:pPr>
            <a:r>
              <a:rPr lang="en-US" dirty="0"/>
              <a:t>2. Learn an important structural pattern for representing </a:t>
            </a:r>
            <a:r>
              <a:rPr lang="en-US" b="1" dirty="0"/>
              <a:t>objects </a:t>
            </a:r>
            <a:r>
              <a:rPr lang="en-US" dirty="0"/>
              <a:t>in code to make our code more </a:t>
            </a:r>
            <a:r>
              <a:rPr lang="en-US" b="1" dirty="0"/>
              <a:t>reusable</a:t>
            </a:r>
            <a:r>
              <a:rPr lang="en-US" dirty="0"/>
              <a:t> and </a:t>
            </a:r>
            <a:r>
              <a:rPr lang="en-US" b="1" dirty="0"/>
              <a:t>maintainable</a:t>
            </a:r>
            <a:r>
              <a:rPr lang="en-US" dirty="0"/>
              <a:t> and </a:t>
            </a:r>
            <a:r>
              <a:rPr lang="en-US" b="1" dirty="0"/>
              <a:t>easier to understand.</a:t>
            </a:r>
          </a:p>
        </p:txBody>
      </p:sp>
      <p:sp>
        <p:nvSpPr>
          <p:cNvPr id="4" name="Content Placeholder 2">
            <a:extLst>
              <a:ext uri="{FF2B5EF4-FFF2-40B4-BE49-F238E27FC236}">
                <a16:creationId xmlns:a16="http://schemas.microsoft.com/office/drawing/2014/main" id="{22FB297C-5BB5-CF40-8DF1-E935E4C97E18}"/>
              </a:ext>
            </a:extLst>
          </p:cNvPr>
          <p:cNvSpPr txBox="1">
            <a:spLocks/>
          </p:cNvSpPr>
          <p:nvPr/>
        </p:nvSpPr>
        <p:spPr>
          <a:xfrm>
            <a:off x="838200" y="2714196"/>
            <a:ext cx="5257800" cy="2772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Java is designed around this idea of objects. We haven’t been leveraging that yet!</a:t>
            </a:r>
          </a:p>
          <a:p>
            <a:endParaRPr lang="en-US" dirty="0"/>
          </a:p>
          <a:p>
            <a:r>
              <a:rPr lang="en-US" dirty="0"/>
              <a:t>Used in almost every real-world software project.</a:t>
            </a:r>
          </a:p>
        </p:txBody>
      </p:sp>
      <p:pic>
        <p:nvPicPr>
          <p:cNvPr id="6146" name="Picture 2" descr="Object Oriented Programming or OOP Paradigm Explanation Outline Diagram  Stock Vector - Illustration of software, management: 239724045">
            <a:extLst>
              <a:ext uri="{FF2B5EF4-FFF2-40B4-BE49-F238E27FC236}">
                <a16:creationId xmlns:a16="http://schemas.microsoft.com/office/drawing/2014/main" id="{757B7AC3-3C7E-D84D-80BC-D3D5FB23A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723" y="2415665"/>
            <a:ext cx="3328694" cy="351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1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6EB33-BC39-1BD4-5D70-217E9AF19459}"/>
              </a:ext>
            </a:extLst>
          </p:cNvPr>
          <p:cNvSpPr>
            <a:spLocks noGrp="1"/>
          </p:cNvSpPr>
          <p:nvPr>
            <p:ph type="title"/>
          </p:nvPr>
        </p:nvSpPr>
        <p:spPr/>
        <p:txBody>
          <a:bodyPr/>
          <a:lstStyle/>
          <a:p>
            <a:r>
              <a:rPr lang="en-US" dirty="0"/>
              <a:t>Poll: Why are you taking this class?</a:t>
            </a:r>
          </a:p>
        </p:txBody>
      </p:sp>
      <p:sp>
        <p:nvSpPr>
          <p:cNvPr id="3" name="Content Placeholder 2">
            <a:extLst>
              <a:ext uri="{FF2B5EF4-FFF2-40B4-BE49-F238E27FC236}">
                <a16:creationId xmlns:a16="http://schemas.microsoft.com/office/drawing/2014/main" id="{1F5B5469-5BAE-2178-BB15-A17244C290E7}"/>
              </a:ext>
            </a:extLst>
          </p:cNvPr>
          <p:cNvSpPr>
            <a:spLocks noGrp="1"/>
          </p:cNvSpPr>
          <p:nvPr>
            <p:ph idx="1"/>
          </p:nvPr>
        </p:nvSpPr>
        <p:spPr/>
        <p:txBody>
          <a:bodyPr/>
          <a:lstStyle/>
          <a:p>
            <a:r>
              <a:rPr lang="en-US" dirty="0"/>
              <a:t>Answer on </a:t>
            </a:r>
            <a:r>
              <a:rPr lang="en-US" dirty="0" err="1"/>
              <a:t>sli.do</a:t>
            </a:r>
            <a:r>
              <a:rPr lang="en-US" dirty="0"/>
              <a:t> #cse122 or using this QR code:</a:t>
            </a:r>
          </a:p>
        </p:txBody>
      </p:sp>
      <p:pic>
        <p:nvPicPr>
          <p:cNvPr id="4" name="Picture 3" descr="A qr code on a white background&#10;&#10;Description automatically generated">
            <a:extLst>
              <a:ext uri="{FF2B5EF4-FFF2-40B4-BE49-F238E27FC236}">
                <a16:creationId xmlns:a16="http://schemas.microsoft.com/office/drawing/2014/main" id="{B8D9A4B9-92CD-0A98-D61B-014ACD616480}"/>
              </a:ext>
            </a:extLst>
          </p:cNvPr>
          <p:cNvPicPr>
            <a:picLocks noChangeAspect="1"/>
          </p:cNvPicPr>
          <p:nvPr/>
        </p:nvPicPr>
        <p:blipFill>
          <a:blip r:embed="rId2"/>
          <a:stretch>
            <a:fillRect/>
          </a:stretch>
        </p:blipFill>
        <p:spPr>
          <a:xfrm>
            <a:off x="4339438" y="2017719"/>
            <a:ext cx="3513123" cy="3513123"/>
          </a:xfrm>
          <a:prstGeom prst="rect">
            <a:avLst/>
          </a:prstGeom>
        </p:spPr>
      </p:pic>
    </p:spTree>
    <p:extLst>
      <p:ext uri="{BB962C8B-B14F-4D97-AF65-F5344CB8AC3E}">
        <p14:creationId xmlns:p14="http://schemas.microsoft.com/office/powerpoint/2010/main" val="2820769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Introductions</a:t>
            </a:r>
          </a:p>
          <a:p>
            <a:r>
              <a:rPr lang="en-US" b="1" dirty="0">
                <a:solidFill>
                  <a:schemeClr val="accent5"/>
                </a:solidFill>
              </a:rPr>
              <a:t>About this Course</a:t>
            </a:r>
          </a:p>
          <a:p>
            <a:pPr lvl="1"/>
            <a:r>
              <a:rPr lang="en-US" b="1" dirty="0">
                <a:solidFill>
                  <a:schemeClr val="accent5"/>
                </a:solidFill>
              </a:rPr>
              <a:t>Course Components &amp; Tools</a:t>
            </a:r>
          </a:p>
          <a:p>
            <a:pPr lvl="1"/>
            <a:r>
              <a:rPr lang="en-US" dirty="0"/>
              <a:t>Policies</a:t>
            </a:r>
          </a:p>
          <a:p>
            <a:pPr lvl="1">
              <a:spcAft>
                <a:spcPts val="1200"/>
              </a:spcAft>
            </a:pPr>
            <a:r>
              <a:rPr lang="en-US" dirty="0"/>
              <a:t>Making the Most of this Class</a:t>
            </a:r>
          </a:p>
          <a:p>
            <a:r>
              <a:rPr lang="en-US" dirty="0"/>
              <a:t>Intro/Review Java</a:t>
            </a:r>
          </a:p>
        </p:txBody>
      </p:sp>
      <p:sp>
        <p:nvSpPr>
          <p:cNvPr id="4" name="Pentagon 3">
            <a:extLst>
              <a:ext uri="{FF2B5EF4-FFF2-40B4-BE49-F238E27FC236}">
                <a16:creationId xmlns:a16="http://schemas.microsoft.com/office/drawing/2014/main" id="{81A6A109-5ED9-1E46-A982-3B03F31BADF1}"/>
              </a:ext>
            </a:extLst>
          </p:cNvPr>
          <p:cNvSpPr/>
          <p:nvPr/>
        </p:nvSpPr>
        <p:spPr>
          <a:xfrm rot="10800000">
            <a:off x="5373129" y="2520778"/>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788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B5C7-4D08-4E4F-A13C-314B69F60708}"/>
              </a:ext>
            </a:extLst>
          </p:cNvPr>
          <p:cNvSpPr>
            <a:spLocks noGrp="1"/>
          </p:cNvSpPr>
          <p:nvPr>
            <p:ph type="title"/>
          </p:nvPr>
        </p:nvSpPr>
        <p:spPr/>
        <p:txBody>
          <a:bodyPr/>
          <a:lstStyle/>
          <a:p>
            <a:r>
              <a:rPr lang="en-US" dirty="0"/>
              <a:t>Course Components</a:t>
            </a:r>
          </a:p>
        </p:txBody>
      </p:sp>
      <p:sp>
        <p:nvSpPr>
          <p:cNvPr id="6" name="Rounded Rectangle 5">
            <a:extLst>
              <a:ext uri="{FF2B5EF4-FFF2-40B4-BE49-F238E27FC236}">
                <a16:creationId xmlns:a16="http://schemas.microsoft.com/office/drawing/2014/main" id="{3000CC76-0B9C-F740-A333-DABCFFAD883B}"/>
              </a:ext>
            </a:extLst>
          </p:cNvPr>
          <p:cNvSpPr/>
          <p:nvPr/>
        </p:nvSpPr>
        <p:spPr>
          <a:xfrm>
            <a:off x="1681440" y="1941149"/>
            <a:ext cx="1745673" cy="427511"/>
          </a:xfrm>
          <a:prstGeom prst="roundRect">
            <a:avLst/>
          </a:prstGeom>
          <a:solidFill>
            <a:srgbClr val="FA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LECTURES</a:t>
            </a:r>
          </a:p>
        </p:txBody>
      </p:sp>
      <p:sp>
        <p:nvSpPr>
          <p:cNvPr id="7" name="TextBox 6">
            <a:extLst>
              <a:ext uri="{FF2B5EF4-FFF2-40B4-BE49-F238E27FC236}">
                <a16:creationId xmlns:a16="http://schemas.microsoft.com/office/drawing/2014/main" id="{7FF0ECE4-0256-544A-A36D-0F57497D0DEE}"/>
              </a:ext>
            </a:extLst>
          </p:cNvPr>
          <p:cNvSpPr txBox="1"/>
          <p:nvPr/>
        </p:nvSpPr>
        <p:spPr>
          <a:xfrm>
            <a:off x="3588708" y="1970237"/>
            <a:ext cx="659155" cy="369332"/>
          </a:xfrm>
          <a:prstGeom prst="rect">
            <a:avLst/>
          </a:prstGeom>
          <a:noFill/>
        </p:spPr>
        <p:txBody>
          <a:bodyPr wrap="none" rtlCol="0">
            <a:spAutoFit/>
          </a:bodyPr>
          <a:lstStyle/>
          <a:p>
            <a:r>
              <a:rPr lang="en-US" dirty="0"/>
              <a:t>(x19)</a:t>
            </a:r>
          </a:p>
        </p:txBody>
      </p:sp>
      <p:sp>
        <p:nvSpPr>
          <p:cNvPr id="8" name="Rounded Rectangle 7">
            <a:extLst>
              <a:ext uri="{FF2B5EF4-FFF2-40B4-BE49-F238E27FC236}">
                <a16:creationId xmlns:a16="http://schemas.microsoft.com/office/drawing/2014/main" id="{14A820C1-77F9-154C-9A30-B2464EEEEA4F}"/>
              </a:ext>
            </a:extLst>
          </p:cNvPr>
          <p:cNvSpPr/>
          <p:nvPr/>
        </p:nvSpPr>
        <p:spPr>
          <a:xfrm>
            <a:off x="6551462" y="1941148"/>
            <a:ext cx="1745673" cy="427511"/>
          </a:xfrm>
          <a:prstGeom prst="roundRect">
            <a:avLst/>
          </a:prstGeom>
          <a:solidFill>
            <a:srgbClr val="F7B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SECTIONS</a:t>
            </a:r>
          </a:p>
        </p:txBody>
      </p:sp>
      <p:sp>
        <p:nvSpPr>
          <p:cNvPr id="9" name="TextBox 8">
            <a:extLst>
              <a:ext uri="{FF2B5EF4-FFF2-40B4-BE49-F238E27FC236}">
                <a16:creationId xmlns:a16="http://schemas.microsoft.com/office/drawing/2014/main" id="{B6DDA56E-5228-DF4B-BDB2-9F2574A80404}"/>
              </a:ext>
            </a:extLst>
          </p:cNvPr>
          <p:cNvSpPr txBox="1"/>
          <p:nvPr/>
        </p:nvSpPr>
        <p:spPr>
          <a:xfrm>
            <a:off x="8438613" y="1998766"/>
            <a:ext cx="659155" cy="369332"/>
          </a:xfrm>
          <a:prstGeom prst="rect">
            <a:avLst/>
          </a:prstGeom>
          <a:noFill/>
        </p:spPr>
        <p:txBody>
          <a:bodyPr wrap="none" rtlCol="0">
            <a:spAutoFit/>
          </a:bodyPr>
          <a:lstStyle/>
          <a:p>
            <a:r>
              <a:rPr lang="en-US" dirty="0"/>
              <a:t>(x18)</a:t>
            </a:r>
          </a:p>
        </p:txBody>
      </p:sp>
      <p:sp>
        <p:nvSpPr>
          <p:cNvPr id="10" name="Rounded Rectangle 9">
            <a:extLst>
              <a:ext uri="{FF2B5EF4-FFF2-40B4-BE49-F238E27FC236}">
                <a16:creationId xmlns:a16="http://schemas.microsoft.com/office/drawing/2014/main" id="{2F742ECA-E76E-4E4A-A862-1697264ADDA8}"/>
              </a:ext>
            </a:extLst>
          </p:cNvPr>
          <p:cNvSpPr/>
          <p:nvPr/>
        </p:nvSpPr>
        <p:spPr>
          <a:xfrm>
            <a:off x="339275" y="4801846"/>
            <a:ext cx="1745673" cy="427511"/>
          </a:xfrm>
          <a:prstGeom prst="roundRect">
            <a:avLst/>
          </a:prstGeom>
          <a:solidFill>
            <a:srgbClr val="54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ontserrat" pitchFamily="2" charset="77"/>
              </a:rPr>
              <a:t>PROGRAMMING ASSIGNMENTS</a:t>
            </a:r>
          </a:p>
        </p:txBody>
      </p:sp>
      <p:sp>
        <p:nvSpPr>
          <p:cNvPr id="11" name="Rounded Rectangle 10">
            <a:extLst>
              <a:ext uri="{FF2B5EF4-FFF2-40B4-BE49-F238E27FC236}">
                <a16:creationId xmlns:a16="http://schemas.microsoft.com/office/drawing/2014/main" id="{EB456395-F615-DA4D-81D2-3FDA6E564A71}"/>
              </a:ext>
            </a:extLst>
          </p:cNvPr>
          <p:cNvSpPr/>
          <p:nvPr/>
        </p:nvSpPr>
        <p:spPr>
          <a:xfrm>
            <a:off x="3672469" y="4790647"/>
            <a:ext cx="1745673" cy="427511"/>
          </a:xfrm>
          <a:prstGeom prst="roundRect">
            <a:avLst/>
          </a:prstGeom>
          <a:solidFill>
            <a:srgbClr val="0FB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ontserrat" pitchFamily="2" charset="77"/>
              </a:rPr>
              <a:t>CREATIVE PROJECTS</a:t>
            </a:r>
          </a:p>
        </p:txBody>
      </p:sp>
      <p:sp>
        <p:nvSpPr>
          <p:cNvPr id="12" name="TextBox 11">
            <a:extLst>
              <a:ext uri="{FF2B5EF4-FFF2-40B4-BE49-F238E27FC236}">
                <a16:creationId xmlns:a16="http://schemas.microsoft.com/office/drawing/2014/main" id="{4C68AF59-2576-EB4B-B20F-3F3158366352}"/>
              </a:ext>
            </a:extLst>
          </p:cNvPr>
          <p:cNvSpPr txBox="1"/>
          <p:nvPr/>
        </p:nvSpPr>
        <p:spPr>
          <a:xfrm>
            <a:off x="2206169" y="4817648"/>
            <a:ext cx="542136" cy="369332"/>
          </a:xfrm>
          <a:prstGeom prst="rect">
            <a:avLst/>
          </a:prstGeom>
          <a:noFill/>
        </p:spPr>
        <p:txBody>
          <a:bodyPr wrap="none" rtlCol="0">
            <a:spAutoFit/>
          </a:bodyPr>
          <a:lstStyle/>
          <a:p>
            <a:r>
              <a:rPr lang="en-US" dirty="0"/>
              <a:t>(x4)</a:t>
            </a:r>
          </a:p>
        </p:txBody>
      </p:sp>
      <p:sp>
        <p:nvSpPr>
          <p:cNvPr id="13" name="TextBox 12">
            <a:extLst>
              <a:ext uri="{FF2B5EF4-FFF2-40B4-BE49-F238E27FC236}">
                <a16:creationId xmlns:a16="http://schemas.microsoft.com/office/drawing/2014/main" id="{6271EBD9-A1F7-0347-AB6A-39042350FC0E}"/>
              </a:ext>
            </a:extLst>
          </p:cNvPr>
          <p:cNvSpPr txBox="1"/>
          <p:nvPr/>
        </p:nvSpPr>
        <p:spPr>
          <a:xfrm>
            <a:off x="5539997" y="4819736"/>
            <a:ext cx="542136" cy="369332"/>
          </a:xfrm>
          <a:prstGeom prst="rect">
            <a:avLst/>
          </a:prstGeom>
          <a:noFill/>
        </p:spPr>
        <p:txBody>
          <a:bodyPr wrap="none" rtlCol="0">
            <a:spAutoFit/>
          </a:bodyPr>
          <a:lstStyle/>
          <a:p>
            <a:r>
              <a:rPr lang="en-US" dirty="0"/>
              <a:t>(x4)</a:t>
            </a:r>
          </a:p>
        </p:txBody>
      </p:sp>
      <p:sp>
        <p:nvSpPr>
          <p:cNvPr id="14" name="Rounded Rectangle 13">
            <a:extLst>
              <a:ext uri="{FF2B5EF4-FFF2-40B4-BE49-F238E27FC236}">
                <a16:creationId xmlns:a16="http://schemas.microsoft.com/office/drawing/2014/main" id="{F1D4F76A-0C1B-0D4C-A4E1-4E1A07E52762}"/>
              </a:ext>
            </a:extLst>
          </p:cNvPr>
          <p:cNvSpPr/>
          <p:nvPr/>
        </p:nvSpPr>
        <p:spPr>
          <a:xfrm>
            <a:off x="6581058" y="4788559"/>
            <a:ext cx="1745673" cy="427511"/>
          </a:xfrm>
          <a:prstGeom prst="roundRect">
            <a:avLst/>
          </a:prstGeom>
          <a:solidFill>
            <a:srgbClr val="EF5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QUIZZES</a:t>
            </a:r>
          </a:p>
        </p:txBody>
      </p:sp>
      <p:sp>
        <p:nvSpPr>
          <p:cNvPr id="15" name="TextBox 14">
            <a:extLst>
              <a:ext uri="{FF2B5EF4-FFF2-40B4-BE49-F238E27FC236}">
                <a16:creationId xmlns:a16="http://schemas.microsoft.com/office/drawing/2014/main" id="{6BADFB49-58FE-3B45-8C57-0D72AFBECD48}"/>
              </a:ext>
            </a:extLst>
          </p:cNvPr>
          <p:cNvSpPr txBox="1"/>
          <p:nvPr/>
        </p:nvSpPr>
        <p:spPr>
          <a:xfrm>
            <a:off x="8448586" y="4817648"/>
            <a:ext cx="542136" cy="369332"/>
          </a:xfrm>
          <a:prstGeom prst="rect">
            <a:avLst/>
          </a:prstGeom>
          <a:noFill/>
        </p:spPr>
        <p:txBody>
          <a:bodyPr wrap="none" rtlCol="0">
            <a:spAutoFit/>
          </a:bodyPr>
          <a:lstStyle/>
          <a:p>
            <a:r>
              <a:rPr lang="en-US" dirty="0"/>
              <a:t>(x3)</a:t>
            </a:r>
          </a:p>
        </p:txBody>
      </p:sp>
      <p:sp>
        <p:nvSpPr>
          <p:cNvPr id="16" name="TextBox 15">
            <a:extLst>
              <a:ext uri="{FF2B5EF4-FFF2-40B4-BE49-F238E27FC236}">
                <a16:creationId xmlns:a16="http://schemas.microsoft.com/office/drawing/2014/main" id="{5617FD6D-FB76-9941-8135-E2A994B5B3C8}"/>
              </a:ext>
            </a:extLst>
          </p:cNvPr>
          <p:cNvSpPr txBox="1"/>
          <p:nvPr/>
        </p:nvSpPr>
        <p:spPr>
          <a:xfrm>
            <a:off x="1681440" y="2448360"/>
            <a:ext cx="3991029"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t>We’re here! </a:t>
            </a:r>
          </a:p>
          <a:p>
            <a:pPr marL="285750" indent="-285750">
              <a:buFont typeface="Arial" panose="020B0604020202020204" pitchFamily="34" charset="0"/>
              <a:buChar char="•"/>
            </a:pPr>
            <a:r>
              <a:rPr lang="en-US" sz="2000" dirty="0"/>
              <a:t>Introduce concepts, practice </a:t>
            </a:r>
            <a:br>
              <a:rPr lang="en-US" sz="2000" dirty="0"/>
            </a:br>
            <a:r>
              <a:rPr lang="en-US" sz="2000" dirty="0"/>
              <a:t>ideas, discuss applications.</a:t>
            </a:r>
          </a:p>
          <a:p>
            <a:pPr marL="285750" indent="-285750">
              <a:buFont typeface="Arial" panose="020B0604020202020204" pitchFamily="34" charset="0"/>
              <a:buChar char="•"/>
            </a:pPr>
            <a:r>
              <a:rPr lang="en-US" sz="2000" dirty="0"/>
              <a:t>Pre-class materials to prepare for </a:t>
            </a:r>
            <a:br>
              <a:rPr lang="en-US" sz="2000" dirty="0"/>
            </a:br>
            <a:r>
              <a:rPr lang="en-US" sz="2000" dirty="0"/>
              <a:t>class each day. Due </a:t>
            </a:r>
            <a:r>
              <a:rPr lang="en-US" sz="2000" b="1" dirty="0"/>
              <a:t>before </a:t>
            </a:r>
            <a:r>
              <a:rPr lang="en-US" sz="2000" dirty="0"/>
              <a:t>class.</a:t>
            </a:r>
          </a:p>
        </p:txBody>
      </p:sp>
      <p:sp>
        <p:nvSpPr>
          <p:cNvPr id="17" name="TextBox 16">
            <a:extLst>
              <a:ext uri="{FF2B5EF4-FFF2-40B4-BE49-F238E27FC236}">
                <a16:creationId xmlns:a16="http://schemas.microsoft.com/office/drawing/2014/main" id="{9FE95E42-50A1-C741-8520-C29123E251A8}"/>
              </a:ext>
            </a:extLst>
          </p:cNvPr>
          <p:cNvSpPr txBox="1"/>
          <p:nvPr/>
        </p:nvSpPr>
        <p:spPr>
          <a:xfrm>
            <a:off x="6551462" y="2449037"/>
            <a:ext cx="4755597" cy="1323439"/>
          </a:xfrm>
          <a:prstGeom prst="rect">
            <a:avLst/>
          </a:prstGeom>
          <a:noFill/>
        </p:spPr>
        <p:txBody>
          <a:bodyPr wrap="none" rtlCol="0">
            <a:spAutoFit/>
          </a:bodyPr>
          <a:lstStyle/>
          <a:p>
            <a:pPr marL="285750" indent="-285750">
              <a:buFont typeface="Arial" panose="020B0604020202020204" pitchFamily="34" charset="0"/>
              <a:buChar char="•"/>
            </a:pPr>
            <a:r>
              <a:rPr lang="en-US" sz="2000" dirty="0"/>
              <a:t>Held in person</a:t>
            </a:r>
          </a:p>
          <a:p>
            <a:pPr marL="285750" indent="-285750">
              <a:buFont typeface="Arial" panose="020B0604020202020204" pitchFamily="34" charset="0"/>
              <a:buChar char="•"/>
            </a:pPr>
            <a:r>
              <a:rPr lang="en-US" sz="2000" dirty="0"/>
              <a:t>More practice, reviews, applications</a:t>
            </a:r>
          </a:p>
          <a:p>
            <a:pPr marL="285750" indent="-285750">
              <a:buFont typeface="Arial" panose="020B0604020202020204" pitchFamily="34" charset="0"/>
              <a:buChar char="•"/>
            </a:pPr>
            <a:r>
              <a:rPr lang="en-US" sz="2000" dirty="0"/>
              <a:t>TA advice, how to be an effective student</a:t>
            </a:r>
          </a:p>
          <a:p>
            <a:pPr marL="285750" indent="-285750">
              <a:buFont typeface="Arial" panose="020B0604020202020204" pitchFamily="34" charset="0"/>
              <a:buChar char="•"/>
            </a:pPr>
            <a:r>
              <a:rPr lang="en-US" sz="2000" dirty="0"/>
              <a:t>Preparation for quizzes / exams</a:t>
            </a:r>
          </a:p>
        </p:txBody>
      </p:sp>
      <p:sp>
        <p:nvSpPr>
          <p:cNvPr id="18" name="TextBox 17">
            <a:extLst>
              <a:ext uri="{FF2B5EF4-FFF2-40B4-BE49-F238E27FC236}">
                <a16:creationId xmlns:a16="http://schemas.microsoft.com/office/drawing/2014/main" id="{C7B324FF-BD85-7742-87B6-530BADB39C71}"/>
              </a:ext>
            </a:extLst>
          </p:cNvPr>
          <p:cNvSpPr txBox="1"/>
          <p:nvPr/>
        </p:nvSpPr>
        <p:spPr>
          <a:xfrm>
            <a:off x="6581058" y="5308842"/>
            <a:ext cx="2762928"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Take home, open-note, open-internet</a:t>
            </a:r>
          </a:p>
          <a:p>
            <a:pPr marL="285750" indent="-285750">
              <a:buFont typeface="Arial" panose="020B0604020202020204" pitchFamily="34" charset="0"/>
              <a:buChar char="•"/>
            </a:pPr>
            <a:r>
              <a:rPr lang="en-US" sz="2000" dirty="0"/>
              <a:t>~45 minutes</a:t>
            </a:r>
          </a:p>
        </p:txBody>
      </p:sp>
      <p:sp>
        <p:nvSpPr>
          <p:cNvPr id="19" name="TextBox 18">
            <a:extLst>
              <a:ext uri="{FF2B5EF4-FFF2-40B4-BE49-F238E27FC236}">
                <a16:creationId xmlns:a16="http://schemas.microsoft.com/office/drawing/2014/main" id="{2BE6A247-C5BD-9E42-9311-06EF434A77B9}"/>
              </a:ext>
            </a:extLst>
          </p:cNvPr>
          <p:cNvSpPr txBox="1"/>
          <p:nvPr/>
        </p:nvSpPr>
        <p:spPr>
          <a:xfrm>
            <a:off x="3672470" y="5298269"/>
            <a:ext cx="2762928"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More open-ended assignments</a:t>
            </a:r>
          </a:p>
          <a:p>
            <a:pPr marL="285750" indent="-285750">
              <a:buFont typeface="Arial" panose="020B0604020202020204" pitchFamily="34" charset="0"/>
              <a:buChar char="•"/>
            </a:pPr>
            <a:r>
              <a:rPr lang="en-US" sz="2000" dirty="0"/>
              <a:t>Explore new ideas and applications</a:t>
            </a:r>
          </a:p>
          <a:p>
            <a:pPr marL="285750" indent="-285750">
              <a:buFont typeface="Arial" panose="020B0604020202020204" pitchFamily="34" charset="0"/>
              <a:buChar char="•"/>
            </a:pPr>
            <a:endParaRPr lang="en-US" sz="2000" dirty="0"/>
          </a:p>
        </p:txBody>
      </p:sp>
      <p:sp>
        <p:nvSpPr>
          <p:cNvPr id="20" name="TextBox 19">
            <a:extLst>
              <a:ext uri="{FF2B5EF4-FFF2-40B4-BE49-F238E27FC236}">
                <a16:creationId xmlns:a16="http://schemas.microsoft.com/office/drawing/2014/main" id="{951E5D18-CC6B-EE41-B412-3A0BCB6001B4}"/>
              </a:ext>
            </a:extLst>
          </p:cNvPr>
          <p:cNvSpPr txBox="1"/>
          <p:nvPr/>
        </p:nvSpPr>
        <p:spPr>
          <a:xfrm>
            <a:off x="339275" y="5305504"/>
            <a:ext cx="3187535"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Structured assignments</a:t>
            </a:r>
          </a:p>
          <a:p>
            <a:pPr marL="285750" indent="-285750">
              <a:buFont typeface="Arial" panose="020B0604020202020204" pitchFamily="34" charset="0"/>
              <a:buChar char="•"/>
            </a:pPr>
            <a:r>
              <a:rPr lang="en-US" sz="2000" dirty="0"/>
              <a:t>Programming in Java</a:t>
            </a:r>
          </a:p>
          <a:p>
            <a:pPr marL="285750" indent="-285750">
              <a:buFont typeface="Arial" panose="020B0604020202020204" pitchFamily="34" charset="0"/>
              <a:buChar char="•"/>
            </a:pPr>
            <a:r>
              <a:rPr lang="en-US" sz="2000" dirty="0"/>
              <a:t>Applying &amp; implementing course concepts</a:t>
            </a:r>
          </a:p>
          <a:p>
            <a:pPr marL="285750" indent="-285750">
              <a:buFont typeface="Arial" panose="020B0604020202020204" pitchFamily="34" charset="0"/>
              <a:buChar char="•"/>
            </a:pPr>
            <a:endParaRPr lang="en-US" sz="2000" dirty="0"/>
          </a:p>
        </p:txBody>
      </p:sp>
      <p:sp>
        <p:nvSpPr>
          <p:cNvPr id="21" name="Rounded Rectangle 20">
            <a:extLst>
              <a:ext uri="{FF2B5EF4-FFF2-40B4-BE49-F238E27FC236}">
                <a16:creationId xmlns:a16="http://schemas.microsoft.com/office/drawing/2014/main" id="{A895D56F-4DDC-9246-9706-067B55C2BDA0}"/>
              </a:ext>
            </a:extLst>
          </p:cNvPr>
          <p:cNvSpPr/>
          <p:nvPr/>
        </p:nvSpPr>
        <p:spPr>
          <a:xfrm>
            <a:off x="9343986" y="4785221"/>
            <a:ext cx="1745673" cy="427511"/>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EXAM</a:t>
            </a:r>
          </a:p>
        </p:txBody>
      </p:sp>
      <p:sp>
        <p:nvSpPr>
          <p:cNvPr id="22" name="TextBox 21">
            <a:extLst>
              <a:ext uri="{FF2B5EF4-FFF2-40B4-BE49-F238E27FC236}">
                <a16:creationId xmlns:a16="http://schemas.microsoft.com/office/drawing/2014/main" id="{EA0C317A-EAEF-C347-AF8C-7DC6FE358970}"/>
              </a:ext>
            </a:extLst>
          </p:cNvPr>
          <p:cNvSpPr txBox="1"/>
          <p:nvPr/>
        </p:nvSpPr>
        <p:spPr>
          <a:xfrm>
            <a:off x="11211514" y="4814310"/>
            <a:ext cx="542136" cy="369332"/>
          </a:xfrm>
          <a:prstGeom prst="rect">
            <a:avLst/>
          </a:prstGeom>
          <a:noFill/>
        </p:spPr>
        <p:txBody>
          <a:bodyPr wrap="none" rtlCol="0">
            <a:spAutoFit/>
          </a:bodyPr>
          <a:lstStyle/>
          <a:p>
            <a:r>
              <a:rPr lang="en-US" dirty="0"/>
              <a:t>(x1)</a:t>
            </a:r>
          </a:p>
        </p:txBody>
      </p:sp>
      <p:sp>
        <p:nvSpPr>
          <p:cNvPr id="23" name="TextBox 22">
            <a:extLst>
              <a:ext uri="{FF2B5EF4-FFF2-40B4-BE49-F238E27FC236}">
                <a16:creationId xmlns:a16="http://schemas.microsoft.com/office/drawing/2014/main" id="{DD8A74B0-116F-AA4E-8E5D-2BE51081B7DF}"/>
              </a:ext>
            </a:extLst>
          </p:cNvPr>
          <p:cNvSpPr txBox="1"/>
          <p:nvPr/>
        </p:nvSpPr>
        <p:spPr>
          <a:xfrm>
            <a:off x="9343986" y="5305504"/>
            <a:ext cx="276292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Culminating exam</a:t>
            </a:r>
          </a:p>
          <a:p>
            <a:pPr marL="285750" indent="-285750">
              <a:buFont typeface="Arial" panose="020B0604020202020204" pitchFamily="34" charset="0"/>
              <a:buChar char="•"/>
            </a:pPr>
            <a:r>
              <a:rPr lang="en-US" sz="2000" dirty="0"/>
              <a:t>More details to come</a:t>
            </a:r>
          </a:p>
        </p:txBody>
      </p:sp>
      <p:sp>
        <p:nvSpPr>
          <p:cNvPr id="4" name="TextBox 3">
            <a:extLst>
              <a:ext uri="{FF2B5EF4-FFF2-40B4-BE49-F238E27FC236}">
                <a16:creationId xmlns:a16="http://schemas.microsoft.com/office/drawing/2014/main" id="{85A0FA25-DBB8-484A-AD06-A646ECBEEC7B}"/>
              </a:ext>
            </a:extLst>
          </p:cNvPr>
          <p:cNvSpPr txBox="1"/>
          <p:nvPr/>
        </p:nvSpPr>
        <p:spPr>
          <a:xfrm>
            <a:off x="339275" y="4077947"/>
            <a:ext cx="1400833" cy="369332"/>
          </a:xfrm>
          <a:prstGeom prst="rect">
            <a:avLst/>
          </a:prstGeom>
          <a:noFill/>
        </p:spPr>
        <p:txBody>
          <a:bodyPr wrap="none" rtlCol="0">
            <a:spAutoFit/>
          </a:bodyPr>
          <a:lstStyle/>
          <a:p>
            <a:r>
              <a:rPr lang="en-US" b="1" dirty="0"/>
              <a:t>Assessments</a:t>
            </a:r>
          </a:p>
        </p:txBody>
      </p:sp>
      <p:sp>
        <p:nvSpPr>
          <p:cNvPr id="24" name="TextBox 23">
            <a:extLst>
              <a:ext uri="{FF2B5EF4-FFF2-40B4-BE49-F238E27FC236}">
                <a16:creationId xmlns:a16="http://schemas.microsoft.com/office/drawing/2014/main" id="{DBCEA544-79A3-A649-8182-015B8EC1239A}"/>
              </a:ext>
            </a:extLst>
          </p:cNvPr>
          <p:cNvSpPr txBox="1"/>
          <p:nvPr/>
        </p:nvSpPr>
        <p:spPr>
          <a:xfrm>
            <a:off x="339274" y="1264235"/>
            <a:ext cx="1075936" cy="369332"/>
          </a:xfrm>
          <a:prstGeom prst="rect">
            <a:avLst/>
          </a:prstGeom>
          <a:noFill/>
        </p:spPr>
        <p:txBody>
          <a:bodyPr wrap="none" rtlCol="0">
            <a:spAutoFit/>
          </a:bodyPr>
          <a:lstStyle/>
          <a:p>
            <a:r>
              <a:rPr lang="en-US" b="1" dirty="0"/>
              <a:t>Meetings</a:t>
            </a:r>
          </a:p>
        </p:txBody>
      </p:sp>
    </p:spTree>
    <p:extLst>
      <p:ext uri="{BB962C8B-B14F-4D97-AF65-F5344CB8AC3E}">
        <p14:creationId xmlns:p14="http://schemas.microsoft.com/office/powerpoint/2010/main" val="354471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P spid="12" grpId="0"/>
      <p:bldP spid="13" grpId="0"/>
      <p:bldP spid="14" grpId="0" animBg="1"/>
      <p:bldP spid="15" grpId="0"/>
      <p:bldP spid="17" grpId="0"/>
      <p:bldP spid="18" grpId="0"/>
      <p:bldP spid="19" grpId="0"/>
      <p:bldP spid="20" grpId="0"/>
      <p:bldP spid="21" grpId="0" animBg="1"/>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45FE-48D8-4B48-AC93-1B6E08B04DCF}"/>
              </a:ext>
            </a:extLst>
          </p:cNvPr>
          <p:cNvSpPr>
            <a:spLocks noGrp="1"/>
          </p:cNvSpPr>
          <p:nvPr>
            <p:ph type="title"/>
          </p:nvPr>
        </p:nvSpPr>
        <p:spPr/>
        <p:txBody>
          <a:bodyPr/>
          <a:lstStyle/>
          <a:p>
            <a:r>
              <a:rPr lang="en-US" dirty="0"/>
              <a:t>Course Website</a:t>
            </a:r>
          </a:p>
        </p:txBody>
      </p:sp>
      <p:sp>
        <p:nvSpPr>
          <p:cNvPr id="8" name="Rectangle 7">
            <a:extLst>
              <a:ext uri="{FF2B5EF4-FFF2-40B4-BE49-F238E27FC236}">
                <a16:creationId xmlns:a16="http://schemas.microsoft.com/office/drawing/2014/main" id="{D3F31879-2726-5045-9D9D-B0F87962D55D}"/>
              </a:ext>
            </a:extLst>
          </p:cNvPr>
          <p:cNvSpPr/>
          <p:nvPr/>
        </p:nvSpPr>
        <p:spPr>
          <a:xfrm>
            <a:off x="3107377" y="1247579"/>
            <a:ext cx="5977246" cy="88565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cs.uw.edu</a:t>
            </a:r>
            <a:r>
              <a:rPr lang="en-US" sz="3600" b="1"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/122</a:t>
            </a:r>
            <a:endParaRPr lang="en-US" sz="3600" b="1"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DE6B90E-614A-1D45-9185-532522A43D33}"/>
              </a:ext>
            </a:extLst>
          </p:cNvPr>
          <p:cNvSpPr txBox="1"/>
          <p:nvPr/>
        </p:nvSpPr>
        <p:spPr>
          <a:xfrm>
            <a:off x="838200" y="5388949"/>
            <a:ext cx="5169724" cy="923330"/>
          </a:xfrm>
          <a:prstGeom prst="rect">
            <a:avLst/>
          </a:prstGeom>
          <a:noFill/>
        </p:spPr>
        <p:txBody>
          <a:bodyPr wrap="square" rtlCol="0">
            <a:spAutoFit/>
          </a:bodyPr>
          <a:lstStyle/>
          <a:p>
            <a:r>
              <a:rPr lang="en-US" dirty="0"/>
              <a:t>Contains most course info – check frequently!</a:t>
            </a:r>
          </a:p>
          <a:p>
            <a:pPr marL="285750" indent="-285750">
              <a:buFont typeface="Arial" panose="020B0604020202020204" pitchFamily="34" charset="0"/>
              <a:buChar char="•"/>
            </a:pPr>
            <a:r>
              <a:rPr lang="en-US" dirty="0"/>
              <a:t>Announcements, Calendar, Lecture Slides, Office Hours schedule, Staff Bios, Important Links </a:t>
            </a:r>
          </a:p>
        </p:txBody>
      </p:sp>
      <p:sp>
        <p:nvSpPr>
          <p:cNvPr id="12" name="Rectangular Callout 11">
            <a:extLst>
              <a:ext uri="{FF2B5EF4-FFF2-40B4-BE49-F238E27FC236}">
                <a16:creationId xmlns:a16="http://schemas.microsoft.com/office/drawing/2014/main" id="{DDC7CBC8-56E4-5347-AE40-266B6F2308EC}"/>
              </a:ext>
            </a:extLst>
          </p:cNvPr>
          <p:cNvSpPr/>
          <p:nvPr/>
        </p:nvSpPr>
        <p:spPr>
          <a:xfrm>
            <a:off x="6925294" y="2343493"/>
            <a:ext cx="3658624" cy="2683823"/>
          </a:xfrm>
          <a:prstGeom prst="wedgeRectCallout">
            <a:avLst>
              <a:gd name="adj1" fmla="val -69604"/>
              <a:gd name="adj2" fmla="val 20465"/>
            </a:avLst>
          </a:prstGeom>
          <a:solidFill>
            <a:schemeClr val="tx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A0BF622-D001-7F4D-9693-DC6EBC73BAEC}"/>
              </a:ext>
            </a:extLst>
          </p:cNvPr>
          <p:cNvSpPr txBox="1"/>
          <p:nvPr/>
        </p:nvSpPr>
        <p:spPr>
          <a:xfrm>
            <a:off x="7598270" y="5052907"/>
            <a:ext cx="2312670" cy="369332"/>
          </a:xfrm>
          <a:prstGeom prst="rect">
            <a:avLst/>
          </a:prstGeom>
          <a:noFill/>
        </p:spPr>
        <p:txBody>
          <a:bodyPr wrap="square" rtlCol="0">
            <a:spAutoFit/>
          </a:bodyPr>
          <a:lstStyle/>
          <a:p>
            <a:r>
              <a:rPr lang="en-US" dirty="0"/>
              <a:t>Get to know the staff</a:t>
            </a:r>
          </a:p>
        </p:txBody>
      </p:sp>
      <p:pic>
        <p:nvPicPr>
          <p:cNvPr id="3" name="Picture 2">
            <a:extLst>
              <a:ext uri="{FF2B5EF4-FFF2-40B4-BE49-F238E27FC236}">
                <a16:creationId xmlns:a16="http://schemas.microsoft.com/office/drawing/2014/main" id="{FC39CC0E-6B0A-1B04-5FC0-7837E226B8F9}"/>
              </a:ext>
            </a:extLst>
          </p:cNvPr>
          <p:cNvPicPr>
            <a:picLocks noChangeAspect="1"/>
          </p:cNvPicPr>
          <p:nvPr/>
        </p:nvPicPr>
        <p:blipFill>
          <a:blip r:embed="rId3"/>
          <a:stretch>
            <a:fillRect/>
          </a:stretch>
        </p:blipFill>
        <p:spPr>
          <a:xfrm>
            <a:off x="486518" y="2343493"/>
            <a:ext cx="5609482" cy="2916605"/>
          </a:xfrm>
          <a:prstGeom prst="rect">
            <a:avLst/>
          </a:prstGeom>
        </p:spPr>
      </p:pic>
      <p:pic>
        <p:nvPicPr>
          <p:cNvPr id="4" name="Picture 3">
            <a:extLst>
              <a:ext uri="{FF2B5EF4-FFF2-40B4-BE49-F238E27FC236}">
                <a16:creationId xmlns:a16="http://schemas.microsoft.com/office/drawing/2014/main" id="{CDBE0BDA-C78E-00FD-F348-7A9E5033E6B3}"/>
              </a:ext>
            </a:extLst>
          </p:cNvPr>
          <p:cNvPicPr>
            <a:picLocks noChangeAspect="1"/>
          </p:cNvPicPr>
          <p:nvPr/>
        </p:nvPicPr>
        <p:blipFill>
          <a:blip r:embed="rId4"/>
          <a:stretch>
            <a:fillRect/>
          </a:stretch>
        </p:blipFill>
        <p:spPr>
          <a:xfrm>
            <a:off x="7229656" y="2450438"/>
            <a:ext cx="3049899" cy="2469932"/>
          </a:xfrm>
          <a:prstGeom prst="rect">
            <a:avLst/>
          </a:prstGeom>
        </p:spPr>
      </p:pic>
    </p:spTree>
    <p:extLst>
      <p:ext uri="{BB962C8B-B14F-4D97-AF65-F5344CB8AC3E}">
        <p14:creationId xmlns:p14="http://schemas.microsoft.com/office/powerpoint/2010/main" val="419735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04BED-FDBB-1F4A-8EEA-4D3A53D5414E}"/>
              </a:ext>
            </a:extLst>
          </p:cNvPr>
          <p:cNvSpPr>
            <a:spLocks noGrp="1"/>
          </p:cNvSpPr>
          <p:nvPr>
            <p:ph type="title"/>
          </p:nvPr>
        </p:nvSpPr>
        <p:spPr/>
        <p:txBody>
          <a:bodyPr/>
          <a:lstStyle/>
          <a:p>
            <a:r>
              <a:rPr lang="en-US" dirty="0"/>
              <a:t>Other Course Tools</a:t>
            </a:r>
          </a:p>
        </p:txBody>
      </p:sp>
      <p:pic>
        <p:nvPicPr>
          <p:cNvPr id="2" name="Picture 1">
            <a:extLst>
              <a:ext uri="{FF2B5EF4-FFF2-40B4-BE49-F238E27FC236}">
                <a16:creationId xmlns:a16="http://schemas.microsoft.com/office/drawing/2014/main" id="{F0567BF2-9324-6043-B452-5CC60E3E40AB}"/>
              </a:ext>
            </a:extLst>
          </p:cNvPr>
          <p:cNvPicPr>
            <a:picLocks noChangeAspect="1"/>
          </p:cNvPicPr>
          <p:nvPr/>
        </p:nvPicPr>
        <p:blipFill>
          <a:blip r:embed="rId2"/>
          <a:srcRect/>
          <a:stretch/>
        </p:blipFill>
        <p:spPr>
          <a:xfrm>
            <a:off x="529727" y="1442539"/>
            <a:ext cx="1441002" cy="1441002"/>
          </a:xfrm>
          <a:prstGeom prst="rect">
            <a:avLst/>
          </a:prstGeom>
        </p:spPr>
      </p:pic>
      <p:sp>
        <p:nvSpPr>
          <p:cNvPr id="10" name="TextBox 9">
            <a:extLst>
              <a:ext uri="{FF2B5EF4-FFF2-40B4-BE49-F238E27FC236}">
                <a16:creationId xmlns:a16="http://schemas.microsoft.com/office/drawing/2014/main" id="{845DE03B-3F07-0E46-82FE-CC99DFC5F4BD}"/>
              </a:ext>
            </a:extLst>
          </p:cNvPr>
          <p:cNvSpPr txBox="1"/>
          <p:nvPr/>
        </p:nvSpPr>
        <p:spPr>
          <a:xfrm>
            <a:off x="529728" y="3126887"/>
            <a:ext cx="5644650" cy="3477875"/>
          </a:xfrm>
          <a:prstGeom prst="rect">
            <a:avLst/>
          </a:prstGeom>
          <a:noFill/>
        </p:spPr>
        <p:txBody>
          <a:bodyPr wrap="square" rtlCol="0">
            <a:spAutoFit/>
          </a:bodyPr>
          <a:lstStyle/>
          <a:p>
            <a:r>
              <a:rPr lang="en-US" sz="2000" b="1" dirty="0"/>
              <a:t>Ed</a:t>
            </a:r>
          </a:p>
          <a:p>
            <a:pPr marL="342900" indent="-342900">
              <a:buFont typeface="Arial" panose="020B0604020202020204" pitchFamily="34" charset="0"/>
              <a:buChar char="•"/>
            </a:pPr>
            <a:r>
              <a:rPr lang="en-US" sz="2000" dirty="0"/>
              <a:t>Community &amp; Information</a:t>
            </a:r>
          </a:p>
          <a:p>
            <a:pPr marL="800100" lvl="1" indent="-342900">
              <a:buFont typeface="Arial" panose="020B0604020202020204" pitchFamily="34" charset="0"/>
              <a:buChar char="•"/>
            </a:pPr>
            <a:r>
              <a:rPr lang="en-US" sz="2000" dirty="0"/>
              <a:t>Discussion Board </a:t>
            </a:r>
            <a:br>
              <a:rPr lang="en-US" sz="2000" dirty="0"/>
            </a:br>
            <a:r>
              <a:rPr lang="en-US" sz="2000" dirty="0"/>
              <a:t>(please ask &amp; answer!; anonymous option)</a:t>
            </a:r>
          </a:p>
          <a:p>
            <a:pPr marL="800100" lvl="1" indent="-342900">
              <a:buFont typeface="Arial" panose="020B0604020202020204" pitchFamily="34" charset="0"/>
              <a:buChar char="•"/>
            </a:pPr>
            <a:r>
              <a:rPr lang="en-US" sz="2000" dirty="0"/>
              <a:t>Chat</a:t>
            </a:r>
          </a:p>
          <a:p>
            <a:pPr marL="800100" lvl="1" indent="-342900">
              <a:buFont typeface="Arial" panose="020B0604020202020204" pitchFamily="34" charset="0"/>
              <a:buChar char="•"/>
            </a:pPr>
            <a:r>
              <a:rPr lang="en-US" sz="2000" dirty="0"/>
              <a:t>Announcements</a:t>
            </a:r>
          </a:p>
          <a:p>
            <a:pPr marL="342900" indent="-342900">
              <a:buFont typeface="Arial" panose="020B0604020202020204" pitchFamily="34" charset="0"/>
              <a:buChar char="•"/>
            </a:pPr>
            <a:r>
              <a:rPr lang="en-US" sz="2000" dirty="0"/>
              <a:t>Pre-Class Materials / Section Handouts</a:t>
            </a:r>
          </a:p>
          <a:p>
            <a:pPr marL="342900" indent="-342900">
              <a:buFont typeface="Arial" panose="020B0604020202020204" pitchFamily="34" charset="0"/>
              <a:buChar char="•"/>
            </a:pPr>
            <a:r>
              <a:rPr lang="en-US" sz="2000" dirty="0"/>
              <a:t>Assignments</a:t>
            </a:r>
          </a:p>
          <a:p>
            <a:pPr marL="800100" lvl="1" indent="-342900">
              <a:buFont typeface="Arial" panose="020B0604020202020204" pitchFamily="34" charset="0"/>
              <a:buChar char="•"/>
            </a:pPr>
            <a:r>
              <a:rPr lang="en-US" sz="2000" dirty="0"/>
              <a:t>Online IDE</a:t>
            </a:r>
          </a:p>
          <a:p>
            <a:pPr marL="800100" lvl="1" indent="-342900">
              <a:buFont typeface="Arial" panose="020B0604020202020204" pitchFamily="34" charset="0"/>
              <a:buChar char="•"/>
            </a:pPr>
            <a:r>
              <a:rPr lang="en-US" sz="2000" dirty="0"/>
              <a:t>Submit assignments</a:t>
            </a:r>
          </a:p>
          <a:p>
            <a:pPr marL="800100" lvl="1" indent="-342900">
              <a:buFont typeface="Arial" panose="020B0604020202020204" pitchFamily="34" charset="0"/>
              <a:buChar char="•"/>
            </a:pPr>
            <a:r>
              <a:rPr lang="en-US" sz="2000" dirty="0"/>
              <a:t>View Feedback</a:t>
            </a:r>
          </a:p>
        </p:txBody>
      </p:sp>
      <p:pic>
        <p:nvPicPr>
          <p:cNvPr id="6" name="Picture 5">
            <a:extLst>
              <a:ext uri="{FF2B5EF4-FFF2-40B4-BE49-F238E27FC236}">
                <a16:creationId xmlns:a16="http://schemas.microsoft.com/office/drawing/2014/main" id="{5F5D009F-F11C-E04B-AE10-0E586AAD6E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3734" y="3929483"/>
            <a:ext cx="777940" cy="777940"/>
          </a:xfrm>
          <a:prstGeom prst="rect">
            <a:avLst/>
          </a:prstGeom>
        </p:spPr>
      </p:pic>
      <p:pic>
        <p:nvPicPr>
          <p:cNvPr id="9" name="Picture 8">
            <a:extLst>
              <a:ext uri="{FF2B5EF4-FFF2-40B4-BE49-F238E27FC236}">
                <a16:creationId xmlns:a16="http://schemas.microsoft.com/office/drawing/2014/main" id="{026D5C1B-2208-D24C-9BED-2EA327394670}"/>
              </a:ext>
            </a:extLst>
          </p:cNvPr>
          <p:cNvPicPr>
            <a:picLocks noChangeAspect="1"/>
          </p:cNvPicPr>
          <p:nvPr/>
        </p:nvPicPr>
        <p:blipFill>
          <a:blip r:embed="rId4"/>
          <a:srcRect/>
          <a:stretch/>
        </p:blipFill>
        <p:spPr>
          <a:xfrm>
            <a:off x="7346270" y="2243382"/>
            <a:ext cx="1085404" cy="1085404"/>
          </a:xfrm>
          <a:prstGeom prst="rect">
            <a:avLst/>
          </a:prstGeom>
        </p:spPr>
      </p:pic>
      <p:pic>
        <p:nvPicPr>
          <p:cNvPr id="11" name="Picture 10">
            <a:extLst>
              <a:ext uri="{FF2B5EF4-FFF2-40B4-BE49-F238E27FC236}">
                <a16:creationId xmlns:a16="http://schemas.microsoft.com/office/drawing/2014/main" id="{0EE92661-5C14-9C4D-8639-0EFA36C239FE}"/>
              </a:ext>
            </a:extLst>
          </p:cNvPr>
          <p:cNvPicPr>
            <a:picLocks noChangeAspect="1"/>
          </p:cNvPicPr>
          <p:nvPr/>
        </p:nvPicPr>
        <p:blipFill>
          <a:blip r:embed="rId5"/>
          <a:srcRect/>
          <a:stretch/>
        </p:blipFill>
        <p:spPr>
          <a:xfrm>
            <a:off x="6487379" y="1247881"/>
            <a:ext cx="1959366" cy="579972"/>
          </a:xfrm>
          <a:prstGeom prst="rect">
            <a:avLst/>
          </a:prstGeom>
        </p:spPr>
      </p:pic>
      <p:sp>
        <p:nvSpPr>
          <p:cNvPr id="13" name="TextBox 12">
            <a:extLst>
              <a:ext uri="{FF2B5EF4-FFF2-40B4-BE49-F238E27FC236}">
                <a16:creationId xmlns:a16="http://schemas.microsoft.com/office/drawing/2014/main" id="{2897189D-B514-AF46-AA62-9E44F90F2749}"/>
              </a:ext>
            </a:extLst>
          </p:cNvPr>
          <p:cNvSpPr txBox="1"/>
          <p:nvPr/>
        </p:nvSpPr>
        <p:spPr>
          <a:xfrm>
            <a:off x="8891322" y="1247881"/>
            <a:ext cx="3524824" cy="707886"/>
          </a:xfrm>
          <a:prstGeom prst="rect">
            <a:avLst/>
          </a:prstGeom>
          <a:noFill/>
        </p:spPr>
        <p:txBody>
          <a:bodyPr wrap="square" rtlCol="0">
            <a:spAutoFit/>
          </a:bodyPr>
          <a:lstStyle/>
          <a:p>
            <a:r>
              <a:rPr lang="en-US" sz="2000" b="1" dirty="0"/>
              <a:t>My Digital Hand</a:t>
            </a:r>
          </a:p>
          <a:p>
            <a:pPr marL="342900" indent="-342900">
              <a:buFont typeface="Arial" panose="020B0604020202020204" pitchFamily="34" charset="0"/>
              <a:buChar char="•"/>
            </a:pPr>
            <a:r>
              <a:rPr lang="en-US" sz="2000" dirty="0"/>
              <a:t>Queueing in office hours</a:t>
            </a:r>
          </a:p>
        </p:txBody>
      </p:sp>
      <p:sp>
        <p:nvSpPr>
          <p:cNvPr id="14" name="TextBox 13">
            <a:extLst>
              <a:ext uri="{FF2B5EF4-FFF2-40B4-BE49-F238E27FC236}">
                <a16:creationId xmlns:a16="http://schemas.microsoft.com/office/drawing/2014/main" id="{72E58416-5249-E442-8F28-7FEAC9D9663E}"/>
              </a:ext>
            </a:extLst>
          </p:cNvPr>
          <p:cNvSpPr txBox="1"/>
          <p:nvPr/>
        </p:nvSpPr>
        <p:spPr>
          <a:xfrm>
            <a:off x="8891322" y="2375709"/>
            <a:ext cx="2374642" cy="1015663"/>
          </a:xfrm>
          <a:prstGeom prst="rect">
            <a:avLst/>
          </a:prstGeom>
          <a:noFill/>
        </p:spPr>
        <p:txBody>
          <a:bodyPr wrap="square" rtlCol="0">
            <a:spAutoFit/>
          </a:bodyPr>
          <a:lstStyle/>
          <a:p>
            <a:r>
              <a:rPr lang="en-US" sz="2000" b="1" dirty="0"/>
              <a:t>IntelliJ</a:t>
            </a:r>
          </a:p>
          <a:p>
            <a:pPr marL="342900" indent="-342900">
              <a:buFont typeface="Arial" panose="020B0604020202020204" pitchFamily="34" charset="0"/>
              <a:buChar char="•"/>
            </a:pPr>
            <a:r>
              <a:rPr lang="en-US" sz="2000" dirty="0"/>
              <a:t>Develop offline</a:t>
            </a:r>
          </a:p>
          <a:p>
            <a:pPr marL="342900" indent="-342900">
              <a:buFont typeface="Arial" panose="020B0604020202020204" pitchFamily="34" charset="0"/>
              <a:buChar char="•"/>
            </a:pPr>
            <a:r>
              <a:rPr lang="en-US" sz="2000" dirty="0"/>
              <a:t>Visual debugger</a:t>
            </a:r>
          </a:p>
        </p:txBody>
      </p:sp>
      <p:sp>
        <p:nvSpPr>
          <p:cNvPr id="15" name="TextBox 14">
            <a:extLst>
              <a:ext uri="{FF2B5EF4-FFF2-40B4-BE49-F238E27FC236}">
                <a16:creationId xmlns:a16="http://schemas.microsoft.com/office/drawing/2014/main" id="{86C1D869-7AE3-6348-9737-A7C0E6162F7E}"/>
              </a:ext>
            </a:extLst>
          </p:cNvPr>
          <p:cNvSpPr txBox="1"/>
          <p:nvPr/>
        </p:nvSpPr>
        <p:spPr>
          <a:xfrm>
            <a:off x="8891322" y="3810622"/>
            <a:ext cx="2685090" cy="1015663"/>
          </a:xfrm>
          <a:prstGeom prst="rect">
            <a:avLst/>
          </a:prstGeom>
          <a:noFill/>
        </p:spPr>
        <p:txBody>
          <a:bodyPr wrap="square" rtlCol="0">
            <a:spAutoFit/>
          </a:bodyPr>
          <a:lstStyle/>
          <a:p>
            <a:r>
              <a:rPr lang="en-US" sz="2000" b="1" dirty="0"/>
              <a:t>Canvas</a:t>
            </a:r>
          </a:p>
          <a:p>
            <a:pPr marL="342900" indent="-342900">
              <a:buFont typeface="Arial" panose="020B0604020202020204" pitchFamily="34" charset="0"/>
              <a:buChar char="•"/>
            </a:pPr>
            <a:r>
              <a:rPr lang="en-US" sz="2000" dirty="0"/>
              <a:t>Gradebook</a:t>
            </a:r>
          </a:p>
          <a:p>
            <a:pPr marL="342900" indent="-342900">
              <a:buFont typeface="Arial" panose="020B0604020202020204" pitchFamily="34" charset="0"/>
              <a:buChar char="•"/>
            </a:pPr>
            <a:r>
              <a:rPr lang="en-US" sz="2000" dirty="0"/>
              <a:t>Lecture recordings</a:t>
            </a:r>
          </a:p>
        </p:txBody>
      </p:sp>
      <p:sp>
        <p:nvSpPr>
          <p:cNvPr id="4" name="TextBox 3">
            <a:extLst>
              <a:ext uri="{FF2B5EF4-FFF2-40B4-BE49-F238E27FC236}">
                <a16:creationId xmlns:a16="http://schemas.microsoft.com/office/drawing/2014/main" id="{BBB5CA71-508F-8660-223B-20A8D3CFFF21}"/>
              </a:ext>
            </a:extLst>
          </p:cNvPr>
          <p:cNvSpPr txBox="1"/>
          <p:nvPr/>
        </p:nvSpPr>
        <p:spPr>
          <a:xfrm>
            <a:off x="8891322" y="5245535"/>
            <a:ext cx="2685090" cy="1323439"/>
          </a:xfrm>
          <a:prstGeom prst="rect">
            <a:avLst/>
          </a:prstGeom>
          <a:noFill/>
        </p:spPr>
        <p:txBody>
          <a:bodyPr wrap="square" rtlCol="0">
            <a:spAutoFit/>
          </a:bodyPr>
          <a:lstStyle/>
          <a:p>
            <a:r>
              <a:rPr lang="en-US" sz="2000" b="1" dirty="0" err="1"/>
              <a:t>Sli.do</a:t>
            </a:r>
            <a:endParaRPr lang="en-US" sz="2000" b="1" dirty="0"/>
          </a:p>
          <a:p>
            <a:pPr marL="342900" indent="-342900">
              <a:buFont typeface="Arial" panose="020B0604020202020204" pitchFamily="34" charset="0"/>
              <a:buChar char="•"/>
            </a:pPr>
            <a:r>
              <a:rPr lang="en-US" sz="2000" dirty="0"/>
              <a:t>In-class activities </a:t>
            </a:r>
            <a:br>
              <a:rPr lang="en-US" sz="2000" dirty="0"/>
            </a:br>
            <a:r>
              <a:rPr lang="en-US" sz="2000" dirty="0"/>
              <a:t>(ungraded)</a:t>
            </a:r>
          </a:p>
          <a:p>
            <a:pPr marL="342900" indent="-342900">
              <a:buFont typeface="Arial" panose="020B0604020202020204" pitchFamily="34" charset="0"/>
              <a:buChar char="•"/>
            </a:pPr>
            <a:r>
              <a:rPr lang="en-US" sz="2000" dirty="0"/>
              <a:t>No account needed</a:t>
            </a:r>
          </a:p>
        </p:txBody>
      </p:sp>
      <p:pic>
        <p:nvPicPr>
          <p:cNvPr id="3074" name="Picture 2" descr="Slido Logo Download Vector">
            <a:extLst>
              <a:ext uri="{FF2B5EF4-FFF2-40B4-BE49-F238E27FC236}">
                <a16:creationId xmlns:a16="http://schemas.microsoft.com/office/drawing/2014/main" id="{8A132073-29E6-FE54-BE23-B0D55B5092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8663" y="5510748"/>
            <a:ext cx="793011" cy="793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13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Introductions</a:t>
            </a:r>
          </a:p>
          <a:p>
            <a:r>
              <a:rPr lang="en-US" b="1" dirty="0">
                <a:solidFill>
                  <a:schemeClr val="accent5"/>
                </a:solidFill>
              </a:rPr>
              <a:t>About this Course</a:t>
            </a:r>
          </a:p>
          <a:p>
            <a:pPr lvl="1"/>
            <a:r>
              <a:rPr lang="en-US" dirty="0"/>
              <a:t>Course Components &amp; Tools</a:t>
            </a:r>
          </a:p>
          <a:p>
            <a:pPr lvl="1"/>
            <a:r>
              <a:rPr lang="en-US" b="1" dirty="0">
                <a:solidFill>
                  <a:schemeClr val="accent5"/>
                </a:solidFill>
              </a:rPr>
              <a:t>Policies</a:t>
            </a:r>
          </a:p>
          <a:p>
            <a:pPr lvl="1">
              <a:spcAft>
                <a:spcPts val="1200"/>
              </a:spcAft>
            </a:pPr>
            <a:r>
              <a:rPr lang="en-US" dirty="0"/>
              <a:t>Making the Most of this Class</a:t>
            </a:r>
          </a:p>
          <a:p>
            <a:r>
              <a:rPr lang="en-US" dirty="0"/>
              <a:t>Intro/Review Java</a:t>
            </a:r>
          </a:p>
        </p:txBody>
      </p:sp>
      <p:sp>
        <p:nvSpPr>
          <p:cNvPr id="4" name="Pentagon 3">
            <a:extLst>
              <a:ext uri="{FF2B5EF4-FFF2-40B4-BE49-F238E27FC236}">
                <a16:creationId xmlns:a16="http://schemas.microsoft.com/office/drawing/2014/main" id="{BD578ACA-200E-8848-9C9D-656018DFD431}"/>
              </a:ext>
            </a:extLst>
          </p:cNvPr>
          <p:cNvSpPr/>
          <p:nvPr/>
        </p:nvSpPr>
        <p:spPr>
          <a:xfrm rot="10800000">
            <a:off x="2815281" y="2940908"/>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4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5A77-1239-DA60-6F16-8D214EA4931D}"/>
              </a:ext>
            </a:extLst>
          </p:cNvPr>
          <p:cNvSpPr>
            <a:spLocks noGrp="1"/>
          </p:cNvSpPr>
          <p:nvPr>
            <p:ph type="title"/>
          </p:nvPr>
        </p:nvSpPr>
        <p:spPr/>
        <p:txBody>
          <a:bodyPr/>
          <a:lstStyle/>
          <a:p>
            <a:r>
              <a:rPr lang="en-US" dirty="0"/>
              <a:t>Resubmissions</a:t>
            </a:r>
          </a:p>
        </p:txBody>
      </p:sp>
      <p:sp>
        <p:nvSpPr>
          <p:cNvPr id="3" name="Content Placeholder 2">
            <a:extLst>
              <a:ext uri="{FF2B5EF4-FFF2-40B4-BE49-F238E27FC236}">
                <a16:creationId xmlns:a16="http://schemas.microsoft.com/office/drawing/2014/main" id="{DA9627AF-DF31-7517-8341-EED7260EF6A3}"/>
              </a:ext>
            </a:extLst>
          </p:cNvPr>
          <p:cNvSpPr>
            <a:spLocks noGrp="1"/>
          </p:cNvSpPr>
          <p:nvPr>
            <p:ph idx="1"/>
          </p:nvPr>
        </p:nvSpPr>
        <p:spPr/>
        <p:txBody>
          <a:bodyPr>
            <a:normAutofit/>
          </a:bodyPr>
          <a:lstStyle/>
          <a:p>
            <a:pPr marL="0" indent="0">
              <a:buNone/>
            </a:pPr>
            <a:r>
              <a:rPr lang="en-US" i="1" dirty="0"/>
              <a:t>Learning is a challenging process that takes time, it doesn’t always happen on your first try.</a:t>
            </a:r>
          </a:p>
          <a:p>
            <a:pPr marL="0" indent="0">
              <a:buNone/>
            </a:pPr>
            <a:endParaRPr lang="en-US" i="1" dirty="0"/>
          </a:p>
          <a:p>
            <a:r>
              <a:rPr lang="en-US" dirty="0"/>
              <a:t>Each week, one previous Programming Assignment or Creative Project can be resubmitted</a:t>
            </a:r>
          </a:p>
          <a:p>
            <a:pPr lvl="1"/>
            <a:r>
              <a:rPr lang="en-US" dirty="0"/>
              <a:t>Must be accompanied by a short write up explaining changes</a:t>
            </a:r>
          </a:p>
          <a:p>
            <a:pPr lvl="1"/>
            <a:r>
              <a:rPr lang="en-US" dirty="0"/>
              <a:t>Grade on resubmission completely replaces original grade. </a:t>
            </a:r>
          </a:p>
          <a:p>
            <a:pPr marL="0" indent="0">
              <a:buNone/>
            </a:pPr>
            <a:br>
              <a:rPr lang="en-US" dirty="0"/>
            </a:br>
            <a:r>
              <a:rPr lang="en-US" dirty="0"/>
              <a:t>See syllabus for more details</a:t>
            </a:r>
          </a:p>
        </p:txBody>
      </p:sp>
    </p:spTree>
    <p:extLst>
      <p:ext uri="{BB962C8B-B14F-4D97-AF65-F5344CB8AC3E}">
        <p14:creationId xmlns:p14="http://schemas.microsoft.com/office/powerpoint/2010/main" val="100551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1176-1CB7-AD4D-B772-DACFD74942F0}"/>
              </a:ext>
            </a:extLst>
          </p:cNvPr>
          <p:cNvSpPr>
            <a:spLocks noGrp="1"/>
          </p:cNvSpPr>
          <p:nvPr>
            <p:ph type="title"/>
          </p:nvPr>
        </p:nvSpPr>
        <p:spPr/>
        <p:txBody>
          <a:bodyPr/>
          <a:lstStyle/>
          <a:p>
            <a:r>
              <a:rPr lang="en-US" dirty="0"/>
              <a:t>Collaboration</a:t>
            </a:r>
          </a:p>
        </p:txBody>
      </p:sp>
      <p:sp>
        <p:nvSpPr>
          <p:cNvPr id="3" name="Content Placeholder 2">
            <a:extLst>
              <a:ext uri="{FF2B5EF4-FFF2-40B4-BE49-F238E27FC236}">
                <a16:creationId xmlns:a16="http://schemas.microsoft.com/office/drawing/2014/main" id="{D2495307-20C2-5E43-B37A-20819A37B2F2}"/>
              </a:ext>
            </a:extLst>
          </p:cNvPr>
          <p:cNvSpPr>
            <a:spLocks noGrp="1"/>
          </p:cNvSpPr>
          <p:nvPr>
            <p:ph idx="1"/>
          </p:nvPr>
        </p:nvSpPr>
        <p:spPr>
          <a:xfrm>
            <a:off x="838199" y="1602511"/>
            <a:ext cx="10775535" cy="4805363"/>
          </a:xfrm>
        </p:spPr>
        <p:txBody>
          <a:bodyPr>
            <a:normAutofit/>
          </a:bodyPr>
          <a:lstStyle/>
          <a:p>
            <a:r>
              <a:rPr lang="en-US" sz="2400" dirty="0"/>
              <a:t>These concepts are challenging: we strongly encourage discussion + collaboration!</a:t>
            </a:r>
          </a:p>
          <a:p>
            <a:pPr lvl="1"/>
            <a:r>
              <a:rPr lang="en-US" sz="2000" dirty="0"/>
              <a:t>Don’t attempt to gain credit for something you didn’t do</a:t>
            </a:r>
          </a:p>
          <a:p>
            <a:pPr lvl="1"/>
            <a:r>
              <a:rPr lang="en-US" sz="2000" dirty="0"/>
              <a:t>In general, share ideas and work together, but don’t copy work. Never show someone else your code or solution write up.</a:t>
            </a:r>
          </a:p>
          <a:p>
            <a:pPr lvl="1"/>
            <a:r>
              <a:rPr lang="en-US" sz="2000" dirty="0"/>
              <a:t>For any ungraded work (e.g., pre-class materials) there is no concern about academic misconduct! You should be collaborating on those without reservation. </a:t>
            </a:r>
          </a:p>
          <a:p>
            <a:pPr lvl="1"/>
            <a:r>
              <a:rPr lang="en-US" sz="2000" dirty="0"/>
              <a:t>On graded assignments you should still collaborate, but the code you write should be of your own creation.</a:t>
            </a:r>
          </a:p>
          <a:p>
            <a:pPr lvl="1"/>
            <a:r>
              <a:rPr lang="en-US" sz="2000" dirty="0"/>
              <a:t>Always cite the help you receive on graded work</a:t>
            </a:r>
          </a:p>
          <a:p>
            <a:r>
              <a:rPr lang="en-US" sz="2400" dirty="0">
                <a:hlinkClick r:id="rId3"/>
              </a:rPr>
              <a:t>Withdrawal Policy</a:t>
            </a:r>
            <a:endParaRPr lang="en-US" sz="2400" dirty="0"/>
          </a:p>
          <a:p>
            <a:r>
              <a:rPr lang="en-US" sz="2400" b="1" dirty="0"/>
              <a:t>Read full policy in Syllabus</a:t>
            </a:r>
          </a:p>
          <a:p>
            <a:endParaRPr lang="en-US" sz="2400" b="1" dirty="0"/>
          </a:p>
          <a:p>
            <a:endParaRPr lang="en-US" dirty="0"/>
          </a:p>
        </p:txBody>
      </p:sp>
    </p:spTree>
    <p:extLst>
      <p:ext uri="{BB962C8B-B14F-4D97-AF65-F5344CB8AC3E}">
        <p14:creationId xmlns:p14="http://schemas.microsoft.com/office/powerpoint/2010/main" val="3867164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28ED-D0C5-1944-9585-0D5406BEE3A8}"/>
              </a:ext>
            </a:extLst>
          </p:cNvPr>
          <p:cNvSpPr>
            <a:spLocks noGrp="1"/>
          </p:cNvSpPr>
          <p:nvPr>
            <p:ph type="title"/>
          </p:nvPr>
        </p:nvSpPr>
        <p:spPr/>
        <p:txBody>
          <a:bodyPr/>
          <a:lstStyle/>
          <a:p>
            <a:r>
              <a:rPr lang="en-US" dirty="0"/>
              <a:t>Textbook </a:t>
            </a:r>
          </a:p>
        </p:txBody>
      </p:sp>
      <p:sp>
        <p:nvSpPr>
          <p:cNvPr id="3" name="Content Placeholder 2">
            <a:extLst>
              <a:ext uri="{FF2B5EF4-FFF2-40B4-BE49-F238E27FC236}">
                <a16:creationId xmlns:a16="http://schemas.microsoft.com/office/drawing/2014/main" id="{17A55466-ABEB-F345-BF1C-453AC1241172}"/>
              </a:ext>
            </a:extLst>
          </p:cNvPr>
          <p:cNvSpPr>
            <a:spLocks noGrp="1"/>
          </p:cNvSpPr>
          <p:nvPr>
            <p:ph idx="1"/>
          </p:nvPr>
        </p:nvSpPr>
        <p:spPr>
          <a:xfrm>
            <a:off x="838200" y="1371600"/>
            <a:ext cx="6051997" cy="4805363"/>
          </a:xfrm>
        </p:spPr>
        <p:txBody>
          <a:bodyPr>
            <a:normAutofit fontScale="85000" lnSpcReduction="10000"/>
          </a:bodyPr>
          <a:lstStyle/>
          <a:p>
            <a:pPr marL="0" indent="0">
              <a:buNone/>
            </a:pPr>
            <a:r>
              <a:rPr lang="en-US" b="1" dirty="0"/>
              <a:t>Pre-class Materials</a:t>
            </a:r>
          </a:p>
          <a:p>
            <a:r>
              <a:rPr lang="en-US" dirty="0"/>
              <a:t>All required readings are available free on Ed!</a:t>
            </a:r>
          </a:p>
          <a:p>
            <a:r>
              <a:rPr lang="en-US" dirty="0"/>
              <a:t>Should be finished before class (not graded)</a:t>
            </a:r>
          </a:p>
          <a:p>
            <a:pPr marL="0" indent="0">
              <a:buNone/>
            </a:pPr>
            <a:endParaRPr lang="en-US" dirty="0"/>
          </a:p>
          <a:p>
            <a:endParaRPr lang="en-US" dirty="0"/>
          </a:p>
          <a:p>
            <a:pPr marL="0" indent="0">
              <a:buNone/>
            </a:pPr>
            <a:r>
              <a:rPr lang="en-US" i="1" dirty="0"/>
              <a:t>Optional Textbook</a:t>
            </a:r>
          </a:p>
          <a:p>
            <a:r>
              <a:rPr lang="en-US" b="0" i="0" dirty="0">
                <a:solidFill>
                  <a:srgbClr val="212529"/>
                </a:solidFill>
                <a:effectLst/>
                <a:latin typeface="Inter"/>
              </a:rPr>
              <a:t> </a:t>
            </a:r>
            <a:r>
              <a:rPr lang="en-US" b="0" i="0" u="none" strike="noStrike" dirty="0">
                <a:solidFill>
                  <a:srgbClr val="3366BB"/>
                </a:solidFill>
                <a:effectLst/>
                <a:latin typeface="Inter"/>
                <a:hlinkClick r:id="rId2" tooltip="Optional textbook"/>
              </a:rPr>
              <a:t>Building Java Programs by Reges and Stepp (5</a:t>
            </a:r>
            <a:r>
              <a:rPr lang="en-US" b="0" i="0" u="none" strike="noStrike" baseline="30000" dirty="0">
                <a:solidFill>
                  <a:srgbClr val="3366BB"/>
                </a:solidFill>
                <a:effectLst/>
                <a:latin typeface="Inter"/>
                <a:hlinkClick r:id="rId2" tooltip="Optional textbook"/>
              </a:rPr>
              <a:t>th</a:t>
            </a:r>
            <a:r>
              <a:rPr lang="en-US" b="0" i="0" u="none" strike="noStrike" dirty="0">
                <a:solidFill>
                  <a:srgbClr val="3366BB"/>
                </a:solidFill>
                <a:effectLst/>
                <a:latin typeface="Inter"/>
                <a:hlinkClick r:id="rId2" tooltip="Optional textbook"/>
              </a:rPr>
              <a:t> Edition)</a:t>
            </a:r>
            <a:endParaRPr lang="en-US" b="0" i="0" u="none" strike="noStrike" dirty="0">
              <a:solidFill>
                <a:srgbClr val="3366BB"/>
              </a:solidFill>
              <a:effectLst/>
              <a:latin typeface="Inter"/>
            </a:endParaRPr>
          </a:p>
          <a:p>
            <a:r>
              <a:rPr lang="en-US" dirty="0"/>
              <a:t>Not required but does add another perspective. Will reference relevant chapters.</a:t>
            </a:r>
          </a:p>
          <a:p>
            <a:r>
              <a:rPr lang="en-US" dirty="0"/>
              <a:t>Advice: only purchase if you learn best with a textbook, otherwise not recommended.</a:t>
            </a:r>
          </a:p>
        </p:txBody>
      </p:sp>
      <p:pic>
        <p:nvPicPr>
          <p:cNvPr id="4" name="Picture 2">
            <a:extLst>
              <a:ext uri="{FF2B5EF4-FFF2-40B4-BE49-F238E27FC236}">
                <a16:creationId xmlns:a16="http://schemas.microsoft.com/office/drawing/2014/main" id="{3B4AD76D-404D-F24A-A03B-A6BF7C7C1C7C}"/>
              </a:ext>
            </a:extLst>
          </p:cNvPr>
          <p:cNvPicPr>
            <a:picLocks noChangeAspect="1" noChangeArrowheads="1"/>
          </p:cNvPicPr>
          <p:nvPr/>
        </p:nvPicPr>
        <p:blipFill rotWithShape="1">
          <a:blip r:embed="rId3"/>
          <a:srcRect r="28915"/>
          <a:stretch/>
        </p:blipFill>
        <p:spPr bwMode="auto">
          <a:xfrm>
            <a:off x="7309804" y="1371600"/>
            <a:ext cx="4383751" cy="3778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223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b="1" dirty="0">
                <a:solidFill>
                  <a:schemeClr val="accent5"/>
                </a:solidFill>
              </a:rPr>
              <a:t>Introductions</a:t>
            </a:r>
          </a:p>
          <a:p>
            <a:r>
              <a:rPr lang="en-US" dirty="0"/>
              <a:t>About this Course</a:t>
            </a:r>
          </a:p>
          <a:p>
            <a:pPr lvl="1"/>
            <a:r>
              <a:rPr lang="en-US" dirty="0"/>
              <a:t>Course Components &amp; Tools</a:t>
            </a:r>
          </a:p>
          <a:p>
            <a:pPr lvl="1"/>
            <a:r>
              <a:rPr lang="en-US" dirty="0"/>
              <a:t>Policies</a:t>
            </a:r>
          </a:p>
          <a:p>
            <a:pPr lvl="1">
              <a:spcAft>
                <a:spcPts val="1200"/>
              </a:spcAft>
            </a:pPr>
            <a:r>
              <a:rPr lang="en-US" dirty="0"/>
              <a:t>Making the Most of this Class</a:t>
            </a:r>
          </a:p>
          <a:p>
            <a:r>
              <a:rPr lang="en-US" dirty="0"/>
              <a:t>Intro/Review Java</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3519616" y="1458097"/>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060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Introductions</a:t>
            </a:r>
          </a:p>
          <a:p>
            <a:r>
              <a:rPr lang="en-US" b="1" dirty="0">
                <a:solidFill>
                  <a:schemeClr val="accent5"/>
                </a:solidFill>
              </a:rPr>
              <a:t>About this Course</a:t>
            </a:r>
          </a:p>
          <a:p>
            <a:pPr lvl="1"/>
            <a:r>
              <a:rPr lang="en-US" dirty="0"/>
              <a:t>Course Components &amp; Tools</a:t>
            </a:r>
          </a:p>
          <a:p>
            <a:pPr lvl="1"/>
            <a:r>
              <a:rPr lang="en-US" dirty="0"/>
              <a:t>Policies</a:t>
            </a:r>
          </a:p>
          <a:p>
            <a:pPr lvl="1">
              <a:spcAft>
                <a:spcPts val="1200"/>
              </a:spcAft>
            </a:pPr>
            <a:r>
              <a:rPr lang="en-US" b="1" dirty="0">
                <a:solidFill>
                  <a:schemeClr val="accent5"/>
                </a:solidFill>
              </a:rPr>
              <a:t>Making the Most of this Class</a:t>
            </a:r>
          </a:p>
          <a:p>
            <a:r>
              <a:rPr lang="en-US" dirty="0"/>
              <a:t>Intro/Review Java</a:t>
            </a:r>
          </a:p>
        </p:txBody>
      </p:sp>
      <p:sp>
        <p:nvSpPr>
          <p:cNvPr id="4" name="Pentagon 3">
            <a:extLst>
              <a:ext uri="{FF2B5EF4-FFF2-40B4-BE49-F238E27FC236}">
                <a16:creationId xmlns:a16="http://schemas.microsoft.com/office/drawing/2014/main" id="{BA6015E2-DA55-2A46-B4B3-355A4BA3C39E}"/>
              </a:ext>
            </a:extLst>
          </p:cNvPr>
          <p:cNvSpPr/>
          <p:nvPr/>
        </p:nvSpPr>
        <p:spPr>
          <a:xfrm rot="10800000">
            <a:off x="5525574" y="3316565"/>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628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64F21-E81D-F643-B987-823FE0A7EE60}"/>
              </a:ext>
            </a:extLst>
          </p:cNvPr>
          <p:cNvSpPr>
            <a:spLocks noGrp="1"/>
          </p:cNvSpPr>
          <p:nvPr>
            <p:ph type="title"/>
          </p:nvPr>
        </p:nvSpPr>
        <p:spPr/>
        <p:txBody>
          <a:bodyPr/>
          <a:lstStyle/>
          <a:p>
            <a:r>
              <a:rPr lang="en-US" dirty="0"/>
              <a:t>How Learning Works</a:t>
            </a:r>
          </a:p>
        </p:txBody>
      </p:sp>
      <p:sp>
        <p:nvSpPr>
          <p:cNvPr id="3" name="Content Placeholder 2">
            <a:extLst>
              <a:ext uri="{FF2B5EF4-FFF2-40B4-BE49-F238E27FC236}">
                <a16:creationId xmlns:a16="http://schemas.microsoft.com/office/drawing/2014/main" id="{2C4A2402-FBCA-9446-B6D6-321A3E8C13F3}"/>
              </a:ext>
            </a:extLst>
          </p:cNvPr>
          <p:cNvSpPr>
            <a:spLocks noGrp="1"/>
          </p:cNvSpPr>
          <p:nvPr>
            <p:ph idx="1"/>
          </p:nvPr>
        </p:nvSpPr>
        <p:spPr>
          <a:xfrm>
            <a:off x="838200" y="1371600"/>
            <a:ext cx="10515600" cy="5356952"/>
          </a:xfrm>
        </p:spPr>
        <p:txBody>
          <a:bodyPr>
            <a:normAutofit fontScale="92500" lnSpcReduction="10000"/>
          </a:bodyPr>
          <a:lstStyle/>
          <a:p>
            <a:r>
              <a:rPr lang="en-US" dirty="0"/>
              <a:t>Learning requires </a:t>
            </a:r>
            <a:r>
              <a:rPr lang="en-US" b="1" dirty="0"/>
              <a:t>active participation </a:t>
            </a:r>
            <a:r>
              <a:rPr lang="en-US" dirty="0"/>
              <a:t>in the process. It’s not as simple as sitting and listening to someone talk at you.</a:t>
            </a:r>
          </a:p>
          <a:p>
            <a:pPr lvl="1"/>
            <a:r>
              <a:rPr lang="en-US" dirty="0"/>
              <a:t>Requires </a:t>
            </a:r>
            <a:r>
              <a:rPr lang="en-US" b="1" dirty="0"/>
              <a:t>deliberate practice </a:t>
            </a:r>
            <a:r>
              <a:rPr lang="en-US" dirty="0"/>
              <a:t>in </a:t>
            </a:r>
            <a:r>
              <a:rPr lang="en-US" b="1" dirty="0"/>
              <a:t>learning by doing</a:t>
            </a:r>
            <a:endParaRPr lang="en-US" dirty="0"/>
          </a:p>
          <a:p>
            <a:pPr lvl="1"/>
            <a:r>
              <a:rPr lang="en-US" dirty="0"/>
              <a:t>Benefits from </a:t>
            </a:r>
            <a:r>
              <a:rPr lang="en-US" b="1" dirty="0"/>
              <a:t>collaborative learning</a:t>
            </a:r>
            <a:endParaRPr lang="en-US" dirty="0"/>
          </a:p>
          <a:p>
            <a:r>
              <a:rPr lang="en-US" dirty="0"/>
              <a:t>Hybrid classroom model</a:t>
            </a:r>
          </a:p>
          <a:p>
            <a:pPr lvl="1"/>
            <a:r>
              <a:rPr lang="en-US" dirty="0"/>
              <a:t>Asks you to do some preparation before class in the form</a:t>
            </a:r>
            <a:br>
              <a:rPr lang="en-US" dirty="0"/>
            </a:br>
            <a:r>
              <a:rPr lang="en-US" dirty="0"/>
              <a:t>of readings and practice problems.</a:t>
            </a:r>
          </a:p>
          <a:p>
            <a:pPr lvl="2"/>
            <a:r>
              <a:rPr lang="en-US" dirty="0"/>
              <a:t>Should take ~30 minutes a day</a:t>
            </a:r>
          </a:p>
          <a:p>
            <a:pPr lvl="1"/>
            <a:r>
              <a:rPr lang="en-US" dirty="0"/>
              <a:t>Class will start with brief recap, then pick up</a:t>
            </a:r>
            <a:br>
              <a:rPr lang="en-US" dirty="0"/>
            </a:br>
            <a:r>
              <a:rPr lang="en-US" dirty="0"/>
              <a:t>where the reading and practice problems leave off.</a:t>
            </a:r>
          </a:p>
          <a:p>
            <a:pPr lvl="1"/>
            <a:r>
              <a:rPr lang="en-US" dirty="0"/>
              <a:t>Attendance isn’t graded, but showing up and trying</a:t>
            </a:r>
            <a:br>
              <a:rPr lang="en-US" dirty="0"/>
            </a:br>
            <a:r>
              <a:rPr lang="en-US" dirty="0"/>
              <a:t>is the first step in succeeding in the class!</a:t>
            </a:r>
          </a:p>
          <a:p>
            <a:r>
              <a:rPr lang="en-US" dirty="0"/>
              <a:t>Pre-class materials are ungraded, but </a:t>
            </a:r>
          </a:p>
          <a:p>
            <a:pPr lvl="1"/>
            <a:r>
              <a:rPr lang="en-US" dirty="0"/>
              <a:t>It’s okay if you find them challenging! That means</a:t>
            </a:r>
            <a:br>
              <a:rPr lang="en-US" dirty="0"/>
            </a:br>
            <a:r>
              <a:rPr lang="en-US" dirty="0"/>
              <a:t>you are learning!</a:t>
            </a:r>
          </a:p>
        </p:txBody>
      </p:sp>
      <p:pic>
        <p:nvPicPr>
          <p:cNvPr id="4098" name="Picture 2">
            <a:extLst>
              <a:ext uri="{FF2B5EF4-FFF2-40B4-BE49-F238E27FC236}">
                <a16:creationId xmlns:a16="http://schemas.microsoft.com/office/drawing/2014/main" id="{8258EDF1-8FB1-FA4E-967D-98B19B15F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939" y="4244248"/>
            <a:ext cx="3725306" cy="248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06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B623-05BD-604E-A8F9-94285F17014E}"/>
              </a:ext>
            </a:extLst>
          </p:cNvPr>
          <p:cNvSpPr>
            <a:spLocks noGrp="1"/>
          </p:cNvSpPr>
          <p:nvPr>
            <p:ph type="title"/>
          </p:nvPr>
        </p:nvSpPr>
        <p:spPr/>
        <p:txBody>
          <a:bodyPr/>
          <a:lstStyle/>
          <a:p>
            <a:r>
              <a:rPr lang="en-US" dirty="0"/>
              <a:t>Metacognition</a:t>
            </a:r>
          </a:p>
        </p:txBody>
      </p:sp>
      <p:sp>
        <p:nvSpPr>
          <p:cNvPr id="3" name="Content Placeholder 2">
            <a:extLst>
              <a:ext uri="{FF2B5EF4-FFF2-40B4-BE49-F238E27FC236}">
                <a16:creationId xmlns:a16="http://schemas.microsoft.com/office/drawing/2014/main" id="{4B288DD0-62A0-5C4B-AE32-FEBB913CC116}"/>
              </a:ext>
            </a:extLst>
          </p:cNvPr>
          <p:cNvSpPr>
            <a:spLocks noGrp="1"/>
          </p:cNvSpPr>
          <p:nvPr>
            <p:ph idx="1"/>
          </p:nvPr>
        </p:nvSpPr>
        <p:spPr/>
        <p:txBody>
          <a:bodyPr>
            <a:normAutofit fontScale="92500"/>
          </a:bodyPr>
          <a:lstStyle/>
          <a:p>
            <a:r>
              <a:rPr lang="en-US" b="1" dirty="0">
                <a:solidFill>
                  <a:schemeClr val="accent3"/>
                </a:solidFill>
                <a:sym typeface="Calibri"/>
              </a:rPr>
              <a:t>Metacognition</a:t>
            </a:r>
            <a:r>
              <a:rPr lang="en-US" dirty="0">
                <a:sym typeface="Calibri"/>
              </a:rPr>
              <a:t>: asking questions about your solution process</a:t>
            </a:r>
            <a:r>
              <a:rPr lang="en-US" dirty="0"/>
              <a:t>.</a:t>
            </a:r>
            <a:br>
              <a:rPr lang="en-US" dirty="0"/>
            </a:br>
            <a:endParaRPr lang="en-US" dirty="0"/>
          </a:p>
          <a:p>
            <a:r>
              <a:rPr lang="en-US" dirty="0"/>
              <a:t>Examples:</a:t>
            </a:r>
          </a:p>
          <a:p>
            <a:pPr lvl="1"/>
            <a:r>
              <a:rPr lang="en-US" b="1" dirty="0"/>
              <a:t>While debugging</a:t>
            </a:r>
            <a:r>
              <a:rPr lang="en-US" dirty="0"/>
              <a:t>: explain to yourself why you’re making this change to your program.</a:t>
            </a:r>
          </a:p>
          <a:p>
            <a:pPr lvl="1"/>
            <a:r>
              <a:rPr lang="en-US" b="1" dirty="0"/>
              <a:t>Before running your program</a:t>
            </a:r>
            <a:r>
              <a:rPr lang="en-US" dirty="0"/>
              <a:t>: make a prediction of what you expect to see.</a:t>
            </a:r>
          </a:p>
          <a:p>
            <a:pPr lvl="1"/>
            <a:r>
              <a:rPr lang="en-US" b="1" dirty="0"/>
              <a:t>When coding</a:t>
            </a:r>
            <a:r>
              <a:rPr lang="en-US" dirty="0"/>
              <a:t>: be aware when you’re not making progress, so you can take a break or try a different strategy.</a:t>
            </a:r>
          </a:p>
          <a:p>
            <a:pPr lvl="1"/>
            <a:r>
              <a:rPr lang="en-US" b="1" dirty="0"/>
              <a:t>When designing</a:t>
            </a:r>
            <a:r>
              <a:rPr lang="en-US" dirty="0"/>
              <a:t>:</a:t>
            </a:r>
          </a:p>
          <a:p>
            <a:pPr lvl="2"/>
            <a:r>
              <a:rPr lang="en-US" dirty="0"/>
              <a:t>Explain the tradeoffs with using a different data structure or algorithm.</a:t>
            </a:r>
          </a:p>
          <a:p>
            <a:pPr lvl="2"/>
            <a:r>
              <a:rPr lang="en-US" dirty="0"/>
              <a:t>Reflect on how you ruled out alternative ideas along the way to a solution.</a:t>
            </a:r>
          </a:p>
          <a:p>
            <a:pPr lvl="1"/>
            <a:r>
              <a:rPr lang="en-US" b="1" dirty="0"/>
              <a:t>When studying</a:t>
            </a:r>
            <a:r>
              <a:rPr lang="en-US" dirty="0"/>
              <a:t>: what is the relationship of this topic to other ideas in the course?</a:t>
            </a:r>
          </a:p>
          <a:p>
            <a:pPr lvl="1"/>
            <a:r>
              <a:rPr lang="en-US" b="1" dirty="0"/>
              <a:t>After coding:</a:t>
            </a:r>
            <a:r>
              <a:rPr lang="en-US" dirty="0"/>
              <a:t> reflect on the process – what were the challenges?</a:t>
            </a:r>
          </a:p>
          <a:p>
            <a:endParaRPr lang="en-US" dirty="0"/>
          </a:p>
        </p:txBody>
      </p:sp>
    </p:spTree>
    <p:extLst>
      <p:ext uri="{BB962C8B-B14F-4D97-AF65-F5344CB8AC3E}">
        <p14:creationId xmlns:p14="http://schemas.microsoft.com/office/powerpoint/2010/main" val="2761807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392B-0C4D-B84F-93B0-83EAB1A7CCE6}"/>
              </a:ext>
            </a:extLst>
          </p:cNvPr>
          <p:cNvSpPr>
            <a:spLocks noGrp="1"/>
          </p:cNvSpPr>
          <p:nvPr>
            <p:ph type="title"/>
          </p:nvPr>
        </p:nvSpPr>
        <p:spPr/>
        <p:txBody>
          <a:bodyPr/>
          <a:lstStyle/>
          <a:p>
            <a:r>
              <a:rPr lang="en-US" dirty="0"/>
              <a:t>Getting Help</a:t>
            </a:r>
          </a:p>
        </p:txBody>
      </p:sp>
      <p:sp>
        <p:nvSpPr>
          <p:cNvPr id="3" name="Content Placeholder 2">
            <a:extLst>
              <a:ext uri="{FF2B5EF4-FFF2-40B4-BE49-F238E27FC236}">
                <a16:creationId xmlns:a16="http://schemas.microsoft.com/office/drawing/2014/main" id="{BC2573A5-5633-2843-BF7A-E5728E5A4B1A}"/>
              </a:ext>
            </a:extLst>
          </p:cNvPr>
          <p:cNvSpPr>
            <a:spLocks noGrp="1"/>
          </p:cNvSpPr>
          <p:nvPr>
            <p:ph idx="1"/>
          </p:nvPr>
        </p:nvSpPr>
        <p:spPr/>
        <p:txBody>
          <a:bodyPr>
            <a:normAutofit fontScale="85000" lnSpcReduction="20000"/>
          </a:bodyPr>
          <a:lstStyle/>
          <a:p>
            <a:r>
              <a:rPr lang="en-US" dirty="0"/>
              <a:t>Discussion Board</a:t>
            </a:r>
          </a:p>
          <a:p>
            <a:pPr lvl="1"/>
            <a:r>
              <a:rPr lang="en-US" dirty="0"/>
              <a:t>Feel free to make a public or private post on Ed</a:t>
            </a:r>
          </a:p>
          <a:p>
            <a:pPr lvl="1"/>
            <a:r>
              <a:rPr lang="en-US" dirty="0"/>
              <a:t>We encourage you to answer other peoples’ questions! A great way to learn</a:t>
            </a:r>
          </a:p>
          <a:p>
            <a:r>
              <a:rPr lang="en-US" dirty="0"/>
              <a:t>Introductory Programming Lab (Office Hours) </a:t>
            </a:r>
          </a:p>
          <a:p>
            <a:pPr lvl="1"/>
            <a:r>
              <a:rPr lang="en-US" dirty="0"/>
              <a:t>TAs can help you face to face in office hours, and look at your code</a:t>
            </a:r>
          </a:p>
          <a:p>
            <a:pPr lvl="1"/>
            <a:r>
              <a:rPr lang="en-US" dirty="0"/>
              <a:t>You can go to the IPL with </a:t>
            </a:r>
            <a:r>
              <a:rPr lang="en-US" b="1" dirty="0"/>
              <a:t>any </a:t>
            </a:r>
            <a:r>
              <a:rPr lang="en-US" dirty="0"/>
              <a:t>course questions, not just assignments</a:t>
            </a:r>
          </a:p>
          <a:p>
            <a:r>
              <a:rPr lang="en-US" dirty="0"/>
              <a:t>Section</a:t>
            </a:r>
          </a:p>
          <a:p>
            <a:pPr lvl="1"/>
            <a:r>
              <a:rPr lang="en-US" dirty="0"/>
              <a:t>Work through related problems, get to know your TA who is here to support you</a:t>
            </a:r>
          </a:p>
          <a:p>
            <a:r>
              <a:rPr lang="en-US" dirty="0"/>
              <a:t>Your Peers</a:t>
            </a:r>
          </a:p>
          <a:p>
            <a:pPr lvl="1"/>
            <a:r>
              <a:rPr lang="en-US" dirty="0"/>
              <a:t>We encourage you to form study groups! Discord or Ed are great places to do that</a:t>
            </a:r>
          </a:p>
          <a:p>
            <a:r>
              <a:rPr lang="en-US" dirty="0"/>
              <a:t>Email</a:t>
            </a:r>
          </a:p>
          <a:p>
            <a:pPr lvl="1"/>
            <a:r>
              <a:rPr lang="en-US" dirty="0"/>
              <a:t>We prefer that all content and logistic questions go on the Ed discussion board (even if you make them private).</a:t>
            </a:r>
          </a:p>
          <a:p>
            <a:pPr lvl="1"/>
            <a:r>
              <a:rPr lang="en-US" dirty="0"/>
              <a:t>For serious personal circumstances, you can email me directly. It never hurts to email me, but if it’s a common logistic question, I may politely ask you to post on the discussion board.</a:t>
            </a:r>
          </a:p>
        </p:txBody>
      </p:sp>
    </p:spTree>
    <p:extLst>
      <p:ext uri="{BB962C8B-B14F-4D97-AF65-F5344CB8AC3E}">
        <p14:creationId xmlns:p14="http://schemas.microsoft.com/office/powerpoint/2010/main" val="185328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2749-67B5-C348-B77E-41486E7C4EF7}"/>
              </a:ext>
            </a:extLst>
          </p:cNvPr>
          <p:cNvSpPr>
            <a:spLocks noGrp="1"/>
          </p:cNvSpPr>
          <p:nvPr>
            <p:ph type="title"/>
          </p:nvPr>
        </p:nvSpPr>
        <p:spPr/>
        <p:txBody>
          <a:bodyPr/>
          <a:lstStyle/>
          <a:p>
            <a:r>
              <a:rPr lang="en-US" dirty="0"/>
              <a:t>Help Us Improve!</a:t>
            </a:r>
          </a:p>
        </p:txBody>
      </p:sp>
      <p:sp>
        <p:nvSpPr>
          <p:cNvPr id="3" name="Content Placeholder 2">
            <a:extLst>
              <a:ext uri="{FF2B5EF4-FFF2-40B4-BE49-F238E27FC236}">
                <a16:creationId xmlns:a16="http://schemas.microsoft.com/office/drawing/2014/main" id="{DDA7180F-EE23-6045-8AAA-3789826D46B3}"/>
              </a:ext>
            </a:extLst>
          </p:cNvPr>
          <p:cNvSpPr>
            <a:spLocks noGrp="1"/>
          </p:cNvSpPr>
          <p:nvPr>
            <p:ph idx="1"/>
          </p:nvPr>
        </p:nvSpPr>
        <p:spPr/>
        <p:txBody>
          <a:bodyPr>
            <a:normAutofit fontScale="92500"/>
          </a:bodyPr>
          <a:lstStyle/>
          <a:p>
            <a:r>
              <a:rPr lang="en-US" dirty="0"/>
              <a:t>This is a very new course! We are always looking for feedback on how to improve the class for you and for future students! Thank you in advance for your patience and understanding as we develop everything. </a:t>
            </a:r>
            <a:r>
              <a:rPr lang="en-US" dirty="0">
                <a:sym typeface="Wingdings" pitchFamily="2" charset="2"/>
              </a:rPr>
              <a:t> </a:t>
            </a:r>
            <a:endParaRPr lang="en-US" dirty="0"/>
          </a:p>
          <a:p>
            <a:pPr lvl="1"/>
            <a:r>
              <a:rPr lang="en-US" dirty="0"/>
              <a:t>We </a:t>
            </a:r>
            <a:r>
              <a:rPr lang="en-US" i="1" dirty="0"/>
              <a:t>really</a:t>
            </a:r>
            <a:r>
              <a:rPr lang="en-US" dirty="0"/>
              <a:t> value your feedback!</a:t>
            </a:r>
          </a:p>
          <a:p>
            <a:pPr lvl="1"/>
            <a:r>
              <a:rPr lang="en-US" dirty="0"/>
              <a:t>Let us know what’s working and what isn’t working for you</a:t>
            </a:r>
          </a:p>
          <a:p>
            <a:pPr lvl="1"/>
            <a:r>
              <a:rPr lang="en-US" dirty="0"/>
              <a:t>Something that went well in another course? Tell us about it!</a:t>
            </a:r>
          </a:p>
          <a:p>
            <a:pPr marL="457200" lvl="1" indent="0">
              <a:buNone/>
            </a:pPr>
            <a:endParaRPr lang="en-US" dirty="0"/>
          </a:p>
          <a:p>
            <a:r>
              <a:rPr lang="en-US" dirty="0"/>
              <a:t>Post on the discussion board (can be public/private). </a:t>
            </a:r>
          </a:p>
          <a:p>
            <a:pPr lvl="1"/>
            <a:r>
              <a:rPr lang="en-US" dirty="0"/>
              <a:t>Note: Anonymous here is anonymous to other students, not to the staff.</a:t>
            </a:r>
          </a:p>
          <a:p>
            <a:endParaRPr lang="en-US" dirty="0">
              <a:latin typeface="Consolas" panose="020B0609020204030204" pitchFamily="49" charset="0"/>
              <a:cs typeface="Consolas" panose="020B0609020204030204" pitchFamily="49" charset="0"/>
            </a:endParaRPr>
          </a:p>
          <a:p>
            <a:r>
              <a:rPr lang="en-US" dirty="0">
                <a:latin typeface="Calibri" panose="020F0502020204030204" pitchFamily="34" charset="0"/>
                <a:cs typeface="Calibri" panose="020F0502020204030204" pitchFamily="34" charset="0"/>
              </a:rPr>
              <a:t>Submit feedback via the </a:t>
            </a:r>
            <a:r>
              <a:rPr lang="en-US" b="1" dirty="0">
                <a:latin typeface="Calibri" panose="020F0502020204030204" pitchFamily="34" charset="0"/>
                <a:cs typeface="Calibri" panose="020F0502020204030204" pitchFamily="34" charset="0"/>
              </a:rPr>
              <a:t>Anonymous Feedback Tool</a:t>
            </a:r>
            <a:r>
              <a:rPr lang="en-US" dirty="0">
                <a:latin typeface="Calibri" panose="020F0502020204030204" pitchFamily="34" charset="0"/>
                <a:cs typeface="Calibri" panose="020F0502020204030204" pitchFamily="34" charset="0"/>
              </a:rPr>
              <a:t> (linked under “Course Tools” on the website)</a:t>
            </a: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0661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1FA8A-4B1A-A74A-9753-3EBD3E614A41}"/>
              </a:ext>
            </a:extLst>
          </p:cNvPr>
          <p:cNvSpPr>
            <a:spLocks noGrp="1"/>
          </p:cNvSpPr>
          <p:nvPr>
            <p:ph type="title"/>
          </p:nvPr>
        </p:nvSpPr>
        <p:spPr/>
        <p:txBody>
          <a:bodyPr/>
          <a:lstStyle/>
          <a:p>
            <a:r>
              <a:rPr lang="en-US" dirty="0"/>
              <a:t>The World Around CSE 122</a:t>
            </a:r>
          </a:p>
        </p:txBody>
      </p:sp>
      <p:sp>
        <p:nvSpPr>
          <p:cNvPr id="3" name="Content Placeholder 2">
            <a:extLst>
              <a:ext uri="{FF2B5EF4-FFF2-40B4-BE49-F238E27FC236}">
                <a16:creationId xmlns:a16="http://schemas.microsoft.com/office/drawing/2014/main" id="{12EE1ED1-04F5-8D43-9B1C-0B13E36A20A7}"/>
              </a:ext>
            </a:extLst>
          </p:cNvPr>
          <p:cNvSpPr>
            <a:spLocks noGrp="1"/>
          </p:cNvSpPr>
          <p:nvPr>
            <p:ph idx="1"/>
          </p:nvPr>
        </p:nvSpPr>
        <p:spPr/>
        <p:txBody>
          <a:bodyPr/>
          <a:lstStyle/>
          <a:p>
            <a:r>
              <a:rPr lang="en-US" dirty="0"/>
              <a:t>Our goal is to give you a great CSE 122 experience</a:t>
            </a:r>
          </a:p>
          <a:p>
            <a:pPr lvl="1"/>
            <a:r>
              <a:rPr lang="en-US" dirty="0"/>
              <a:t>But CSE 122 does not exist in a vacuum – there’s a lot going on in the world right now that can impact your education</a:t>
            </a:r>
          </a:p>
          <a:p>
            <a:r>
              <a:rPr lang="en-US" dirty="0"/>
              <a:t>We’ve designed course policies for maximum flexibility</a:t>
            </a:r>
          </a:p>
          <a:p>
            <a:pPr lvl="1"/>
            <a:r>
              <a:rPr lang="en-US" dirty="0"/>
              <a:t>But we cannot cover every individual situation</a:t>
            </a:r>
          </a:p>
          <a:p>
            <a:endParaRPr lang="en-US" dirty="0"/>
          </a:p>
          <a:p>
            <a:r>
              <a:rPr lang="en-US" b="1" dirty="0"/>
              <a:t>Please reach out</a:t>
            </a:r>
            <a:r>
              <a:rPr lang="en-US" dirty="0"/>
              <a:t> if you need accommodations of any kind to deal with these unfamiliar situations</a:t>
            </a:r>
          </a:p>
          <a:p>
            <a:endParaRPr lang="en-US" dirty="0"/>
          </a:p>
        </p:txBody>
      </p:sp>
    </p:spTree>
    <p:extLst>
      <p:ext uri="{BB962C8B-B14F-4D97-AF65-F5344CB8AC3E}">
        <p14:creationId xmlns:p14="http://schemas.microsoft.com/office/powerpoint/2010/main" val="795363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Introductions</a:t>
            </a:r>
          </a:p>
          <a:p>
            <a:r>
              <a:rPr lang="en-US" dirty="0"/>
              <a:t>About this Course</a:t>
            </a:r>
          </a:p>
          <a:p>
            <a:pPr lvl="1"/>
            <a:r>
              <a:rPr lang="en-US" dirty="0"/>
              <a:t>Course Components &amp; Tools</a:t>
            </a:r>
          </a:p>
          <a:p>
            <a:pPr lvl="1"/>
            <a:r>
              <a:rPr lang="en-US" dirty="0"/>
              <a:t>Policies</a:t>
            </a:r>
          </a:p>
          <a:p>
            <a:pPr lvl="1">
              <a:spcAft>
                <a:spcPts val="1200"/>
              </a:spcAft>
            </a:pPr>
            <a:r>
              <a:rPr lang="en-US" dirty="0"/>
              <a:t>Making the Most of this Class</a:t>
            </a:r>
          </a:p>
          <a:p>
            <a:r>
              <a:rPr lang="en-US" b="1" dirty="0">
                <a:solidFill>
                  <a:schemeClr val="accent5"/>
                </a:solidFill>
              </a:rPr>
              <a:t>Intro/Review Java</a:t>
            </a:r>
          </a:p>
        </p:txBody>
      </p:sp>
      <p:sp>
        <p:nvSpPr>
          <p:cNvPr id="4" name="Pentagon 3">
            <a:extLst>
              <a:ext uri="{FF2B5EF4-FFF2-40B4-BE49-F238E27FC236}">
                <a16:creationId xmlns:a16="http://schemas.microsoft.com/office/drawing/2014/main" id="{15105B47-389A-4C4C-B9F0-7482311E30FE}"/>
              </a:ext>
            </a:extLst>
          </p:cNvPr>
          <p:cNvSpPr/>
          <p:nvPr/>
        </p:nvSpPr>
        <p:spPr>
          <a:xfrm rot="10800000">
            <a:off x="4278321" y="3981917"/>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702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01B65-FB95-3447-A939-43CA1C51A447}"/>
              </a:ext>
            </a:extLst>
          </p:cNvPr>
          <p:cNvSpPr>
            <a:spLocks noGrp="1"/>
          </p:cNvSpPr>
          <p:nvPr>
            <p:ph type="title"/>
          </p:nvPr>
        </p:nvSpPr>
        <p:spPr/>
        <p:txBody>
          <a:bodyPr/>
          <a:lstStyle/>
          <a:p>
            <a:r>
              <a:rPr lang="en-US" dirty="0"/>
              <a:t>Hello World</a:t>
            </a:r>
          </a:p>
        </p:txBody>
      </p:sp>
      <p:sp>
        <p:nvSpPr>
          <p:cNvPr id="5" name="Content Placeholder 4">
            <a:extLst>
              <a:ext uri="{FF2B5EF4-FFF2-40B4-BE49-F238E27FC236}">
                <a16:creationId xmlns:a16="http://schemas.microsoft.com/office/drawing/2014/main" id="{B25C8AED-1ED1-4A42-B6CF-6E31748F0351}"/>
              </a:ext>
            </a:extLst>
          </p:cNvPr>
          <p:cNvSpPr>
            <a:spLocks noGrp="1"/>
          </p:cNvSpPr>
          <p:nvPr>
            <p:ph idx="1"/>
          </p:nvPr>
        </p:nvSpPr>
        <p:spPr/>
        <p:txBody>
          <a:bodyPr>
            <a:normAutofit lnSpcReduction="10000"/>
          </a:bodyPr>
          <a:lstStyle/>
          <a:p>
            <a:r>
              <a:rPr lang="en-US" dirty="0"/>
              <a:t>Java Specifics</a:t>
            </a:r>
          </a:p>
          <a:p>
            <a:pPr lvl="1"/>
            <a:r>
              <a:rPr lang="en-US" dirty="0"/>
              <a:t>Every program needs a </a:t>
            </a:r>
            <a:r>
              <a:rPr lang="en-US" sz="2400" dirty="0">
                <a:solidFill>
                  <a:srgbClr val="0033B3"/>
                </a:solidFill>
                <a:effectLst/>
                <a:latin typeface="Menlo" panose="020B0609030804020204" pitchFamily="49" charset="0"/>
                <a:ea typeface="Menlo" panose="020B0609030804020204" pitchFamily="49" charset="0"/>
                <a:cs typeface="Menlo" panose="020B0609030804020204" pitchFamily="49" charset="0"/>
              </a:rPr>
              <a:t>class</a:t>
            </a:r>
            <a:endParaRPr lang="en-US" dirty="0"/>
          </a:p>
          <a:p>
            <a:pPr lvl="1"/>
            <a:r>
              <a:rPr lang="en-US" dirty="0"/>
              <a:t>Runnable programs need a </a:t>
            </a:r>
            <a:r>
              <a:rPr lang="en-US" sz="2400" dirty="0">
                <a:solidFill>
                  <a:srgbClr val="00627A"/>
                </a:solidFill>
                <a:effectLst/>
                <a:latin typeface="Menlo" panose="020B0609030804020204" pitchFamily="49" charset="0"/>
                <a:ea typeface="Menlo" panose="020B0609030804020204" pitchFamily="49" charset="0"/>
                <a:cs typeface="Menlo" panose="020B0609030804020204" pitchFamily="49" charset="0"/>
              </a:rPr>
              <a:t>main</a:t>
            </a:r>
            <a:r>
              <a:rPr lang="en-US" dirty="0"/>
              <a:t> method (</a:t>
            </a:r>
            <a:r>
              <a:rPr lang="en-US" i="1" dirty="0"/>
              <a:t>signature</a:t>
            </a:r>
            <a:r>
              <a:rPr lang="en-US" dirty="0"/>
              <a:t> must exactly match)</a:t>
            </a:r>
          </a:p>
          <a:p>
            <a:pPr lvl="1"/>
            <a:r>
              <a:rPr lang="en-US" dirty="0" err="1">
                <a:latin typeface="Menlo" panose="020B0609030804020204" pitchFamily="49" charset="0"/>
                <a:ea typeface="Menlo" panose="020B0609030804020204" pitchFamily="49" charset="0"/>
                <a:cs typeface="Menlo" panose="020B0609030804020204" pitchFamily="49" charset="0"/>
              </a:rPr>
              <a:t>System.out.println</a:t>
            </a:r>
            <a:r>
              <a:rPr lang="en-US" dirty="0">
                <a:latin typeface="Menlo" panose="020B0609030804020204" pitchFamily="49" charset="0"/>
                <a:ea typeface="Menlo" panose="020B0609030804020204" pitchFamily="49" charset="0"/>
                <a:cs typeface="Menlo" panose="020B0609030804020204" pitchFamily="49" charset="0"/>
              </a:rPr>
              <a:t> </a:t>
            </a:r>
            <a:r>
              <a:rPr lang="en-US" dirty="0"/>
              <a:t>to print</a:t>
            </a:r>
          </a:p>
          <a:p>
            <a:pPr lvl="1"/>
            <a:r>
              <a:rPr lang="en-US" sz="2400" dirty="0">
                <a:solidFill>
                  <a:srgbClr val="067D17"/>
                </a:solidFill>
                <a:effectLst/>
                <a:latin typeface="Menlo" panose="020B0609030804020204" pitchFamily="49" charset="0"/>
                <a:ea typeface="Menlo" panose="020B0609030804020204" pitchFamily="49" charset="0"/>
                <a:cs typeface="Menlo" panose="020B0609030804020204" pitchFamily="49" charset="0"/>
              </a:rPr>
              <a:t>"Hello world"</a:t>
            </a:r>
            <a:r>
              <a:rPr lang="en-US" dirty="0"/>
              <a:t> is a </a:t>
            </a:r>
            <a:r>
              <a:rPr lang="en-US" dirty="0">
                <a:latin typeface="Menlo" panose="020B0609030804020204" pitchFamily="49" charset="0"/>
                <a:ea typeface="Menlo" panose="020B0609030804020204" pitchFamily="49" charset="0"/>
                <a:cs typeface="Menlo" panose="020B0609030804020204" pitchFamily="49" charset="0"/>
              </a:rPr>
              <a:t>String</a:t>
            </a:r>
            <a:endParaRPr lang="en-US" dirty="0"/>
          </a:p>
          <a:p>
            <a:pPr marL="0" indent="0">
              <a:buNone/>
            </a:pPr>
            <a:endParaRPr lang="en-US" dirty="0"/>
          </a:p>
          <a:p>
            <a:r>
              <a:rPr lang="en-US" dirty="0"/>
              <a:t>Running on Ed</a:t>
            </a:r>
          </a:p>
          <a:p>
            <a:pPr lvl="1"/>
            <a:r>
              <a:rPr lang="en-US" b="1" dirty="0"/>
              <a:t>Run </a:t>
            </a:r>
            <a:r>
              <a:rPr lang="en-US" dirty="0"/>
              <a:t>runs your program</a:t>
            </a:r>
          </a:p>
          <a:p>
            <a:pPr lvl="1"/>
            <a:r>
              <a:rPr lang="en-US" b="1" dirty="0"/>
              <a:t>Mark </a:t>
            </a:r>
            <a:r>
              <a:rPr lang="en-US" dirty="0"/>
              <a:t>submits and runs </a:t>
            </a:r>
            <a:r>
              <a:rPr lang="en-US" dirty="0" err="1"/>
              <a:t>autograder</a:t>
            </a:r>
            <a:endParaRPr lang="en-US" dirty="0"/>
          </a:p>
          <a:p>
            <a:pPr lvl="2"/>
            <a:r>
              <a:rPr lang="en-US" dirty="0"/>
              <a:t>Submit as many times as you like</a:t>
            </a:r>
          </a:p>
          <a:p>
            <a:pPr lvl="2"/>
            <a:r>
              <a:rPr lang="en-US" dirty="0"/>
              <a:t>“Shotgun submission” = Unhelpful habit</a:t>
            </a:r>
          </a:p>
          <a:p>
            <a:pPr lvl="1"/>
            <a:r>
              <a:rPr lang="en-US" b="1" dirty="0"/>
              <a:t>Solution </a:t>
            </a:r>
            <a:r>
              <a:rPr lang="en-US" dirty="0"/>
              <a:t>shows solution (if applicable)</a:t>
            </a:r>
            <a:endParaRPr lang="en-US" b="1" dirty="0"/>
          </a:p>
        </p:txBody>
      </p:sp>
      <p:sp>
        <p:nvSpPr>
          <p:cNvPr id="6" name="TextBox 5">
            <a:extLst>
              <a:ext uri="{FF2B5EF4-FFF2-40B4-BE49-F238E27FC236}">
                <a16:creationId xmlns:a16="http://schemas.microsoft.com/office/drawing/2014/main" id="{72F4E521-4625-ACA6-4793-C96A3B12E9D7}"/>
              </a:ext>
            </a:extLst>
          </p:cNvPr>
          <p:cNvSpPr txBox="1"/>
          <p:nvPr/>
        </p:nvSpPr>
        <p:spPr>
          <a:xfrm>
            <a:off x="6200974" y="3008641"/>
            <a:ext cx="5704902" cy="1323439"/>
          </a:xfrm>
          <a:prstGeom prst="rect">
            <a:avLst/>
          </a:prstGeom>
          <a:solidFill>
            <a:srgbClr val="F5F5F5"/>
          </a:solidFill>
          <a:ln>
            <a:solidFill>
              <a:schemeClr val="accent1"/>
            </a:solidFill>
          </a:ln>
        </p:spPr>
        <p:txBody>
          <a:bodyPr wrap="square">
            <a:spAutoFit/>
          </a:bodyPr>
          <a:lstStyle/>
          <a:p>
            <a:r>
              <a:rPr lang="en-US" sz="1600" dirty="0">
                <a:solidFill>
                  <a:srgbClr val="0033B3"/>
                </a:solidFill>
                <a:effectLst/>
                <a:latin typeface="Menlo" panose="020B0609030804020204" pitchFamily="49" charset="0"/>
                <a:ea typeface="Menlo" panose="020B0609030804020204" pitchFamily="49" charset="0"/>
                <a:cs typeface="Menlo" panose="020B0609030804020204" pitchFamily="49" charset="0"/>
              </a:rPr>
              <a:t>public class </a:t>
            </a:r>
            <a:r>
              <a:rPr lang="en-US" sz="1600" dirty="0">
                <a:solidFill>
                  <a:srgbClr val="000000"/>
                </a:solidFill>
                <a:effectLst/>
                <a:latin typeface="Menlo" panose="020B0609030804020204" pitchFamily="49" charset="0"/>
                <a:ea typeface="Menlo" panose="020B0609030804020204" pitchFamily="49" charset="0"/>
                <a:cs typeface="Menlo" panose="020B0609030804020204" pitchFamily="49" charset="0"/>
              </a:rPr>
              <a:t>HelloWorld </a:t>
            </a:r>
            <a:r>
              <a:rPr lang="en-US" sz="1600" dirty="0">
                <a:latin typeface="Menlo" panose="020B0609030804020204" pitchFamily="49" charset="0"/>
                <a:ea typeface="Menlo" panose="020B0609030804020204" pitchFamily="49" charset="0"/>
                <a:cs typeface="Menlo" panose="020B0609030804020204" pitchFamily="49" charset="0"/>
              </a:rPr>
              <a:t>{</a:t>
            </a:r>
            <a:br>
              <a:rPr lang="en-US" sz="1600" dirty="0">
                <a:latin typeface="Menlo" panose="020B0609030804020204" pitchFamily="49" charset="0"/>
                <a:ea typeface="Menlo" panose="020B0609030804020204" pitchFamily="49" charset="0"/>
                <a:cs typeface="Menlo" panose="020B0609030804020204" pitchFamily="49" charset="0"/>
              </a:rPr>
            </a:br>
            <a:r>
              <a:rPr lang="en-US" sz="1600" dirty="0">
                <a:latin typeface="Menlo" panose="020B0609030804020204" pitchFamily="49" charset="0"/>
                <a:ea typeface="Menlo" panose="020B0609030804020204" pitchFamily="49" charset="0"/>
                <a:cs typeface="Menlo" panose="020B0609030804020204" pitchFamily="49" charset="0"/>
              </a:rPr>
              <a:t>    </a:t>
            </a:r>
            <a:r>
              <a:rPr lang="en-US" sz="1600" dirty="0">
                <a:solidFill>
                  <a:srgbClr val="0033B3"/>
                </a:solidFill>
                <a:effectLst/>
                <a:latin typeface="Menlo" panose="020B0609030804020204" pitchFamily="49" charset="0"/>
                <a:ea typeface="Menlo" panose="020B0609030804020204" pitchFamily="49" charset="0"/>
                <a:cs typeface="Menlo" panose="020B0609030804020204" pitchFamily="49" charset="0"/>
              </a:rPr>
              <a:t>public static void </a:t>
            </a:r>
            <a:r>
              <a:rPr lang="en-US" sz="1600" dirty="0">
                <a:solidFill>
                  <a:srgbClr val="00627A"/>
                </a:solidFill>
                <a:effectLst/>
                <a:latin typeface="Menlo" panose="020B0609030804020204" pitchFamily="49" charset="0"/>
                <a:ea typeface="Menlo" panose="020B0609030804020204" pitchFamily="49" charset="0"/>
                <a:cs typeface="Menlo" panose="020B0609030804020204" pitchFamily="49" charset="0"/>
              </a:rPr>
              <a:t>main</a:t>
            </a:r>
            <a:r>
              <a:rPr lang="en-US" sz="1600" dirty="0">
                <a:latin typeface="Menlo" panose="020B0609030804020204" pitchFamily="49" charset="0"/>
                <a:ea typeface="Menlo" panose="020B0609030804020204" pitchFamily="49" charset="0"/>
                <a:cs typeface="Menlo" panose="020B0609030804020204" pitchFamily="49" charset="0"/>
              </a:rPr>
              <a:t>(</a:t>
            </a:r>
            <a:r>
              <a:rPr lang="en-US" sz="1600" dirty="0">
                <a:solidFill>
                  <a:srgbClr val="000000"/>
                </a:solidFill>
                <a:effectLst/>
                <a:latin typeface="Menlo" panose="020B0609030804020204" pitchFamily="49" charset="0"/>
                <a:ea typeface="Menlo" panose="020B0609030804020204" pitchFamily="49" charset="0"/>
                <a:cs typeface="Menlo" panose="020B0609030804020204" pitchFamily="49" charset="0"/>
              </a:rPr>
              <a:t>String</a:t>
            </a:r>
            <a:r>
              <a:rPr lang="en-US" sz="1600" dirty="0">
                <a:latin typeface="Menlo" panose="020B0609030804020204" pitchFamily="49" charset="0"/>
                <a:ea typeface="Menlo" panose="020B0609030804020204" pitchFamily="49" charset="0"/>
                <a:cs typeface="Menlo" panose="020B0609030804020204" pitchFamily="49" charset="0"/>
              </a:rPr>
              <a:t>[] </a:t>
            </a:r>
            <a:r>
              <a:rPr lang="en-US" sz="1600" dirty="0" err="1">
                <a:latin typeface="Menlo" panose="020B0609030804020204" pitchFamily="49" charset="0"/>
                <a:ea typeface="Menlo" panose="020B0609030804020204" pitchFamily="49" charset="0"/>
                <a:cs typeface="Menlo" panose="020B0609030804020204" pitchFamily="49" charset="0"/>
              </a:rPr>
              <a:t>args</a:t>
            </a:r>
            <a:r>
              <a:rPr lang="en-US" sz="1600" dirty="0">
                <a:latin typeface="Menlo" panose="020B0609030804020204" pitchFamily="49" charset="0"/>
                <a:ea typeface="Menlo" panose="020B0609030804020204" pitchFamily="49" charset="0"/>
                <a:cs typeface="Menlo" panose="020B0609030804020204" pitchFamily="49" charset="0"/>
              </a:rPr>
              <a:t>) {</a:t>
            </a:r>
            <a:br>
              <a:rPr lang="en-US" sz="1600" dirty="0">
                <a:latin typeface="Menlo" panose="020B0609030804020204" pitchFamily="49" charset="0"/>
                <a:ea typeface="Menlo" panose="020B0609030804020204" pitchFamily="49" charset="0"/>
                <a:cs typeface="Menlo" panose="020B0609030804020204" pitchFamily="49" charset="0"/>
              </a:rPr>
            </a:br>
            <a:r>
              <a:rPr lang="en-US" sz="1600" dirty="0">
                <a:latin typeface="Menlo" panose="020B0609030804020204" pitchFamily="49" charset="0"/>
                <a:ea typeface="Menlo" panose="020B0609030804020204" pitchFamily="49" charset="0"/>
                <a:cs typeface="Menlo" panose="020B0609030804020204" pitchFamily="49" charset="0"/>
              </a:rPr>
              <a:t>        </a:t>
            </a:r>
            <a:r>
              <a:rPr lang="en-US" sz="1600" dirty="0" err="1">
                <a:solidFill>
                  <a:srgbClr val="000000"/>
                </a:solidFill>
                <a:effectLst/>
                <a:latin typeface="Menlo" panose="020B0609030804020204" pitchFamily="49" charset="0"/>
                <a:ea typeface="Menlo" panose="020B0609030804020204" pitchFamily="49" charset="0"/>
                <a:cs typeface="Menlo" panose="020B0609030804020204" pitchFamily="49" charset="0"/>
              </a:rPr>
              <a:t>System</a:t>
            </a:r>
            <a:r>
              <a:rPr lang="en-US" sz="1600" dirty="0" err="1">
                <a:latin typeface="Menlo" panose="020B0609030804020204" pitchFamily="49" charset="0"/>
                <a:ea typeface="Menlo" panose="020B0609030804020204" pitchFamily="49" charset="0"/>
                <a:cs typeface="Menlo" panose="020B0609030804020204" pitchFamily="49" charset="0"/>
              </a:rPr>
              <a:t>.</a:t>
            </a:r>
            <a:r>
              <a:rPr lang="en-US" sz="1600" i="1" dirty="0" err="1">
                <a:solidFill>
                  <a:srgbClr val="871094"/>
                </a:solidFill>
                <a:effectLst/>
                <a:latin typeface="Menlo" panose="020B0609030804020204" pitchFamily="49" charset="0"/>
                <a:ea typeface="Menlo" panose="020B0609030804020204" pitchFamily="49" charset="0"/>
                <a:cs typeface="Menlo" panose="020B0609030804020204" pitchFamily="49" charset="0"/>
              </a:rPr>
              <a:t>out</a:t>
            </a:r>
            <a:r>
              <a:rPr lang="en-US" sz="1600" dirty="0" err="1">
                <a:latin typeface="Menlo" panose="020B0609030804020204" pitchFamily="49" charset="0"/>
                <a:ea typeface="Menlo" panose="020B0609030804020204" pitchFamily="49" charset="0"/>
                <a:cs typeface="Menlo" panose="020B0609030804020204" pitchFamily="49" charset="0"/>
              </a:rPr>
              <a:t>.println</a:t>
            </a:r>
            <a:r>
              <a:rPr lang="en-US" sz="1600" dirty="0">
                <a:latin typeface="Menlo" panose="020B0609030804020204" pitchFamily="49" charset="0"/>
                <a:ea typeface="Menlo" panose="020B0609030804020204" pitchFamily="49" charset="0"/>
                <a:cs typeface="Menlo" panose="020B0609030804020204" pitchFamily="49" charset="0"/>
              </a:rPr>
              <a:t>(</a:t>
            </a:r>
            <a:r>
              <a:rPr lang="en-US" sz="1600" dirty="0">
                <a:solidFill>
                  <a:srgbClr val="067D17"/>
                </a:solidFill>
                <a:effectLst/>
                <a:latin typeface="Menlo" panose="020B0609030804020204" pitchFamily="49" charset="0"/>
                <a:ea typeface="Menlo" panose="020B0609030804020204" pitchFamily="49" charset="0"/>
                <a:cs typeface="Menlo" panose="020B0609030804020204" pitchFamily="49" charset="0"/>
              </a:rPr>
              <a:t>"Hello world"</a:t>
            </a:r>
            <a:r>
              <a:rPr lang="en-US" sz="1600" dirty="0">
                <a:latin typeface="Menlo" panose="020B0609030804020204" pitchFamily="49" charset="0"/>
                <a:ea typeface="Menlo" panose="020B0609030804020204" pitchFamily="49" charset="0"/>
                <a:cs typeface="Menlo" panose="020B0609030804020204" pitchFamily="49" charset="0"/>
              </a:rPr>
              <a:t>);</a:t>
            </a:r>
            <a:br>
              <a:rPr lang="en-US" sz="1600" dirty="0">
                <a:latin typeface="Menlo" panose="020B0609030804020204" pitchFamily="49" charset="0"/>
                <a:ea typeface="Menlo" panose="020B0609030804020204" pitchFamily="49" charset="0"/>
                <a:cs typeface="Menlo" panose="020B0609030804020204" pitchFamily="49" charset="0"/>
              </a:rPr>
            </a:br>
            <a:r>
              <a:rPr lang="en-US" sz="1600" dirty="0">
                <a:latin typeface="Menlo" panose="020B0609030804020204" pitchFamily="49" charset="0"/>
                <a:ea typeface="Menlo" panose="020B0609030804020204" pitchFamily="49" charset="0"/>
                <a:cs typeface="Menlo" panose="020B0609030804020204" pitchFamily="49" charset="0"/>
              </a:rPr>
              <a:t>    }</a:t>
            </a:r>
            <a:br>
              <a:rPr lang="en-US" sz="1600" dirty="0">
                <a:latin typeface="Menlo" panose="020B0609030804020204" pitchFamily="49" charset="0"/>
                <a:ea typeface="Menlo" panose="020B0609030804020204" pitchFamily="49" charset="0"/>
                <a:cs typeface="Menlo" panose="020B0609030804020204" pitchFamily="49" charset="0"/>
              </a:rPr>
            </a:br>
            <a:r>
              <a:rPr lang="en-US" sz="1600" dirty="0">
                <a:latin typeface="Menlo" panose="020B0609030804020204" pitchFamily="49" charset="0"/>
                <a:ea typeface="Menlo" panose="020B0609030804020204" pitchFamily="49" charset="0"/>
                <a:cs typeface="Menlo" panose="020B0609030804020204" pitchFamily="49" charset="0"/>
              </a:rPr>
              <a:t>}</a:t>
            </a:r>
          </a:p>
        </p:txBody>
      </p:sp>
    </p:spTree>
    <p:extLst>
      <p:ext uri="{BB962C8B-B14F-4D97-AF65-F5344CB8AC3E}">
        <p14:creationId xmlns:p14="http://schemas.microsoft.com/office/powerpoint/2010/main" val="2870793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BAC507-BCD1-689F-600D-1436888D7DBF}"/>
              </a:ext>
            </a:extLst>
          </p:cNvPr>
          <p:cNvSpPr>
            <a:spLocks noGrp="1"/>
          </p:cNvSpPr>
          <p:nvPr>
            <p:ph type="title"/>
          </p:nvPr>
        </p:nvSpPr>
        <p:spPr/>
        <p:txBody>
          <a:bodyPr/>
          <a:lstStyle/>
          <a:p>
            <a:r>
              <a:rPr lang="en-US" dirty="0"/>
              <a:t>“Homework” for Next Time</a:t>
            </a:r>
          </a:p>
        </p:txBody>
      </p:sp>
      <p:sp>
        <p:nvSpPr>
          <p:cNvPr id="5" name="Content Placeholder 4">
            <a:extLst>
              <a:ext uri="{FF2B5EF4-FFF2-40B4-BE49-F238E27FC236}">
                <a16:creationId xmlns:a16="http://schemas.microsoft.com/office/drawing/2014/main" id="{E430D3BB-5AA8-C68D-6D17-0A7660A2517A}"/>
              </a:ext>
            </a:extLst>
          </p:cNvPr>
          <p:cNvSpPr>
            <a:spLocks noGrp="1"/>
          </p:cNvSpPr>
          <p:nvPr>
            <p:ph idx="1"/>
          </p:nvPr>
        </p:nvSpPr>
        <p:spPr/>
        <p:txBody>
          <a:bodyPr/>
          <a:lstStyle/>
          <a:p>
            <a:r>
              <a:rPr lang="en-US" dirty="0"/>
              <a:t>First assignment will be released Friday, but there are some things to do in the meantime.</a:t>
            </a:r>
          </a:p>
          <a:p>
            <a:endParaRPr lang="en-US" dirty="0"/>
          </a:p>
          <a:p>
            <a:r>
              <a:rPr lang="en-US" dirty="0"/>
              <a:t>TODOs this week</a:t>
            </a:r>
          </a:p>
          <a:p>
            <a:pPr lvl="1"/>
            <a:r>
              <a:rPr lang="en-US" dirty="0">
                <a:sym typeface="Wingdings" pitchFamily="2" charset="2"/>
              </a:rPr>
              <a:t>Go meet your TA and classmates in Thursday’s quiz section</a:t>
            </a:r>
          </a:p>
          <a:p>
            <a:pPr lvl="1"/>
            <a:r>
              <a:rPr lang="en-US" dirty="0">
                <a:sym typeface="Wingdings" pitchFamily="2" charset="2"/>
              </a:rPr>
              <a:t>⭐️ Complete the pre-class material for Friday (see calendar)</a:t>
            </a:r>
          </a:p>
          <a:p>
            <a:pPr lvl="1"/>
            <a:r>
              <a:rPr lang="en-US" dirty="0">
                <a:sym typeface="Wingdings" pitchFamily="2" charset="2"/>
              </a:rPr>
              <a:t>Read over syllabus</a:t>
            </a:r>
            <a:endParaRPr lang="en-US" dirty="0"/>
          </a:p>
        </p:txBody>
      </p:sp>
    </p:spTree>
    <p:extLst>
      <p:ext uri="{BB962C8B-B14F-4D97-AF65-F5344CB8AC3E}">
        <p14:creationId xmlns:p14="http://schemas.microsoft.com/office/powerpoint/2010/main" val="2328768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53C72-EE84-C54A-9749-2361BC8FD46E}"/>
              </a:ext>
            </a:extLst>
          </p:cNvPr>
          <p:cNvSpPr>
            <a:spLocks noGrp="1"/>
          </p:cNvSpPr>
          <p:nvPr>
            <p:ph type="title"/>
          </p:nvPr>
        </p:nvSpPr>
        <p:spPr/>
        <p:txBody>
          <a:bodyPr/>
          <a:lstStyle/>
          <a:p>
            <a:r>
              <a:rPr lang="en-US" dirty="0"/>
              <a:t>Course Staff</a:t>
            </a:r>
          </a:p>
        </p:txBody>
      </p:sp>
      <p:sp>
        <p:nvSpPr>
          <p:cNvPr id="3" name="Content Placeholder 2">
            <a:extLst>
              <a:ext uri="{FF2B5EF4-FFF2-40B4-BE49-F238E27FC236}">
                <a16:creationId xmlns:a16="http://schemas.microsoft.com/office/drawing/2014/main" id="{02BA7431-0E7C-A84F-82A0-C3EA9C6D7F79}"/>
              </a:ext>
            </a:extLst>
          </p:cNvPr>
          <p:cNvSpPr>
            <a:spLocks noGrp="1"/>
          </p:cNvSpPr>
          <p:nvPr>
            <p:ph idx="1"/>
          </p:nvPr>
        </p:nvSpPr>
        <p:spPr>
          <a:xfrm>
            <a:off x="838200" y="1219200"/>
            <a:ext cx="10515600" cy="5222383"/>
          </a:xfrm>
        </p:spPr>
        <p:txBody>
          <a:bodyPr>
            <a:normAutofit/>
          </a:bodyPr>
          <a:lstStyle/>
          <a:p>
            <a:r>
              <a:rPr lang="en-US" dirty="0"/>
              <a:t>Instructor: Melissa Lin</a:t>
            </a:r>
          </a:p>
          <a:p>
            <a:pPr marL="0" indent="0">
              <a:buNone/>
            </a:pPr>
            <a:endParaRPr lang="en-US" sz="500" dirty="0"/>
          </a:p>
          <a:p>
            <a:r>
              <a:rPr lang="en-US" dirty="0"/>
              <a:t>Teaching Assistants: </a:t>
            </a:r>
          </a:p>
          <a:p>
            <a:pPr lvl="1"/>
            <a:r>
              <a:rPr lang="en-US" dirty="0"/>
              <a:t>Available in section, office hours, and discussion board</a:t>
            </a:r>
          </a:p>
          <a:p>
            <a:pPr lvl="1"/>
            <a:r>
              <a:rPr lang="en-US" dirty="0"/>
              <a:t>Invaluable source of information &amp; help in this course</a:t>
            </a:r>
          </a:p>
          <a:p>
            <a:pPr marL="457200" lvl="1" indent="0">
              <a:buNone/>
            </a:pPr>
            <a:endParaRPr lang="en-US" sz="1200" dirty="0"/>
          </a:p>
          <a:p>
            <a:r>
              <a:rPr lang="en-US" dirty="0"/>
              <a:t>We’re excited to get to know you!</a:t>
            </a:r>
          </a:p>
          <a:p>
            <a:pPr lvl="1"/>
            <a:r>
              <a:rPr lang="en-US" dirty="0"/>
              <a:t>Our goal is to help you succeed </a:t>
            </a:r>
            <a:r>
              <a:rPr lang="en-US" dirty="0">
                <a:sym typeface="Wingdings" panose="05000000000000000000" pitchFamily="2" charset="2"/>
              </a:rPr>
              <a:t> </a:t>
            </a:r>
            <a:endParaRPr lang="en-US" dirty="0"/>
          </a:p>
        </p:txBody>
      </p:sp>
    </p:spTree>
    <p:extLst>
      <p:ext uri="{BB962C8B-B14F-4D97-AF65-F5344CB8AC3E}">
        <p14:creationId xmlns:p14="http://schemas.microsoft.com/office/powerpoint/2010/main" val="78658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EF3-1F80-95EB-A376-DBAA5709A002}"/>
              </a:ext>
            </a:extLst>
          </p:cNvPr>
          <p:cNvSpPr>
            <a:spLocks noGrp="1"/>
          </p:cNvSpPr>
          <p:nvPr>
            <p:ph type="title"/>
          </p:nvPr>
        </p:nvSpPr>
        <p:spPr/>
        <p:txBody>
          <a:bodyPr/>
          <a:lstStyle/>
          <a:p>
            <a:r>
              <a:rPr lang="en-US" dirty="0"/>
              <a:t>About me</a:t>
            </a:r>
          </a:p>
        </p:txBody>
      </p:sp>
      <p:pic>
        <p:nvPicPr>
          <p:cNvPr id="4" name="Picture 3">
            <a:extLst>
              <a:ext uri="{FF2B5EF4-FFF2-40B4-BE49-F238E27FC236}">
                <a16:creationId xmlns:a16="http://schemas.microsoft.com/office/drawing/2014/main" id="{BC346B16-0B6B-75F8-2FF3-9A83535838A1}"/>
              </a:ext>
            </a:extLst>
          </p:cNvPr>
          <p:cNvPicPr>
            <a:picLocks noChangeAspect="1"/>
          </p:cNvPicPr>
          <p:nvPr/>
        </p:nvPicPr>
        <p:blipFill>
          <a:blip r:embed="rId2"/>
          <a:stretch>
            <a:fillRect/>
          </a:stretch>
        </p:blipFill>
        <p:spPr>
          <a:xfrm>
            <a:off x="4173818" y="1439216"/>
            <a:ext cx="3844364" cy="3880934"/>
          </a:xfrm>
          <a:prstGeom prst="rect">
            <a:avLst/>
          </a:prstGeom>
        </p:spPr>
      </p:pic>
      <p:pic>
        <p:nvPicPr>
          <p:cNvPr id="6" name="Picture 5">
            <a:extLst>
              <a:ext uri="{FF2B5EF4-FFF2-40B4-BE49-F238E27FC236}">
                <a16:creationId xmlns:a16="http://schemas.microsoft.com/office/drawing/2014/main" id="{28812A9E-7C08-9F37-3A7D-A4583745FAE6}"/>
              </a:ext>
            </a:extLst>
          </p:cNvPr>
          <p:cNvPicPr>
            <a:picLocks noChangeAspect="1"/>
          </p:cNvPicPr>
          <p:nvPr/>
        </p:nvPicPr>
        <p:blipFill>
          <a:blip r:embed="rId3"/>
          <a:stretch>
            <a:fillRect/>
          </a:stretch>
        </p:blipFill>
        <p:spPr>
          <a:xfrm>
            <a:off x="8396380" y="1029686"/>
            <a:ext cx="3211793" cy="1798604"/>
          </a:xfrm>
          <a:prstGeom prst="rect">
            <a:avLst/>
          </a:prstGeom>
        </p:spPr>
      </p:pic>
      <p:pic>
        <p:nvPicPr>
          <p:cNvPr id="1026" name="Picture 2" descr="Hamilton the Musical Official Broadway Poster - Hamilton the Musical |  PlaybillStore.com">
            <a:extLst>
              <a:ext uri="{FF2B5EF4-FFF2-40B4-BE49-F238E27FC236}">
                <a16:creationId xmlns:a16="http://schemas.microsoft.com/office/drawing/2014/main" id="{22441925-7481-5774-6732-F09802458E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66" t="8500" r="24334" b="8500"/>
          <a:stretch/>
        </p:blipFill>
        <p:spPr bwMode="auto">
          <a:xfrm>
            <a:off x="8396380" y="3021222"/>
            <a:ext cx="1308415" cy="20884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A83BC1-B6E0-A754-A8DC-62B269788C8C}"/>
              </a:ext>
            </a:extLst>
          </p:cNvPr>
          <p:cNvSpPr txBox="1"/>
          <p:nvPr/>
        </p:nvSpPr>
        <p:spPr>
          <a:xfrm>
            <a:off x="5683980" y="941500"/>
            <a:ext cx="702436" cy="523220"/>
          </a:xfrm>
          <a:prstGeom prst="rect">
            <a:avLst/>
          </a:prstGeom>
          <a:noFill/>
        </p:spPr>
        <p:txBody>
          <a:bodyPr wrap="none" rtlCol="0">
            <a:spAutoFit/>
          </a:bodyPr>
          <a:lstStyle/>
          <a:p>
            <a:r>
              <a:rPr lang="en-US" sz="2800" dirty="0"/>
              <a:t>me</a:t>
            </a:r>
            <a:r>
              <a:rPr lang="en-US" dirty="0"/>
              <a:t> </a:t>
            </a:r>
          </a:p>
        </p:txBody>
      </p:sp>
      <p:pic>
        <p:nvPicPr>
          <p:cNvPr id="13" name="Graphic 12" descr="Arrow Down with solid fill">
            <a:extLst>
              <a:ext uri="{FF2B5EF4-FFF2-40B4-BE49-F238E27FC236}">
                <a16:creationId xmlns:a16="http://schemas.microsoft.com/office/drawing/2014/main" id="{7E7F4AFA-9C71-6DF2-795E-16A35EE4B1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73447" y="902357"/>
            <a:ext cx="536859" cy="536859"/>
          </a:xfrm>
          <a:prstGeom prst="rect">
            <a:avLst/>
          </a:prstGeom>
        </p:spPr>
      </p:pic>
      <p:pic>
        <p:nvPicPr>
          <p:cNvPr id="1028" name="Picture 4" descr="Seattle Bouldering Project - Mithun">
            <a:extLst>
              <a:ext uri="{FF2B5EF4-FFF2-40B4-BE49-F238E27FC236}">
                <a16:creationId xmlns:a16="http://schemas.microsoft.com/office/drawing/2014/main" id="{F1DB0522-10FB-1FB5-EC40-D71577CE86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7324" y="4799282"/>
            <a:ext cx="2984952" cy="1679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377FC42-A0C1-8791-BE5F-C1D3A335D6CB}"/>
              </a:ext>
            </a:extLst>
          </p:cNvPr>
          <p:cNvPicPr>
            <a:picLocks noChangeAspect="1"/>
          </p:cNvPicPr>
          <p:nvPr/>
        </p:nvPicPr>
        <p:blipFill>
          <a:blip r:embed="rId8"/>
          <a:stretch>
            <a:fillRect/>
          </a:stretch>
        </p:blipFill>
        <p:spPr>
          <a:xfrm>
            <a:off x="9855904" y="2962780"/>
            <a:ext cx="2031720" cy="2987823"/>
          </a:xfrm>
          <a:prstGeom prst="rect">
            <a:avLst/>
          </a:prstGeom>
        </p:spPr>
      </p:pic>
      <p:pic>
        <p:nvPicPr>
          <p:cNvPr id="3" name="Picture 2">
            <a:extLst>
              <a:ext uri="{FF2B5EF4-FFF2-40B4-BE49-F238E27FC236}">
                <a16:creationId xmlns:a16="http://schemas.microsoft.com/office/drawing/2014/main" id="{8EAB5F95-3E4D-80CA-B713-8D0D4D5C8CCE}"/>
              </a:ext>
            </a:extLst>
          </p:cNvPr>
          <p:cNvPicPr>
            <a:picLocks noChangeAspect="1"/>
          </p:cNvPicPr>
          <p:nvPr/>
        </p:nvPicPr>
        <p:blipFill>
          <a:blip r:embed="rId9"/>
          <a:stretch>
            <a:fillRect/>
          </a:stretch>
        </p:blipFill>
        <p:spPr>
          <a:xfrm>
            <a:off x="1643496" y="2817524"/>
            <a:ext cx="2745595" cy="3660793"/>
          </a:xfrm>
          <a:prstGeom prst="rect">
            <a:avLst/>
          </a:prstGeom>
        </p:spPr>
      </p:pic>
      <p:pic>
        <p:nvPicPr>
          <p:cNvPr id="8" name="Picture 7">
            <a:extLst>
              <a:ext uri="{FF2B5EF4-FFF2-40B4-BE49-F238E27FC236}">
                <a16:creationId xmlns:a16="http://schemas.microsoft.com/office/drawing/2014/main" id="{A624A200-1122-1B63-6D70-E7DC853DDE40}"/>
              </a:ext>
            </a:extLst>
          </p:cNvPr>
          <p:cNvPicPr>
            <a:picLocks noChangeAspect="1"/>
          </p:cNvPicPr>
          <p:nvPr/>
        </p:nvPicPr>
        <p:blipFill>
          <a:blip r:embed="rId10"/>
          <a:stretch>
            <a:fillRect/>
          </a:stretch>
        </p:blipFill>
        <p:spPr>
          <a:xfrm>
            <a:off x="567816" y="1219200"/>
            <a:ext cx="2297369" cy="2696911"/>
          </a:xfrm>
          <a:prstGeom prst="rect">
            <a:avLst/>
          </a:prstGeom>
        </p:spPr>
      </p:pic>
    </p:spTree>
    <p:extLst>
      <p:ext uri="{BB962C8B-B14F-4D97-AF65-F5344CB8AC3E}">
        <p14:creationId xmlns:p14="http://schemas.microsoft.com/office/powerpoint/2010/main" val="775365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E1A2-6DF9-E38E-97D3-37B86E6634C2}"/>
              </a:ext>
            </a:extLst>
          </p:cNvPr>
          <p:cNvSpPr>
            <a:spLocks noGrp="1"/>
          </p:cNvSpPr>
          <p:nvPr>
            <p:ph type="title"/>
          </p:nvPr>
        </p:nvSpPr>
        <p:spPr/>
        <p:txBody>
          <a:bodyPr/>
          <a:lstStyle/>
          <a:p>
            <a:r>
              <a:rPr lang="en-US" dirty="0"/>
              <a:t>Tas &lt;3</a:t>
            </a:r>
          </a:p>
        </p:txBody>
      </p:sp>
      <p:pic>
        <p:nvPicPr>
          <p:cNvPr id="4" name="Picture 3" descr="A person standing in the snow&#10;&#10;Description automatically generated with medium confidence">
            <a:extLst>
              <a:ext uri="{FF2B5EF4-FFF2-40B4-BE49-F238E27FC236}">
                <a16:creationId xmlns:a16="http://schemas.microsoft.com/office/drawing/2014/main" id="{3838FD7E-1F34-AC03-FDCE-FDBDCBF291AB}"/>
              </a:ext>
            </a:extLst>
          </p:cNvPr>
          <p:cNvPicPr>
            <a:picLocks noChangeAspect="1"/>
          </p:cNvPicPr>
          <p:nvPr/>
        </p:nvPicPr>
        <p:blipFill>
          <a:blip r:embed="rId2"/>
          <a:stretch>
            <a:fillRect/>
          </a:stretch>
        </p:blipFill>
        <p:spPr>
          <a:xfrm>
            <a:off x="838200" y="1915510"/>
            <a:ext cx="1828800" cy="1828800"/>
          </a:xfrm>
          <a:prstGeom prst="rect">
            <a:avLst/>
          </a:prstGeom>
        </p:spPr>
      </p:pic>
      <p:pic>
        <p:nvPicPr>
          <p:cNvPr id="6" name="Picture 5" descr="A person standing in a hallway&#10;&#10;Description automatically generated with medium confidence">
            <a:extLst>
              <a:ext uri="{FF2B5EF4-FFF2-40B4-BE49-F238E27FC236}">
                <a16:creationId xmlns:a16="http://schemas.microsoft.com/office/drawing/2014/main" id="{B44FD2BA-C926-B1A3-715B-040E4D6E268E}"/>
              </a:ext>
            </a:extLst>
          </p:cNvPr>
          <p:cNvPicPr>
            <a:picLocks noChangeAspect="1"/>
          </p:cNvPicPr>
          <p:nvPr/>
        </p:nvPicPr>
        <p:blipFill>
          <a:blip r:embed="rId3"/>
          <a:stretch>
            <a:fillRect/>
          </a:stretch>
        </p:blipFill>
        <p:spPr>
          <a:xfrm>
            <a:off x="3056890" y="1915510"/>
            <a:ext cx="1828800" cy="1828800"/>
          </a:xfrm>
          <a:prstGeom prst="rect">
            <a:avLst/>
          </a:prstGeom>
        </p:spPr>
      </p:pic>
      <p:pic>
        <p:nvPicPr>
          <p:cNvPr id="1026" name="Picture 2">
            <a:extLst>
              <a:ext uri="{FF2B5EF4-FFF2-40B4-BE49-F238E27FC236}">
                <a16:creationId xmlns:a16="http://schemas.microsoft.com/office/drawing/2014/main" id="{8B4EC093-C629-7345-3547-D58F3D76211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231" y="1915510"/>
            <a:ext cx="182953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writing on a chalkboard&#10;&#10;Description automatically generated with medium confidence">
            <a:extLst>
              <a:ext uri="{FF2B5EF4-FFF2-40B4-BE49-F238E27FC236}">
                <a16:creationId xmlns:a16="http://schemas.microsoft.com/office/drawing/2014/main" id="{B3308C66-ED48-A726-C9DB-B3FBB56255BC}"/>
              </a:ext>
            </a:extLst>
          </p:cNvPr>
          <p:cNvPicPr>
            <a:picLocks noChangeAspect="1"/>
          </p:cNvPicPr>
          <p:nvPr/>
        </p:nvPicPr>
        <p:blipFill>
          <a:blip r:embed="rId5"/>
          <a:stretch>
            <a:fillRect/>
          </a:stretch>
        </p:blipFill>
        <p:spPr>
          <a:xfrm>
            <a:off x="7306310" y="1915510"/>
            <a:ext cx="1828800" cy="1828800"/>
          </a:xfrm>
          <a:prstGeom prst="rect">
            <a:avLst/>
          </a:prstGeom>
        </p:spPr>
      </p:pic>
      <p:pic>
        <p:nvPicPr>
          <p:cNvPr id="11" name="Picture 10" descr="A person standing in front of a mountain&#10;&#10;Description automatically generated with low confidence">
            <a:extLst>
              <a:ext uri="{FF2B5EF4-FFF2-40B4-BE49-F238E27FC236}">
                <a16:creationId xmlns:a16="http://schemas.microsoft.com/office/drawing/2014/main" id="{1D2864B2-E776-4FBD-8291-D28B3185C25C}"/>
              </a:ext>
            </a:extLst>
          </p:cNvPr>
          <p:cNvPicPr>
            <a:picLocks noChangeAspect="1"/>
          </p:cNvPicPr>
          <p:nvPr/>
        </p:nvPicPr>
        <p:blipFill>
          <a:blip r:embed="rId6"/>
          <a:stretch>
            <a:fillRect/>
          </a:stretch>
        </p:blipFill>
        <p:spPr>
          <a:xfrm>
            <a:off x="9525000" y="1915510"/>
            <a:ext cx="1828800" cy="1828800"/>
          </a:xfrm>
          <a:prstGeom prst="rect">
            <a:avLst/>
          </a:prstGeom>
        </p:spPr>
      </p:pic>
      <p:pic>
        <p:nvPicPr>
          <p:cNvPr id="13" name="Picture 12" descr="A picture containing tree, person, human face, outdoor&#10;&#10;Description automatically generated">
            <a:extLst>
              <a:ext uri="{FF2B5EF4-FFF2-40B4-BE49-F238E27FC236}">
                <a16:creationId xmlns:a16="http://schemas.microsoft.com/office/drawing/2014/main" id="{6144AEBC-E2E2-8190-FB53-C9C4594A8590}"/>
              </a:ext>
            </a:extLst>
          </p:cNvPr>
          <p:cNvPicPr>
            <a:picLocks noChangeAspect="1"/>
          </p:cNvPicPr>
          <p:nvPr/>
        </p:nvPicPr>
        <p:blipFill>
          <a:blip r:embed="rId7"/>
          <a:stretch>
            <a:fillRect/>
          </a:stretch>
        </p:blipFill>
        <p:spPr>
          <a:xfrm>
            <a:off x="838200" y="4129088"/>
            <a:ext cx="1828800" cy="1828800"/>
          </a:xfrm>
          <a:prstGeom prst="rect">
            <a:avLst/>
          </a:prstGeom>
        </p:spPr>
      </p:pic>
      <p:pic>
        <p:nvPicPr>
          <p:cNvPr id="15" name="Picture 14" descr="A person smiling in front of a mountain&#10;&#10;Description automatically generated with low confidence">
            <a:extLst>
              <a:ext uri="{FF2B5EF4-FFF2-40B4-BE49-F238E27FC236}">
                <a16:creationId xmlns:a16="http://schemas.microsoft.com/office/drawing/2014/main" id="{7BFB4029-959F-6B3E-20CC-71EBAD948ACB}"/>
              </a:ext>
            </a:extLst>
          </p:cNvPr>
          <p:cNvPicPr>
            <a:picLocks noChangeAspect="1"/>
          </p:cNvPicPr>
          <p:nvPr/>
        </p:nvPicPr>
        <p:blipFill>
          <a:blip r:embed="rId8"/>
          <a:stretch>
            <a:fillRect/>
          </a:stretch>
        </p:blipFill>
        <p:spPr>
          <a:xfrm>
            <a:off x="3056890" y="4110530"/>
            <a:ext cx="1828800" cy="1828800"/>
          </a:xfrm>
          <a:prstGeom prst="rect">
            <a:avLst/>
          </a:prstGeom>
        </p:spPr>
      </p:pic>
      <p:pic>
        <p:nvPicPr>
          <p:cNvPr id="17" name="Picture 16" descr="A person standing on a beach&#10;&#10;Description automatically generated with medium confidence">
            <a:extLst>
              <a:ext uri="{FF2B5EF4-FFF2-40B4-BE49-F238E27FC236}">
                <a16:creationId xmlns:a16="http://schemas.microsoft.com/office/drawing/2014/main" id="{080BC221-327E-8811-B8CC-816C4ECA4AB9}"/>
              </a:ext>
            </a:extLst>
          </p:cNvPr>
          <p:cNvPicPr>
            <a:picLocks noChangeAspect="1"/>
          </p:cNvPicPr>
          <p:nvPr/>
        </p:nvPicPr>
        <p:blipFill>
          <a:blip r:embed="rId9"/>
          <a:stretch>
            <a:fillRect/>
          </a:stretch>
        </p:blipFill>
        <p:spPr>
          <a:xfrm>
            <a:off x="5181231" y="4129088"/>
            <a:ext cx="1828800" cy="1828800"/>
          </a:xfrm>
          <a:prstGeom prst="rect">
            <a:avLst/>
          </a:prstGeom>
        </p:spPr>
      </p:pic>
      <p:pic>
        <p:nvPicPr>
          <p:cNvPr id="19" name="Picture 18" descr="A person with long hair wearing a yellow jacket&#10;&#10;Description automatically generated with low confidence">
            <a:extLst>
              <a:ext uri="{FF2B5EF4-FFF2-40B4-BE49-F238E27FC236}">
                <a16:creationId xmlns:a16="http://schemas.microsoft.com/office/drawing/2014/main" id="{67DC8BA3-B16C-7F59-DBFE-FE469CCC17A7}"/>
              </a:ext>
            </a:extLst>
          </p:cNvPr>
          <p:cNvPicPr>
            <a:picLocks noChangeAspect="1"/>
          </p:cNvPicPr>
          <p:nvPr/>
        </p:nvPicPr>
        <p:blipFill>
          <a:blip r:embed="rId10"/>
          <a:stretch>
            <a:fillRect/>
          </a:stretch>
        </p:blipFill>
        <p:spPr>
          <a:xfrm>
            <a:off x="7305572" y="4110530"/>
            <a:ext cx="1828800" cy="1828800"/>
          </a:xfrm>
          <a:prstGeom prst="rect">
            <a:avLst/>
          </a:prstGeom>
        </p:spPr>
      </p:pic>
      <p:pic>
        <p:nvPicPr>
          <p:cNvPr id="21" name="Picture 20" descr="A person sitting on a bench&#10;&#10;Description automatically generated">
            <a:extLst>
              <a:ext uri="{FF2B5EF4-FFF2-40B4-BE49-F238E27FC236}">
                <a16:creationId xmlns:a16="http://schemas.microsoft.com/office/drawing/2014/main" id="{032D604A-5DE7-D936-894A-13466FFF7FA6}"/>
              </a:ext>
            </a:extLst>
          </p:cNvPr>
          <p:cNvPicPr>
            <a:picLocks noChangeAspect="1"/>
          </p:cNvPicPr>
          <p:nvPr/>
        </p:nvPicPr>
        <p:blipFill>
          <a:blip r:embed="rId11"/>
          <a:stretch>
            <a:fillRect/>
          </a:stretch>
        </p:blipFill>
        <p:spPr>
          <a:xfrm>
            <a:off x="9525000" y="4129088"/>
            <a:ext cx="1828800" cy="1828800"/>
          </a:xfrm>
          <a:prstGeom prst="rect">
            <a:avLst/>
          </a:prstGeom>
        </p:spPr>
      </p:pic>
    </p:spTree>
    <p:extLst>
      <p:ext uri="{BB962C8B-B14F-4D97-AF65-F5344CB8AC3E}">
        <p14:creationId xmlns:p14="http://schemas.microsoft.com/office/powerpoint/2010/main" val="3192863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3D909-E28F-2C46-A39C-E484BA1FB209}"/>
              </a:ext>
            </a:extLst>
          </p:cNvPr>
          <p:cNvSpPr>
            <a:spLocks noGrp="1"/>
          </p:cNvSpPr>
          <p:nvPr>
            <p:ph type="title"/>
          </p:nvPr>
        </p:nvSpPr>
        <p:spPr/>
        <p:txBody>
          <a:bodyPr/>
          <a:lstStyle/>
          <a:p>
            <a:r>
              <a:rPr lang="en-US" dirty="0"/>
              <a:t>Students</a:t>
            </a:r>
          </a:p>
        </p:txBody>
      </p:sp>
      <p:sp>
        <p:nvSpPr>
          <p:cNvPr id="3" name="Content Placeholder 2">
            <a:extLst>
              <a:ext uri="{FF2B5EF4-FFF2-40B4-BE49-F238E27FC236}">
                <a16:creationId xmlns:a16="http://schemas.microsoft.com/office/drawing/2014/main" id="{D2F116F2-84EF-564E-88C7-52123019B5A4}"/>
              </a:ext>
            </a:extLst>
          </p:cNvPr>
          <p:cNvSpPr>
            <a:spLocks noGrp="1"/>
          </p:cNvSpPr>
          <p:nvPr>
            <p:ph idx="1"/>
          </p:nvPr>
        </p:nvSpPr>
        <p:spPr>
          <a:xfrm>
            <a:off x="838200" y="1371600"/>
            <a:ext cx="10515600" cy="5029835"/>
          </a:xfrm>
        </p:spPr>
        <p:txBody>
          <a:bodyPr/>
          <a:lstStyle/>
          <a:p>
            <a:r>
              <a:rPr lang="en-US" dirty="0"/>
              <a:t>79 of you!</a:t>
            </a:r>
          </a:p>
          <a:p>
            <a:pPr marL="0" indent="0">
              <a:buNone/>
            </a:pPr>
            <a:endParaRPr lang="en-US" dirty="0"/>
          </a:p>
          <a:p>
            <a:r>
              <a:rPr lang="en-US" dirty="0"/>
              <a:t>Strength in numbers</a:t>
            </a:r>
          </a:p>
          <a:p>
            <a:pPr lvl="1"/>
            <a:r>
              <a:rPr lang="en-US" dirty="0"/>
              <a:t>If you’re confused about something, I guarantee someone else is too!</a:t>
            </a:r>
          </a:p>
          <a:p>
            <a:pPr lvl="1"/>
            <a:r>
              <a:rPr lang="en-US" dirty="0"/>
              <a:t>Students come from all different backgrounds &amp; majors &amp; interests in future career goals</a:t>
            </a:r>
          </a:p>
          <a:p>
            <a:endParaRPr lang="en-US" dirty="0"/>
          </a:p>
          <a:p>
            <a:r>
              <a:rPr lang="en-US" dirty="0"/>
              <a:t>Focus on us trying to help you build community</a:t>
            </a:r>
          </a:p>
          <a:p>
            <a:pPr lvl="1"/>
            <a:r>
              <a:rPr lang="en-US" dirty="0"/>
              <a:t>Meet others in the class to form study groups or have people you can work with.</a:t>
            </a:r>
          </a:p>
          <a:p>
            <a:endParaRPr lang="en-US" dirty="0"/>
          </a:p>
          <a:p>
            <a:endParaRPr lang="en-US" dirty="0"/>
          </a:p>
          <a:p>
            <a:endParaRPr lang="en-US" dirty="0"/>
          </a:p>
        </p:txBody>
      </p:sp>
    </p:spTree>
    <p:extLst>
      <p:ext uri="{BB962C8B-B14F-4D97-AF65-F5344CB8AC3E}">
        <p14:creationId xmlns:p14="http://schemas.microsoft.com/office/powerpoint/2010/main" val="4096179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F994-AEE9-B349-B1F6-5571361A2F22}"/>
              </a:ext>
            </a:extLst>
          </p:cNvPr>
          <p:cNvSpPr>
            <a:spLocks noGrp="1"/>
          </p:cNvSpPr>
          <p:nvPr>
            <p:ph type="title"/>
          </p:nvPr>
        </p:nvSpPr>
        <p:spPr/>
        <p:txBody>
          <a:bodyPr/>
          <a:lstStyle/>
          <a:p>
            <a:r>
              <a:rPr lang="en-US" dirty="0"/>
              <a:t>What is this Class?</a:t>
            </a:r>
          </a:p>
        </p:txBody>
      </p:sp>
      <p:sp>
        <p:nvSpPr>
          <p:cNvPr id="4" name="Text Placeholder 2">
            <a:extLst>
              <a:ext uri="{FF2B5EF4-FFF2-40B4-BE49-F238E27FC236}">
                <a16:creationId xmlns:a16="http://schemas.microsoft.com/office/drawing/2014/main" id="{EB07CBDD-9D01-EF45-9146-B1AC8D7CF6FB}"/>
              </a:ext>
            </a:extLst>
          </p:cNvPr>
          <p:cNvSpPr txBox="1">
            <a:spLocks/>
          </p:cNvSpPr>
          <p:nvPr/>
        </p:nvSpPr>
        <p:spPr>
          <a:xfrm>
            <a:off x="575239" y="1531279"/>
            <a:ext cx="5397688" cy="447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121 – Computer Programming I</a:t>
            </a:r>
            <a:br>
              <a:rPr lang="en-US" sz="2600" b="1" dirty="0"/>
            </a:br>
            <a:r>
              <a:rPr lang="en-US" sz="2600" dirty="0"/>
              <a:t>or </a:t>
            </a:r>
            <a:r>
              <a:rPr lang="en-US" sz="2600" b="1" dirty="0"/>
              <a:t>Other Programming Experience</a:t>
            </a:r>
          </a:p>
        </p:txBody>
      </p:sp>
      <p:sp>
        <p:nvSpPr>
          <p:cNvPr id="5" name="Content Placeholder 5">
            <a:extLst>
              <a:ext uri="{FF2B5EF4-FFF2-40B4-BE49-F238E27FC236}">
                <a16:creationId xmlns:a16="http://schemas.microsoft.com/office/drawing/2014/main" id="{9C4FC050-AADF-0D45-A139-A67BC3C1BB0E}"/>
              </a:ext>
            </a:extLst>
          </p:cNvPr>
          <p:cNvSpPr txBox="1">
            <a:spLocks/>
          </p:cNvSpPr>
          <p:nvPr/>
        </p:nvSpPr>
        <p:spPr>
          <a:xfrm>
            <a:off x="584218" y="2485623"/>
            <a:ext cx="5397689" cy="394125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Print statements</a:t>
            </a:r>
          </a:p>
          <a:p>
            <a:pPr lvl="1"/>
            <a:r>
              <a:rPr lang="en-US" dirty="0"/>
              <a:t>Data types (int, String, </a:t>
            </a:r>
            <a:r>
              <a:rPr lang="en-US" dirty="0" err="1"/>
              <a:t>boolean</a:t>
            </a:r>
            <a:r>
              <a:rPr lang="en-US" dirty="0"/>
              <a:t>)</a:t>
            </a:r>
          </a:p>
          <a:p>
            <a:pPr lvl="1"/>
            <a:r>
              <a:rPr lang="en-US" dirty="0"/>
              <a:t>Methods / Functions</a:t>
            </a:r>
          </a:p>
          <a:p>
            <a:pPr lvl="2"/>
            <a:r>
              <a:rPr lang="en-US" dirty="0"/>
              <a:t>Parameters</a:t>
            </a:r>
          </a:p>
          <a:p>
            <a:pPr lvl="2"/>
            <a:r>
              <a:rPr lang="en-US" dirty="0"/>
              <a:t>Returns</a:t>
            </a:r>
          </a:p>
          <a:p>
            <a:pPr lvl="1"/>
            <a:r>
              <a:rPr lang="en-US" dirty="0"/>
              <a:t>Control structures</a:t>
            </a:r>
          </a:p>
          <a:p>
            <a:pPr lvl="2"/>
            <a:r>
              <a:rPr lang="en-US" dirty="0"/>
              <a:t>Loops</a:t>
            </a:r>
          </a:p>
          <a:p>
            <a:pPr lvl="2"/>
            <a:r>
              <a:rPr lang="en-US" dirty="0"/>
              <a:t>Conditionals</a:t>
            </a:r>
          </a:p>
          <a:p>
            <a:pPr lvl="1"/>
            <a:r>
              <a:rPr lang="en-US" dirty="0"/>
              <a:t>File I/O</a:t>
            </a:r>
          </a:p>
          <a:p>
            <a:pPr lvl="1"/>
            <a:r>
              <a:rPr lang="en-US" dirty="0"/>
              <a:t>Arrays</a:t>
            </a:r>
          </a:p>
          <a:p>
            <a:pPr lvl="1"/>
            <a:r>
              <a:rPr lang="en-US" b="1" dirty="0"/>
              <a:t>Computational Thinking</a:t>
            </a:r>
            <a:br>
              <a:rPr lang="en-US" b="1" dirty="0"/>
            </a:br>
            <a:r>
              <a:rPr lang="en-US" dirty="0"/>
              <a:t>(language agnostic)</a:t>
            </a:r>
            <a:endParaRPr lang="en-US" b="1" dirty="0"/>
          </a:p>
          <a:p>
            <a:pPr lvl="1"/>
            <a:endParaRPr lang="en-US" dirty="0"/>
          </a:p>
        </p:txBody>
      </p:sp>
      <p:sp>
        <p:nvSpPr>
          <p:cNvPr id="6" name="Text Placeholder 6">
            <a:extLst>
              <a:ext uri="{FF2B5EF4-FFF2-40B4-BE49-F238E27FC236}">
                <a16:creationId xmlns:a16="http://schemas.microsoft.com/office/drawing/2014/main" id="{DAAC6042-479D-2F48-B6D4-C7B29D9FD306}"/>
              </a:ext>
            </a:extLst>
          </p:cNvPr>
          <p:cNvSpPr txBox="1">
            <a:spLocks/>
          </p:cNvSpPr>
          <p:nvPr/>
        </p:nvSpPr>
        <p:spPr>
          <a:xfrm>
            <a:off x="6355830" y="1531279"/>
            <a:ext cx="5397688" cy="447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122 – Computer Programming II</a:t>
            </a:r>
          </a:p>
        </p:txBody>
      </p:sp>
      <p:sp>
        <p:nvSpPr>
          <p:cNvPr id="7" name="Content Placeholder 7">
            <a:extLst>
              <a:ext uri="{FF2B5EF4-FFF2-40B4-BE49-F238E27FC236}">
                <a16:creationId xmlns:a16="http://schemas.microsoft.com/office/drawing/2014/main" id="{BA4B00A9-9DC9-3148-8214-85B8F12F1BE4}"/>
              </a:ext>
            </a:extLst>
          </p:cNvPr>
          <p:cNvSpPr txBox="1">
            <a:spLocks/>
          </p:cNvSpPr>
          <p:nvPr/>
        </p:nvSpPr>
        <p:spPr>
          <a:xfrm>
            <a:off x="6364809" y="2485623"/>
            <a:ext cx="5397689" cy="3941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Decomposing large problems into smaller, manageable, subproblems</a:t>
            </a:r>
          </a:p>
          <a:p>
            <a:pPr lvl="1"/>
            <a:r>
              <a:rPr lang="en-US" dirty="0"/>
              <a:t>Using data structures</a:t>
            </a:r>
          </a:p>
          <a:p>
            <a:pPr lvl="2"/>
            <a:r>
              <a:rPr lang="en-US" dirty="0"/>
              <a:t>List</a:t>
            </a:r>
          </a:p>
          <a:p>
            <a:pPr lvl="2"/>
            <a:r>
              <a:rPr lang="en-US" dirty="0"/>
              <a:t>Stacks / Queues</a:t>
            </a:r>
          </a:p>
          <a:p>
            <a:pPr lvl="2"/>
            <a:r>
              <a:rPr lang="en-US" dirty="0"/>
              <a:t>Sets</a:t>
            </a:r>
          </a:p>
          <a:p>
            <a:pPr lvl="2"/>
            <a:r>
              <a:rPr lang="en-US" dirty="0"/>
              <a:t>Maps</a:t>
            </a:r>
          </a:p>
          <a:p>
            <a:pPr lvl="1"/>
            <a:r>
              <a:rPr lang="en-US" dirty="0"/>
              <a:t>Object Oriented Programming</a:t>
            </a:r>
          </a:p>
          <a:p>
            <a:pPr lvl="2"/>
            <a:r>
              <a:rPr lang="en-US" dirty="0"/>
              <a:t>Interfaces </a:t>
            </a:r>
          </a:p>
        </p:txBody>
      </p:sp>
    </p:spTree>
    <p:extLst>
      <p:ext uri="{BB962C8B-B14F-4D97-AF65-F5344CB8AC3E}">
        <p14:creationId xmlns:p14="http://schemas.microsoft.com/office/powerpoint/2010/main" val="206109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fade">
                                      <p:cBhvr>
                                        <p:cTn id="28" dur="500"/>
                                        <p:tgtEl>
                                          <p:spTgt spid="7">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827B9-1CFD-E144-9E92-179EC4355F85}"/>
              </a:ext>
            </a:extLst>
          </p:cNvPr>
          <p:cNvSpPr>
            <a:spLocks noGrp="1"/>
          </p:cNvSpPr>
          <p:nvPr>
            <p:ph type="title"/>
          </p:nvPr>
        </p:nvSpPr>
        <p:spPr/>
        <p:txBody>
          <a:bodyPr/>
          <a:lstStyle/>
          <a:p>
            <a:r>
              <a:rPr lang="en-US" dirty="0"/>
              <a:t>Prerequisite Knowledge</a:t>
            </a:r>
          </a:p>
        </p:txBody>
      </p:sp>
      <p:sp>
        <p:nvSpPr>
          <p:cNvPr id="3" name="Content Placeholder 2">
            <a:extLst>
              <a:ext uri="{FF2B5EF4-FFF2-40B4-BE49-F238E27FC236}">
                <a16:creationId xmlns:a16="http://schemas.microsoft.com/office/drawing/2014/main" id="{4FFB8864-F4BF-BB46-8C64-1F902D80BC7D}"/>
              </a:ext>
            </a:extLst>
          </p:cNvPr>
          <p:cNvSpPr>
            <a:spLocks noGrp="1"/>
          </p:cNvSpPr>
          <p:nvPr>
            <p:ph idx="1"/>
          </p:nvPr>
        </p:nvSpPr>
        <p:spPr>
          <a:xfrm>
            <a:off x="838200" y="1371600"/>
            <a:ext cx="11247304" cy="4805363"/>
          </a:xfrm>
        </p:spPr>
        <p:txBody>
          <a:bodyPr>
            <a:normAutofit lnSpcReduction="10000"/>
          </a:bodyPr>
          <a:lstStyle/>
          <a:p>
            <a:r>
              <a:rPr lang="en-US" dirty="0"/>
              <a:t>Students entering CSE 122 are coming from many of different backgrounds</a:t>
            </a:r>
          </a:p>
          <a:p>
            <a:pPr lvl="1"/>
            <a:r>
              <a:rPr lang="en-US" dirty="0"/>
              <a:t>UW: CSE 121 or other intro programming course</a:t>
            </a:r>
          </a:p>
          <a:p>
            <a:pPr lvl="1"/>
            <a:r>
              <a:rPr lang="en-US" dirty="0"/>
              <a:t>Community College: Intro Programming Course</a:t>
            </a:r>
          </a:p>
          <a:p>
            <a:pPr lvl="1"/>
            <a:r>
              <a:rPr lang="en-US" dirty="0"/>
              <a:t>High School Programming Course (e.g., UWHS, AP CS, IB CS, etc.)</a:t>
            </a:r>
          </a:p>
          <a:p>
            <a:pPr lvl="1"/>
            <a:r>
              <a:rPr lang="en-US" dirty="0"/>
              <a:t>Self-taught or other previous experience</a:t>
            </a:r>
          </a:p>
          <a:p>
            <a:r>
              <a:rPr lang="en-US" dirty="0"/>
              <a:t>Importantly: CSE 122 is in Java, but we </a:t>
            </a:r>
            <a:r>
              <a:rPr lang="en-US" b="1" dirty="0"/>
              <a:t>do not expect prior experience in Java! </a:t>
            </a:r>
            <a:r>
              <a:rPr lang="en-US" dirty="0"/>
              <a:t>Do expect knowing the list of CSE 121 topics in some language.</a:t>
            </a:r>
          </a:p>
          <a:p>
            <a:pPr lvl="1"/>
            <a:r>
              <a:rPr lang="en-US" dirty="0"/>
              <a:t>Students who do not have experience in Java will be focusing on practicing the programming skills you know in a new language!</a:t>
            </a:r>
          </a:p>
          <a:p>
            <a:pPr lvl="1"/>
            <a:r>
              <a:rPr lang="en-US" dirty="0"/>
              <a:t>You will find the </a:t>
            </a:r>
            <a:r>
              <a:rPr lang="en-US" dirty="0">
                <a:hlinkClick r:id="rId2"/>
              </a:rPr>
              <a:t>Java Tutorial</a:t>
            </a:r>
            <a:r>
              <a:rPr lang="en-US" dirty="0"/>
              <a:t> and Programming Assignment 0 very helpful!</a:t>
            </a:r>
          </a:p>
          <a:p>
            <a:r>
              <a:rPr lang="en-US" dirty="0"/>
              <a:t>If you want to know if this class is the right fit for you, take the </a:t>
            </a:r>
            <a:r>
              <a:rPr lang="en-US" dirty="0">
                <a:hlinkClick r:id="rId3"/>
              </a:rPr>
              <a:t>Allen School Self-Placement Test</a:t>
            </a:r>
            <a:endParaRPr lang="en-US" dirty="0"/>
          </a:p>
          <a:p>
            <a:pPr lvl="1"/>
            <a:endParaRPr lang="en-US" dirty="0"/>
          </a:p>
        </p:txBody>
      </p:sp>
    </p:spTree>
    <p:extLst>
      <p:ext uri="{BB962C8B-B14F-4D97-AF65-F5344CB8AC3E}">
        <p14:creationId xmlns:p14="http://schemas.microsoft.com/office/powerpoint/2010/main" val="3487542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940F-C3DC-9548-8EAF-07AEE3D4DDF9}"/>
              </a:ext>
            </a:extLst>
          </p:cNvPr>
          <p:cNvSpPr>
            <a:spLocks noGrp="1"/>
          </p:cNvSpPr>
          <p:nvPr>
            <p:ph type="title"/>
          </p:nvPr>
        </p:nvSpPr>
        <p:spPr/>
        <p:txBody>
          <a:bodyPr/>
          <a:lstStyle/>
          <a:p>
            <a:r>
              <a:rPr lang="en-US" dirty="0"/>
              <a:t>Why 122?</a:t>
            </a:r>
          </a:p>
        </p:txBody>
      </p:sp>
      <p:sp>
        <p:nvSpPr>
          <p:cNvPr id="3" name="Content Placeholder 2">
            <a:extLst>
              <a:ext uri="{FF2B5EF4-FFF2-40B4-BE49-F238E27FC236}">
                <a16:creationId xmlns:a16="http://schemas.microsoft.com/office/drawing/2014/main" id="{7683C1FF-8FC9-9A4E-B224-03C2AB07E2C8}"/>
              </a:ext>
            </a:extLst>
          </p:cNvPr>
          <p:cNvSpPr>
            <a:spLocks noGrp="1"/>
          </p:cNvSpPr>
          <p:nvPr>
            <p:ph idx="1"/>
          </p:nvPr>
        </p:nvSpPr>
        <p:spPr/>
        <p:txBody>
          <a:bodyPr/>
          <a:lstStyle/>
          <a:p>
            <a:pPr marL="0" indent="0">
              <a:buNone/>
            </a:pPr>
            <a:r>
              <a:rPr lang="en-US" dirty="0"/>
              <a:t>1. Build a strong foundation of data structures that will let you tackle the biggest problems in computing</a:t>
            </a:r>
          </a:p>
        </p:txBody>
      </p:sp>
      <p:sp>
        <p:nvSpPr>
          <p:cNvPr id="5" name="Google Shape;99;p18">
            <a:extLst>
              <a:ext uri="{FF2B5EF4-FFF2-40B4-BE49-F238E27FC236}">
                <a16:creationId xmlns:a16="http://schemas.microsoft.com/office/drawing/2014/main" id="{9A8F35E5-D638-9E4B-BEE9-3CE02F4A11B5}"/>
              </a:ext>
            </a:extLst>
          </p:cNvPr>
          <p:cNvSpPr txBox="1"/>
          <p:nvPr/>
        </p:nvSpPr>
        <p:spPr>
          <a:xfrm>
            <a:off x="8127882" y="6367506"/>
            <a:ext cx="930804" cy="273844"/>
          </a:xfrm>
          <a:prstGeom prst="rect">
            <a:avLst/>
          </a:prstGeom>
          <a:noFill/>
          <a:ln>
            <a:noFill/>
          </a:ln>
        </p:spPr>
        <p:txBody>
          <a:bodyPr spcFirstLastPara="1" wrap="square" lIns="34275" tIns="34275" rIns="34275" bIns="34275" anchor="t" anchorCtr="0">
            <a:noAutofit/>
          </a:bodyPr>
          <a:lstStyle/>
          <a:p>
            <a:pPr algn="r"/>
            <a:r>
              <a:rPr lang="en" sz="800" dirty="0">
                <a:solidFill>
                  <a:schemeClr val="dk2"/>
                </a:solidFill>
                <a:latin typeface="Roboto Light"/>
                <a:ea typeface="Roboto Light"/>
                <a:cs typeface="Roboto Light"/>
                <a:sym typeface="Roboto Light"/>
              </a:rPr>
              <a:t>Source: Ethical CS</a:t>
            </a:r>
            <a:endParaRPr sz="800" dirty="0">
              <a:solidFill>
                <a:schemeClr val="dk2"/>
              </a:solidFill>
              <a:latin typeface="Roboto Light"/>
              <a:ea typeface="Roboto Light"/>
              <a:cs typeface="Roboto Light"/>
              <a:sym typeface="Roboto Light"/>
            </a:endParaRPr>
          </a:p>
        </p:txBody>
      </p:sp>
      <p:sp>
        <p:nvSpPr>
          <p:cNvPr id="10" name="Rectangle 9">
            <a:extLst>
              <a:ext uri="{FF2B5EF4-FFF2-40B4-BE49-F238E27FC236}">
                <a16:creationId xmlns:a16="http://schemas.microsoft.com/office/drawing/2014/main" id="{D9B22A98-12C8-0449-A3A3-56ED91EA8D15}"/>
              </a:ext>
            </a:extLst>
          </p:cNvPr>
          <p:cNvSpPr/>
          <p:nvPr/>
        </p:nvSpPr>
        <p:spPr>
          <a:xfrm>
            <a:off x="5450377" y="3377289"/>
            <a:ext cx="2096087" cy="10565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122 Data Structures</a:t>
            </a:r>
          </a:p>
        </p:txBody>
      </p:sp>
      <p:sp>
        <p:nvSpPr>
          <p:cNvPr id="11" name="Right Arrow 10">
            <a:extLst>
              <a:ext uri="{FF2B5EF4-FFF2-40B4-BE49-F238E27FC236}">
                <a16:creationId xmlns:a16="http://schemas.microsoft.com/office/drawing/2014/main" id="{91F17CF2-BC3D-3F41-9C1B-9583662EA13E}"/>
              </a:ext>
            </a:extLst>
          </p:cNvPr>
          <p:cNvSpPr/>
          <p:nvPr/>
        </p:nvSpPr>
        <p:spPr>
          <a:xfrm>
            <a:off x="7838230" y="3664495"/>
            <a:ext cx="450166" cy="362926"/>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F9FB2EEC-267D-0741-A046-557CD9F6E245}"/>
              </a:ext>
            </a:extLst>
          </p:cNvPr>
          <p:cNvSpPr/>
          <p:nvPr/>
        </p:nvSpPr>
        <p:spPr>
          <a:xfrm rot="10800000">
            <a:off x="4819786" y="3724083"/>
            <a:ext cx="450166" cy="362926"/>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E28AC36C-967B-7548-B823-56AA113BEA83}"/>
              </a:ext>
            </a:extLst>
          </p:cNvPr>
          <p:cNvSpPr/>
          <p:nvPr/>
        </p:nvSpPr>
        <p:spPr>
          <a:xfrm rot="5400000">
            <a:off x="6816080" y="4579764"/>
            <a:ext cx="450166" cy="362926"/>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99;p18">
            <a:extLst>
              <a:ext uri="{FF2B5EF4-FFF2-40B4-BE49-F238E27FC236}">
                <a16:creationId xmlns:a16="http://schemas.microsoft.com/office/drawing/2014/main" id="{4AA38665-3B3C-9841-90C1-0420B64CC7B5}"/>
              </a:ext>
            </a:extLst>
          </p:cNvPr>
          <p:cNvSpPr txBox="1"/>
          <p:nvPr/>
        </p:nvSpPr>
        <p:spPr>
          <a:xfrm>
            <a:off x="3360330" y="5680079"/>
            <a:ext cx="1099459" cy="273844"/>
          </a:xfrm>
          <a:prstGeom prst="rect">
            <a:avLst/>
          </a:prstGeom>
          <a:noFill/>
          <a:ln>
            <a:noFill/>
          </a:ln>
        </p:spPr>
        <p:txBody>
          <a:bodyPr spcFirstLastPara="1" wrap="square" lIns="34275" tIns="34275" rIns="34275" bIns="34275" anchor="t" anchorCtr="0">
            <a:noAutofit/>
          </a:bodyPr>
          <a:lstStyle/>
          <a:p>
            <a:pPr algn="r"/>
            <a:r>
              <a:rPr lang="en" sz="800" dirty="0">
                <a:solidFill>
                  <a:schemeClr val="dk2"/>
                </a:solidFill>
                <a:latin typeface="Roboto Light"/>
                <a:ea typeface="Roboto Light"/>
                <a:cs typeface="Roboto Light"/>
                <a:sym typeface="Roboto Light"/>
              </a:rPr>
              <a:t>Source: Twitter 9/23</a:t>
            </a:r>
            <a:endParaRPr sz="800" dirty="0">
              <a:solidFill>
                <a:schemeClr val="dk2"/>
              </a:solidFill>
              <a:latin typeface="Roboto Light"/>
              <a:ea typeface="Roboto Light"/>
              <a:cs typeface="Roboto Light"/>
              <a:sym typeface="Roboto Light"/>
            </a:endParaRPr>
          </a:p>
        </p:txBody>
      </p:sp>
      <p:pic>
        <p:nvPicPr>
          <p:cNvPr id="3076" name="Picture 4" descr="Spotify queue showing currently playing song and songs next in queue.">
            <a:extLst>
              <a:ext uri="{FF2B5EF4-FFF2-40B4-BE49-F238E27FC236}">
                <a16:creationId xmlns:a16="http://schemas.microsoft.com/office/drawing/2014/main" id="{CD711B44-E0A1-534B-9624-9F6875D2B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666" y="2315119"/>
            <a:ext cx="1555514" cy="33649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witter trending section highlighting topics that are currently receiving a lot of Tweets.">
            <a:extLst>
              <a:ext uri="{FF2B5EF4-FFF2-40B4-BE49-F238E27FC236}">
                <a16:creationId xmlns:a16="http://schemas.microsoft.com/office/drawing/2014/main" id="{A5144D4F-02BA-FE41-9EB2-EB3ADBEB68A3}"/>
              </a:ext>
            </a:extLst>
          </p:cNvPr>
          <p:cNvPicPr>
            <a:picLocks noChangeAspect="1"/>
          </p:cNvPicPr>
          <p:nvPr/>
        </p:nvPicPr>
        <p:blipFill rotWithShape="1">
          <a:blip r:embed="rId4"/>
          <a:srcRect t="1717"/>
          <a:stretch/>
        </p:blipFill>
        <p:spPr>
          <a:xfrm>
            <a:off x="666478" y="2555913"/>
            <a:ext cx="4153307" cy="3124165"/>
          </a:xfrm>
          <a:prstGeom prst="rect">
            <a:avLst/>
          </a:prstGeom>
        </p:spPr>
      </p:pic>
      <p:sp>
        <p:nvSpPr>
          <p:cNvPr id="18" name="Google Shape;99;p18">
            <a:extLst>
              <a:ext uri="{FF2B5EF4-FFF2-40B4-BE49-F238E27FC236}">
                <a16:creationId xmlns:a16="http://schemas.microsoft.com/office/drawing/2014/main" id="{C8AC2DC9-EC9B-BD47-9FCE-EC0366424F6A}"/>
              </a:ext>
            </a:extLst>
          </p:cNvPr>
          <p:cNvSpPr txBox="1"/>
          <p:nvPr/>
        </p:nvSpPr>
        <p:spPr>
          <a:xfrm>
            <a:off x="9965721" y="5695556"/>
            <a:ext cx="1205383" cy="273844"/>
          </a:xfrm>
          <a:prstGeom prst="rect">
            <a:avLst/>
          </a:prstGeom>
          <a:noFill/>
          <a:ln>
            <a:noFill/>
          </a:ln>
        </p:spPr>
        <p:txBody>
          <a:bodyPr spcFirstLastPara="1" wrap="square" lIns="34275" tIns="34275" rIns="34275" bIns="34275" anchor="t" anchorCtr="0">
            <a:noAutofit/>
          </a:bodyPr>
          <a:lstStyle/>
          <a:p>
            <a:pPr algn="r"/>
            <a:r>
              <a:rPr lang="en" sz="800" dirty="0">
                <a:solidFill>
                  <a:schemeClr val="dk2"/>
                </a:solidFill>
                <a:latin typeface="Roboto Light"/>
                <a:ea typeface="Roboto Light"/>
                <a:cs typeface="Roboto Light"/>
                <a:sym typeface="Roboto Light"/>
              </a:rPr>
              <a:t>Source: Hunter’s Spotify</a:t>
            </a:r>
            <a:endParaRPr sz="800" dirty="0">
              <a:solidFill>
                <a:schemeClr val="dk2"/>
              </a:solidFill>
              <a:latin typeface="Roboto Light"/>
              <a:ea typeface="Roboto Light"/>
              <a:cs typeface="Roboto Light"/>
              <a:sym typeface="Roboto Light"/>
            </a:endParaRPr>
          </a:p>
        </p:txBody>
      </p:sp>
      <p:pic>
        <p:nvPicPr>
          <p:cNvPr id="3078" name="Picture 6" descr="A collage of a person's face. &quot;Average&quot; faces from overlapping the images of many faces&#10;">
            <a:extLst>
              <a:ext uri="{FF2B5EF4-FFF2-40B4-BE49-F238E27FC236}">
                <a16:creationId xmlns:a16="http://schemas.microsoft.com/office/drawing/2014/main" id="{EFBD3AB1-12FC-DD41-8A52-AFB90BFE53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7369" y="4936616"/>
            <a:ext cx="4289081" cy="139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594709"/>
      </p:ext>
    </p:extLst>
  </p:cSld>
  <p:clrMapOvr>
    <a:masterClrMapping/>
  </p:clrMapOvr>
</p:sld>
</file>

<file path=ppt/theme/theme1.xml><?xml version="1.0" encoding="utf-8"?>
<a:theme xmlns:a="http://schemas.openxmlformats.org/drawingml/2006/main" name="CSE 373 Summer 2020">
  <a:themeElements>
    <a:clrScheme name="Custom 2">
      <a:dk1>
        <a:srgbClr val="000000"/>
      </a:dk1>
      <a:lt1>
        <a:srgbClr val="FFFFFF"/>
      </a:lt1>
      <a:dk2>
        <a:srgbClr val="44546A"/>
      </a:dk2>
      <a:lt2>
        <a:srgbClr val="E7E6E6"/>
      </a:lt2>
      <a:accent1>
        <a:srgbClr val="2E235D"/>
      </a:accent1>
      <a:accent2>
        <a:srgbClr val="A4D198"/>
      </a:accent2>
      <a:accent3>
        <a:srgbClr val="2699A9"/>
      </a:accent3>
      <a:accent4>
        <a:srgbClr val="B57173"/>
      </a:accent4>
      <a:accent5>
        <a:srgbClr val="ECA902"/>
      </a:accent5>
      <a:accent6>
        <a:srgbClr val="9193D1"/>
      </a:accent6>
      <a:hlink>
        <a:srgbClr val="0563C1"/>
      </a:hlink>
      <a:folHlink>
        <a:srgbClr val="B0434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9756</TotalTime>
  <Words>1763</Words>
  <Application>Microsoft Macintosh PowerPoint</Application>
  <PresentationFormat>Widescreen</PresentationFormat>
  <Paragraphs>269</Paragraphs>
  <Slides>28</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vt:lpstr>
      <vt:lpstr>Consolas</vt:lpstr>
      <vt:lpstr>Inter</vt:lpstr>
      <vt:lpstr>Menlo</vt:lpstr>
      <vt:lpstr>Montserrat</vt:lpstr>
      <vt:lpstr>Montserrat ExtraBold</vt:lpstr>
      <vt:lpstr>Montserrat SemiBold</vt:lpstr>
      <vt:lpstr>Roboto Light</vt:lpstr>
      <vt:lpstr>System Font Regular</vt:lpstr>
      <vt:lpstr>CSE 373 Summer 2020</vt:lpstr>
      <vt:lpstr>Welcome!</vt:lpstr>
      <vt:lpstr>Lecture Outline</vt:lpstr>
      <vt:lpstr>Course Staff</vt:lpstr>
      <vt:lpstr>About me</vt:lpstr>
      <vt:lpstr>Tas &lt;3</vt:lpstr>
      <vt:lpstr>Students</vt:lpstr>
      <vt:lpstr>What is this Class?</vt:lpstr>
      <vt:lpstr>Prerequisite Knowledge</vt:lpstr>
      <vt:lpstr>Why 122?</vt:lpstr>
      <vt:lpstr>Why 122?</vt:lpstr>
      <vt:lpstr>Poll: Why are you taking this class?</vt:lpstr>
      <vt:lpstr>Lecture Outline</vt:lpstr>
      <vt:lpstr>Course Components</vt:lpstr>
      <vt:lpstr>Course Website</vt:lpstr>
      <vt:lpstr>Other Course Tools</vt:lpstr>
      <vt:lpstr>Lecture Outline</vt:lpstr>
      <vt:lpstr>Resubmissions</vt:lpstr>
      <vt:lpstr>Collaboration</vt:lpstr>
      <vt:lpstr>Textbook </vt:lpstr>
      <vt:lpstr>Lecture Outline</vt:lpstr>
      <vt:lpstr>How Learning Works</vt:lpstr>
      <vt:lpstr>Metacognition</vt:lpstr>
      <vt:lpstr>Getting Help</vt:lpstr>
      <vt:lpstr>Help Us Improve!</vt:lpstr>
      <vt:lpstr>The World Around CSE 122</vt:lpstr>
      <vt:lpstr>Lecture Outline</vt:lpstr>
      <vt:lpstr>Hello World</vt:lpstr>
      <vt:lpstr>“Homework” for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S Johnston</dc:creator>
  <cp:lastModifiedBy>Melissa Lin</cp:lastModifiedBy>
  <cp:revision>162</cp:revision>
  <cp:lastPrinted>2022-09-27T21:33:44Z</cp:lastPrinted>
  <dcterms:created xsi:type="dcterms:W3CDTF">2020-06-13T06:27:42Z</dcterms:created>
  <dcterms:modified xsi:type="dcterms:W3CDTF">2023-06-21T08:04:20Z</dcterms:modified>
</cp:coreProperties>
</file>