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ExtraBold"/>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SemiBold-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33" Type="http://schemas.openxmlformats.org/officeDocument/2006/relationships/font" Target="fonts/MontserratExtraBold-boldItalic.fntdata"/><Relationship Id="rId10" Type="http://schemas.openxmlformats.org/officeDocument/2006/relationships/slide" Target="slides/slide6.xml"/><Relationship Id="rId32" Type="http://schemas.openxmlformats.org/officeDocument/2006/relationships/font" Target="fonts/MontserratExtraBold-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ee4afea47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21ee4afea4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18"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b="0" l="0" r="0" t="0"/>
          <a:stretch/>
        </p:blipFill>
        <p:spPr>
          <a:xfrm>
            <a:off x="-175880" y="-224690"/>
            <a:ext cx="12367880" cy="7082690"/>
          </a:xfrm>
          <a:prstGeom prst="rect">
            <a:avLst/>
          </a:prstGeom>
          <a:noFill/>
          <a:ln>
            <a:noFill/>
          </a:ln>
        </p:spPr>
      </p:pic>
      <p:sp>
        <p:nvSpPr>
          <p:cNvPr id="20" name="Google Shape;20;p2"/>
          <p:cNvSpPr txBox="1"/>
          <p:nvPr>
            <p:ph type="title"/>
          </p:nvPr>
        </p:nvSpPr>
        <p:spPr>
          <a:xfrm>
            <a:off x="292977" y="4013370"/>
            <a:ext cx="6212925" cy="19547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0F0F0"/>
              </a:buClr>
              <a:buSzPts val="6000"/>
              <a:buFont typeface="Montserrat SemiBold"/>
              <a:buNone/>
              <a:defRPr b="0" i="0" sz="600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nvSpPr>
        <p:spPr>
          <a:xfrm>
            <a:off x="292977" y="3182200"/>
            <a:ext cx="31544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0F0F0"/>
                </a:solidFill>
                <a:latin typeface="Montserrat ExtraBold"/>
                <a:ea typeface="Montserrat ExtraBold"/>
                <a:cs typeface="Montserrat ExtraBold"/>
                <a:sym typeface="Montserrat ExtraBold"/>
              </a:rPr>
              <a:t>CSE 122</a:t>
            </a:r>
            <a:endParaRPr/>
          </a:p>
        </p:txBody>
      </p:sp>
      <p:sp>
        <p:nvSpPr>
          <p:cNvPr id="22" name="Google Shape;22;p2"/>
          <p:cNvSpPr/>
          <p:nvPr/>
        </p:nvSpPr>
        <p:spPr>
          <a:xfrm>
            <a:off x="420128" y="2753848"/>
            <a:ext cx="1269523" cy="420130"/>
          </a:xfrm>
          <a:prstGeom prst="roundRect">
            <a:avLst>
              <a:gd fmla="val 16667" name="adj"/>
            </a:avLst>
          </a:prstGeom>
          <a:solidFill>
            <a:srgbClr val="FA82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a:solidFill>
                  <a:schemeClr val="lt1"/>
                </a:solidFill>
                <a:latin typeface="Montserrat"/>
                <a:ea typeface="Montserrat"/>
                <a:cs typeface="Montserrat"/>
                <a:sym typeface="Montserrat"/>
              </a:rPr>
              <a:t>LEC 09</a:t>
            </a:r>
            <a:endParaRPr/>
          </a:p>
        </p:txBody>
      </p:sp>
      <p:sp>
        <p:nvSpPr>
          <p:cNvPr id="23" name="Google Shape;23;p2"/>
          <p:cNvSpPr/>
          <p:nvPr/>
        </p:nvSpPr>
        <p:spPr>
          <a:xfrm>
            <a:off x="7119063" y="1251643"/>
            <a:ext cx="5250244" cy="5153775"/>
          </a:xfrm>
          <a:prstGeom prst="roundRect">
            <a:avLst>
              <a:gd fmla="val 1114" name="adj"/>
            </a:avLst>
          </a:prstGeom>
          <a:solidFill>
            <a:srgbClr val="FAFAFA"/>
          </a:solidFill>
          <a:ln cap="flat" cmpd="sng" w="12700">
            <a:solidFill>
              <a:srgbClr val="21194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2"/>
          <p:cNvSpPr/>
          <p:nvPr/>
        </p:nvSpPr>
        <p:spPr>
          <a:xfrm>
            <a:off x="-369625" y="5494620"/>
            <a:ext cx="4632957" cy="1688781"/>
          </a:xfrm>
          <a:prstGeom prst="roundRect">
            <a:avLst>
              <a:gd fmla="val 9433" name="adj"/>
            </a:avLst>
          </a:prstGeom>
          <a:solidFill>
            <a:srgbClr val="FAFAFA"/>
          </a:solidFill>
          <a:ln cap="flat" cmpd="sng" w="12700">
            <a:solidFill>
              <a:srgbClr val="21194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2"/>
          <p:cNvSpPr/>
          <p:nvPr/>
        </p:nvSpPr>
        <p:spPr>
          <a:xfrm>
            <a:off x="71163" y="5574803"/>
            <a:ext cx="225067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a:solidFill>
                  <a:srgbClr val="A5A5A5"/>
                </a:solidFill>
                <a:latin typeface="Montserrat"/>
                <a:ea typeface="Montserrat"/>
                <a:cs typeface="Montserrat"/>
                <a:sym typeface="Montserrat"/>
              </a:rPr>
              <a:t>Questions during Class?</a:t>
            </a:r>
            <a:endParaRPr/>
          </a:p>
        </p:txBody>
      </p:sp>
      <p:sp>
        <p:nvSpPr>
          <p:cNvPr id="26" name="Google Shape;26;p2"/>
          <p:cNvSpPr/>
          <p:nvPr/>
        </p:nvSpPr>
        <p:spPr>
          <a:xfrm>
            <a:off x="72629" y="5851802"/>
            <a:ext cx="243211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a:solidFill>
                  <a:srgbClr val="595959"/>
                </a:solidFill>
                <a:latin typeface="Montserrat SemiBold"/>
                <a:ea typeface="Montserrat SemiBold"/>
                <a:cs typeface="Montserrat SemiBold"/>
                <a:sym typeface="Montserrat SemiBold"/>
              </a:rPr>
              <a:t>Raise hand or send here</a:t>
            </a:r>
            <a:endParaRPr/>
          </a:p>
          <a:p>
            <a:pPr indent="0" lvl="0" marL="0" marR="0" rtl="0" algn="l">
              <a:spcBef>
                <a:spcPts val="0"/>
              </a:spcBef>
              <a:spcAft>
                <a:spcPts val="0"/>
              </a:spcAft>
              <a:buNone/>
            </a:pPr>
            <a:r>
              <a:t/>
            </a:r>
            <a:endParaRPr b="1" i="0" sz="1200">
              <a:solidFill>
                <a:srgbClr val="595959"/>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b="0" i="0" lang="en-US" sz="2000">
                <a:solidFill>
                  <a:srgbClr val="595959"/>
                </a:solidFill>
                <a:latin typeface="Montserrat SemiBold"/>
                <a:ea typeface="Montserrat SemiBold"/>
                <a:cs typeface="Montserrat SemiBold"/>
                <a:sym typeface="Montserrat SemiBold"/>
              </a:rPr>
              <a:t>sli.do    #cse122 </a:t>
            </a:r>
            <a:endParaRPr/>
          </a:p>
        </p:txBody>
      </p:sp>
      <p:sp>
        <p:nvSpPr>
          <p:cNvPr id="27" name="Google Shape;27;p2"/>
          <p:cNvSpPr/>
          <p:nvPr/>
        </p:nvSpPr>
        <p:spPr>
          <a:xfrm>
            <a:off x="2950313" y="5594680"/>
            <a:ext cx="1218438" cy="1223089"/>
          </a:xfrm>
          <a:prstGeom prst="roundRect">
            <a:avLst>
              <a:gd fmla="val 16667"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2"/>
          <p:cNvSpPr/>
          <p:nvPr/>
        </p:nvSpPr>
        <p:spPr>
          <a:xfrm>
            <a:off x="7142160" y="4819320"/>
            <a:ext cx="1126200" cy="2721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Instructors</a:t>
            </a:r>
            <a:endParaRPr b="0" i="0" sz="1200" u="none" cap="none" strike="noStrike">
              <a:latin typeface="Arial"/>
              <a:ea typeface="Arial"/>
              <a:cs typeface="Arial"/>
              <a:sym typeface="Arial"/>
            </a:endParaRPr>
          </a:p>
        </p:txBody>
      </p:sp>
      <p:sp>
        <p:nvSpPr>
          <p:cNvPr id="29" name="Google Shape;29;p2"/>
          <p:cNvSpPr/>
          <p:nvPr/>
        </p:nvSpPr>
        <p:spPr>
          <a:xfrm>
            <a:off x="7771800" y="5075640"/>
            <a:ext cx="480000" cy="2721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TAs</a:t>
            </a:r>
            <a:endParaRPr b="0" i="0" sz="1200" u="none" cap="none" strike="noStrike">
              <a:latin typeface="Arial"/>
              <a:ea typeface="Arial"/>
              <a:cs typeface="Arial"/>
              <a:sym typeface="Arial"/>
            </a:endParaRPr>
          </a:p>
        </p:txBody>
      </p:sp>
      <p:sp>
        <p:nvSpPr>
          <p:cNvPr id="30" name="Google Shape;30;p2"/>
          <p:cNvSpPr/>
          <p:nvPr/>
        </p:nvSpPr>
        <p:spPr>
          <a:xfrm>
            <a:off x="8256360" y="4819320"/>
            <a:ext cx="2889300" cy="272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595959"/>
              </a:buClr>
              <a:buSzPts val="1200"/>
              <a:buFont typeface="Montserrat SemiBold"/>
              <a:buNone/>
            </a:pPr>
            <a:r>
              <a:rPr b="1" i="0" lang="en-US" sz="1200" u="none" cap="none" strike="noStrike">
                <a:solidFill>
                  <a:srgbClr val="595959"/>
                </a:solidFill>
                <a:latin typeface="Montserrat SemiBold"/>
                <a:ea typeface="Montserrat SemiBold"/>
                <a:cs typeface="Montserrat SemiBold"/>
                <a:sym typeface="Montserrat SemiBold"/>
              </a:rPr>
              <a:t>Tristan Huber &amp; Hunter Schafer</a:t>
            </a:r>
            <a:endParaRPr b="0" i="0" sz="1200" u="none" cap="none" strike="noStrike">
              <a:latin typeface="Arial"/>
              <a:ea typeface="Arial"/>
              <a:cs typeface="Arial"/>
              <a:sym typeface="Arial"/>
            </a:endParaRPr>
          </a:p>
        </p:txBody>
      </p:sp>
      <p:sp>
        <p:nvSpPr>
          <p:cNvPr id="31" name="Google Shape;31;p2"/>
          <p:cNvSpPr/>
          <p:nvPr/>
        </p:nvSpPr>
        <p:spPr>
          <a:xfrm>
            <a:off x="82707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Ambika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Andrew</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Audrey</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Autumn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Ayush</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Ben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Colton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Di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Eesha</a:t>
            </a:r>
            <a:endParaRPr b="1" sz="800">
              <a:solidFill>
                <a:srgbClr val="595959"/>
              </a:solidFill>
              <a:latin typeface="Montserrat SemiBold"/>
              <a:ea typeface="Montserrat SemiBold"/>
              <a:cs typeface="Montserrat SemiBold"/>
              <a:sym typeface="Montserrat SemiBold"/>
            </a:endParaRPr>
          </a:p>
          <a:p>
            <a:pPr indent="0" lvl="0" marL="0" rtl="0" algn="l">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Elizabeth</a:t>
            </a:r>
            <a:endParaRPr b="1" sz="800">
              <a:solidFill>
                <a:srgbClr val="595959"/>
              </a:solidFill>
              <a:latin typeface="Montserrat SemiBold"/>
              <a:ea typeface="Montserrat SemiBold"/>
              <a:cs typeface="Montserrat SemiBold"/>
              <a:sym typeface="Montserrat SemiBold"/>
            </a:endParaRPr>
          </a:p>
        </p:txBody>
      </p:sp>
      <p:sp>
        <p:nvSpPr>
          <p:cNvPr id="32" name="Google Shape;32;p2"/>
          <p:cNvSpPr/>
          <p:nvPr/>
        </p:nvSpPr>
        <p:spPr>
          <a:xfrm>
            <a:off x="93375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Evelyn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Jacob</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Jaylyn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Joe</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Kevin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Leon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Megana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Melissa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sp>
        <p:nvSpPr>
          <p:cNvPr id="33" name="Google Shape;33;p2"/>
          <p:cNvSpPr/>
          <p:nvPr/>
        </p:nvSpPr>
        <p:spPr>
          <a:xfrm>
            <a:off x="104805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Poojitha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Rishi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Rucha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Shivani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Shreya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Steven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Suhani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Yijia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Ziao</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pic>
        <p:nvPicPr>
          <p:cNvPr id="34" name="Google Shape;34;p2"/>
          <p:cNvPicPr preferRelativeResize="0"/>
          <p:nvPr/>
        </p:nvPicPr>
        <p:blipFill>
          <a:blip r:embed="rId3">
            <a:alphaModFix/>
          </a:blip>
          <a:stretch>
            <a:fillRect/>
          </a:stretch>
        </p:blipFill>
        <p:spPr>
          <a:xfrm>
            <a:off x="3030888" y="5677575"/>
            <a:ext cx="1057275" cy="1057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tice: Think">
  <p:cSld name="Practice: Think">
    <p:spTree>
      <p:nvGrpSpPr>
        <p:cNvPr id="39" name="Shape 39"/>
        <p:cNvGrpSpPr/>
        <p:nvPr/>
      </p:nvGrpSpPr>
      <p:grpSpPr>
        <a:xfrm>
          <a:off x="0" y="0"/>
          <a:ext cx="0" cy="0"/>
          <a:chOff x="0" y="0"/>
          <a:chExt cx="0" cy="0"/>
        </a:xfrm>
      </p:grpSpPr>
      <p:sp>
        <p:nvSpPr>
          <p:cNvPr id="40" name="Google Shape;40;p4"/>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4"/>
          <p:cNvSpPr/>
          <p:nvPr/>
        </p:nvSpPr>
        <p:spPr>
          <a:xfrm>
            <a:off x="-29763" y="231050"/>
            <a:ext cx="12221763" cy="98440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4"/>
          <p:cNvSpPr/>
          <p:nvPr/>
        </p:nvSpPr>
        <p:spPr>
          <a:xfrm>
            <a:off x="8365340" y="393723"/>
            <a:ext cx="3380431" cy="556054"/>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a:solidFill>
                  <a:schemeClr val="lt1"/>
                </a:solidFill>
                <a:latin typeface="Calibri"/>
                <a:ea typeface="Calibri"/>
                <a:cs typeface="Calibri"/>
                <a:sym typeface="Calibri"/>
              </a:rPr>
              <a:t>sli.do      #cse122</a:t>
            </a:r>
            <a:endParaRPr/>
          </a:p>
        </p:txBody>
      </p:sp>
      <p:sp>
        <p:nvSpPr>
          <p:cNvPr id="44" name="Google Shape;44;p4"/>
          <p:cNvSpPr txBox="1"/>
          <p:nvPr/>
        </p:nvSpPr>
        <p:spPr>
          <a:xfrm>
            <a:off x="1106916" y="300371"/>
            <a:ext cx="374173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Calibri"/>
                <a:ea typeface="Calibri"/>
                <a:cs typeface="Calibri"/>
                <a:sym typeface="Calibri"/>
              </a:rPr>
              <a:t>Practice : Think</a:t>
            </a:r>
            <a:endParaRPr/>
          </a:p>
        </p:txBody>
      </p:sp>
      <p:pic>
        <p:nvPicPr>
          <p:cNvPr id="45" name="Google Shape;45;p4"/>
          <p:cNvPicPr preferRelativeResize="0"/>
          <p:nvPr/>
        </p:nvPicPr>
        <p:blipFill rotWithShape="1">
          <a:blip r:embed="rId2">
            <a:alphaModFix/>
          </a:blip>
          <a:srcRect b="0" l="0" r="0" t="0"/>
          <a:stretch/>
        </p:blipFill>
        <p:spPr>
          <a:xfrm flipH="1">
            <a:off x="154039" y="300371"/>
            <a:ext cx="684160" cy="781897"/>
          </a:xfrm>
          <a:prstGeom prst="rect">
            <a:avLst/>
          </a:prstGeom>
          <a:noFill/>
          <a:ln>
            <a:noFill/>
          </a:ln>
        </p:spPr>
      </p:pic>
      <p:sp>
        <p:nvSpPr>
          <p:cNvPr id="46" name="Google Shape;46;p4"/>
          <p:cNvSpPr/>
          <p:nvPr/>
        </p:nvSpPr>
        <p:spPr>
          <a:xfrm>
            <a:off x="7256995" y="195215"/>
            <a:ext cx="960120" cy="960120"/>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a:solidFill>
                <a:schemeClr val="lt1"/>
              </a:solidFill>
              <a:latin typeface="Calibri"/>
              <a:ea typeface="Calibri"/>
              <a:cs typeface="Calibri"/>
              <a:sym typeface="Calibri"/>
            </a:endParaRPr>
          </a:p>
        </p:txBody>
      </p:sp>
      <p:sp>
        <p:nvSpPr>
          <p:cNvPr id="47" name="Google Shape;47;p4"/>
          <p:cNvSpPr/>
          <p:nvPr/>
        </p:nvSpPr>
        <p:spPr>
          <a:xfrm>
            <a:off x="7362151" y="300371"/>
            <a:ext cx="749808" cy="749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 name="Google Shape;48;p4"/>
          <p:cNvPicPr preferRelativeResize="0"/>
          <p:nvPr/>
        </p:nvPicPr>
        <p:blipFill>
          <a:blip r:embed="rId3">
            <a:alphaModFix/>
          </a:blip>
          <a:stretch>
            <a:fillRect/>
          </a:stretch>
        </p:blipFill>
        <p:spPr>
          <a:xfrm>
            <a:off x="7362150" y="300375"/>
            <a:ext cx="749800" cy="749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itce: Pair">
  <p:cSld name="Pracitce: Pair">
    <p:spTree>
      <p:nvGrpSpPr>
        <p:cNvPr id="49" name="Shape 49"/>
        <p:cNvGrpSpPr/>
        <p:nvPr/>
      </p:nvGrpSpPr>
      <p:grpSpPr>
        <a:xfrm>
          <a:off x="0" y="0"/>
          <a:ext cx="0" cy="0"/>
          <a:chOff x="0" y="0"/>
          <a:chExt cx="0" cy="0"/>
        </a:xfrm>
      </p:grpSpPr>
      <p:sp>
        <p:nvSpPr>
          <p:cNvPr id="50" name="Google Shape;50;p5"/>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5"/>
          <p:cNvSpPr/>
          <p:nvPr/>
        </p:nvSpPr>
        <p:spPr>
          <a:xfrm>
            <a:off x="-29763" y="231050"/>
            <a:ext cx="12221763" cy="98440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 name="Google Shape;53;p5"/>
          <p:cNvPicPr preferRelativeResize="0"/>
          <p:nvPr/>
        </p:nvPicPr>
        <p:blipFill rotWithShape="1">
          <a:blip r:embed="rId2">
            <a:alphaModFix/>
          </a:blip>
          <a:srcRect b="0" l="0" r="0" t="0"/>
          <a:stretch/>
        </p:blipFill>
        <p:spPr>
          <a:xfrm>
            <a:off x="154039" y="300371"/>
            <a:ext cx="961802" cy="769442"/>
          </a:xfrm>
          <a:prstGeom prst="rect">
            <a:avLst/>
          </a:prstGeom>
          <a:noFill/>
          <a:ln>
            <a:noFill/>
          </a:ln>
        </p:spPr>
      </p:pic>
      <p:sp>
        <p:nvSpPr>
          <p:cNvPr id="54" name="Google Shape;54;p5"/>
          <p:cNvSpPr/>
          <p:nvPr/>
        </p:nvSpPr>
        <p:spPr>
          <a:xfrm>
            <a:off x="8365340" y="393723"/>
            <a:ext cx="3380431" cy="556054"/>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a:solidFill>
                  <a:schemeClr val="lt1"/>
                </a:solidFill>
                <a:latin typeface="Calibri"/>
                <a:ea typeface="Calibri"/>
                <a:cs typeface="Calibri"/>
                <a:sym typeface="Calibri"/>
              </a:rPr>
              <a:t>sli.do      #cse122</a:t>
            </a:r>
            <a:endParaRPr/>
          </a:p>
        </p:txBody>
      </p:sp>
      <p:sp>
        <p:nvSpPr>
          <p:cNvPr id="55" name="Google Shape;55;p5"/>
          <p:cNvSpPr/>
          <p:nvPr/>
        </p:nvSpPr>
        <p:spPr>
          <a:xfrm>
            <a:off x="7256995" y="195215"/>
            <a:ext cx="960120" cy="960120"/>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a:solidFill>
                <a:schemeClr val="lt1"/>
              </a:solidFill>
              <a:latin typeface="Calibri"/>
              <a:ea typeface="Calibri"/>
              <a:cs typeface="Calibri"/>
              <a:sym typeface="Calibri"/>
            </a:endParaRPr>
          </a:p>
        </p:txBody>
      </p:sp>
      <p:sp>
        <p:nvSpPr>
          <p:cNvPr id="56" name="Google Shape;56;p5"/>
          <p:cNvSpPr/>
          <p:nvPr/>
        </p:nvSpPr>
        <p:spPr>
          <a:xfrm>
            <a:off x="7362151" y="300371"/>
            <a:ext cx="749808" cy="749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5"/>
          <p:cNvSpPr txBox="1"/>
          <p:nvPr/>
        </p:nvSpPr>
        <p:spPr>
          <a:xfrm>
            <a:off x="1106916" y="300371"/>
            <a:ext cx="335765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Calibri"/>
                <a:ea typeface="Calibri"/>
                <a:cs typeface="Calibri"/>
                <a:sym typeface="Calibri"/>
              </a:rPr>
              <a:t>Practice : Pair</a:t>
            </a:r>
            <a:endParaRPr/>
          </a:p>
        </p:txBody>
      </p:sp>
      <p:pic>
        <p:nvPicPr>
          <p:cNvPr id="58" name="Google Shape;58;p5"/>
          <p:cNvPicPr preferRelativeResize="0"/>
          <p:nvPr/>
        </p:nvPicPr>
        <p:blipFill>
          <a:blip r:embed="rId3">
            <a:alphaModFix/>
          </a:blip>
          <a:stretch>
            <a:fillRect/>
          </a:stretch>
        </p:blipFill>
        <p:spPr>
          <a:xfrm>
            <a:off x="7362150" y="300375"/>
            <a:ext cx="749800" cy="749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9" name="Shape 59"/>
        <p:cNvGrpSpPr/>
        <p:nvPr/>
      </p:nvGrpSpPr>
      <p:grpSpPr>
        <a:xfrm>
          <a:off x="0" y="0"/>
          <a:ext cx="0" cy="0"/>
          <a:chOff x="0" y="0"/>
          <a:chExt cx="0" cy="0"/>
        </a:xfrm>
      </p:grpSpPr>
      <p:sp>
        <p:nvSpPr>
          <p:cNvPr id="60" name="Google Shape;60;p6"/>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6"/>
          <p:cNvSpPr txBox="1"/>
          <p:nvPr/>
        </p:nvSpPr>
        <p:spPr>
          <a:xfrm>
            <a:off x="568410" y="469557"/>
            <a:ext cx="20141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1"/>
                </a:solidFill>
                <a:latin typeface="Calibri"/>
                <a:ea typeface="Calibri"/>
                <a:cs typeface="Calibri"/>
                <a:sym typeface="Calibri"/>
              </a:rPr>
              <a:t>Agenda</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8"/>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TR"/>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TR"/>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TR"/>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TR"/>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rgbClr val="2E235D"/>
                </a:solidFill>
                <a:latin typeface="Calibri"/>
                <a:ea typeface="Calibri"/>
                <a:cs typeface="Calibri"/>
                <a:sym typeface="Calibri"/>
              </a:defRPr>
            </a:lvl1pPr>
            <a:lvl2pPr indent="0" lvl="1" marL="0" marR="0" rtl="0" algn="r">
              <a:spcBef>
                <a:spcPts val="0"/>
              </a:spcBef>
              <a:buNone/>
              <a:defRPr b="1" i="0" sz="1100" u="none" cap="none" strike="noStrike">
                <a:solidFill>
                  <a:srgbClr val="2E235D"/>
                </a:solidFill>
                <a:latin typeface="Calibri"/>
                <a:ea typeface="Calibri"/>
                <a:cs typeface="Calibri"/>
                <a:sym typeface="Calibri"/>
              </a:defRPr>
            </a:lvl2pPr>
            <a:lvl3pPr indent="0" lvl="2" marL="0" marR="0" rtl="0" algn="r">
              <a:spcBef>
                <a:spcPts val="0"/>
              </a:spcBef>
              <a:buNone/>
              <a:defRPr b="1" i="0" sz="1100" u="none" cap="none" strike="noStrike">
                <a:solidFill>
                  <a:srgbClr val="2E235D"/>
                </a:solidFill>
                <a:latin typeface="Calibri"/>
                <a:ea typeface="Calibri"/>
                <a:cs typeface="Calibri"/>
                <a:sym typeface="Calibri"/>
              </a:defRPr>
            </a:lvl3pPr>
            <a:lvl4pPr indent="0" lvl="3" marL="0" marR="0" rtl="0" algn="r">
              <a:spcBef>
                <a:spcPts val="0"/>
              </a:spcBef>
              <a:buNone/>
              <a:defRPr b="1" i="0" sz="1100" u="none" cap="none" strike="noStrike">
                <a:solidFill>
                  <a:srgbClr val="2E235D"/>
                </a:solidFill>
                <a:latin typeface="Calibri"/>
                <a:ea typeface="Calibri"/>
                <a:cs typeface="Calibri"/>
                <a:sym typeface="Calibri"/>
              </a:defRPr>
            </a:lvl4pPr>
            <a:lvl5pPr indent="0" lvl="4" marL="0" marR="0" rtl="0" algn="r">
              <a:spcBef>
                <a:spcPts val="0"/>
              </a:spcBef>
              <a:buNone/>
              <a:defRPr b="1" i="0" sz="1100" u="none" cap="none" strike="noStrike">
                <a:solidFill>
                  <a:srgbClr val="2E235D"/>
                </a:solidFill>
                <a:latin typeface="Calibri"/>
                <a:ea typeface="Calibri"/>
                <a:cs typeface="Calibri"/>
                <a:sym typeface="Calibri"/>
              </a:defRPr>
            </a:lvl5pPr>
            <a:lvl6pPr indent="0" lvl="5" marL="0" marR="0" rtl="0" algn="r">
              <a:spcBef>
                <a:spcPts val="0"/>
              </a:spcBef>
              <a:buNone/>
              <a:defRPr b="1" i="0" sz="1100" u="none" cap="none" strike="noStrike">
                <a:solidFill>
                  <a:srgbClr val="2E235D"/>
                </a:solidFill>
                <a:latin typeface="Calibri"/>
                <a:ea typeface="Calibri"/>
                <a:cs typeface="Calibri"/>
                <a:sym typeface="Calibri"/>
              </a:defRPr>
            </a:lvl6pPr>
            <a:lvl7pPr indent="0" lvl="6" marL="0" marR="0" rtl="0" algn="r">
              <a:spcBef>
                <a:spcPts val="0"/>
              </a:spcBef>
              <a:buNone/>
              <a:defRPr b="1" i="0" sz="1100" u="none" cap="none" strike="noStrike">
                <a:solidFill>
                  <a:srgbClr val="2E235D"/>
                </a:solidFill>
                <a:latin typeface="Calibri"/>
                <a:ea typeface="Calibri"/>
                <a:cs typeface="Calibri"/>
                <a:sym typeface="Calibri"/>
              </a:defRPr>
            </a:lvl7pPr>
            <a:lvl8pPr indent="0" lvl="7" marL="0" marR="0" rtl="0" algn="r">
              <a:spcBef>
                <a:spcPts val="0"/>
              </a:spcBef>
              <a:buNone/>
              <a:defRPr b="1" i="0" sz="1100" u="none" cap="none" strike="noStrike">
                <a:solidFill>
                  <a:srgbClr val="2E235D"/>
                </a:solidFill>
                <a:latin typeface="Calibri"/>
                <a:ea typeface="Calibri"/>
                <a:cs typeface="Calibri"/>
                <a:sym typeface="Calibri"/>
              </a:defRPr>
            </a:lvl8pPr>
            <a:lvl9pPr indent="0" lvl="8" marL="0" marR="0" rtl="0" algn="r">
              <a:spcBef>
                <a:spcPts val="0"/>
              </a:spcBef>
              <a:buNone/>
              <a:defRPr b="1" i="0" sz="1100" u="none" cap="none"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89452" y="-2819"/>
            <a:ext cx="12503426" cy="23955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 name="Google Shape;14;p1"/>
          <p:cNvPicPr preferRelativeResize="0"/>
          <p:nvPr/>
        </p:nvPicPr>
        <p:blipFill rotWithShape="1">
          <a:blip r:embed="rId1">
            <a:alphaModFix/>
          </a:blip>
          <a:srcRect b="0" l="0" r="0" t="0"/>
          <a:stretch/>
        </p:blipFill>
        <p:spPr>
          <a:xfrm>
            <a:off x="29763" y="29972"/>
            <a:ext cx="2150721" cy="169037"/>
          </a:xfrm>
          <a:prstGeom prst="rect">
            <a:avLst/>
          </a:prstGeom>
          <a:noFill/>
          <a:ln>
            <a:noFill/>
          </a:ln>
        </p:spPr>
      </p:pic>
      <p:sp>
        <p:nvSpPr>
          <p:cNvPr id="15" name="Google Shape;15;p1"/>
          <p:cNvSpPr txBox="1"/>
          <p:nvPr/>
        </p:nvSpPr>
        <p:spPr>
          <a:xfrm>
            <a:off x="8369161" y="10264"/>
            <a:ext cx="1622425" cy="2308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CSE 122</a:t>
            </a:r>
            <a:endParaRPr/>
          </a:p>
        </p:txBody>
      </p:sp>
      <p:sp>
        <p:nvSpPr>
          <p:cNvPr id="16" name="Google Shape;16;p1"/>
          <p:cNvSpPr txBox="1"/>
          <p:nvPr/>
        </p:nvSpPr>
        <p:spPr>
          <a:xfrm>
            <a:off x="3000376" y="-2819"/>
            <a:ext cx="619124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LEC 09: Nested Collections</a:t>
            </a:r>
            <a:endParaRPr/>
          </a:p>
        </p:txBody>
      </p:sp>
      <p:sp>
        <p:nvSpPr>
          <p:cNvPr id="17" name="Google Shape;17;p1"/>
          <p:cNvSpPr txBox="1"/>
          <p:nvPr/>
        </p:nvSpPr>
        <p:spPr>
          <a:xfrm>
            <a:off x="10539812" y="15965"/>
            <a:ext cx="1622425" cy="2308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sli.do #cse122</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n.wikipedia.org/wiki/Tf%E2%80%93i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9"/>
          <p:cNvSpPr txBox="1"/>
          <p:nvPr>
            <p:ph type="title"/>
          </p:nvPr>
        </p:nvSpPr>
        <p:spPr>
          <a:xfrm>
            <a:off x="305333" y="4125093"/>
            <a:ext cx="6591226" cy="19547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0F0F0"/>
              </a:buClr>
              <a:buSzPts val="3600"/>
              <a:buFont typeface="Montserrat SemiBold"/>
              <a:buNone/>
            </a:pPr>
            <a:r>
              <a:rPr lang="en-US" sz="3600"/>
              <a:t>Nested Collections</a:t>
            </a:r>
            <a:endParaRPr/>
          </a:p>
        </p:txBody>
      </p:sp>
      <p:sp>
        <p:nvSpPr>
          <p:cNvPr id="72" name="Google Shape;72;p9"/>
          <p:cNvSpPr txBox="1"/>
          <p:nvPr/>
        </p:nvSpPr>
        <p:spPr>
          <a:xfrm>
            <a:off x="7456906" y="2225075"/>
            <a:ext cx="4476805"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200">
                <a:solidFill>
                  <a:srgbClr val="3F3F3F"/>
                </a:solidFill>
                <a:latin typeface="Calibri"/>
                <a:ea typeface="Calibri"/>
                <a:cs typeface="Calibri"/>
                <a:sym typeface="Calibri"/>
              </a:rPr>
              <a:t>Talk to your neighbors:</a:t>
            </a:r>
            <a:endParaRPr/>
          </a:p>
          <a:p>
            <a:pPr indent="0" lvl="0" marL="0" marR="0" rtl="0" algn="ctr">
              <a:spcBef>
                <a:spcPts val="0"/>
              </a:spcBef>
              <a:spcAft>
                <a:spcPts val="0"/>
              </a:spcAft>
              <a:buNone/>
            </a:pPr>
            <a:r>
              <a:rPr i="1" lang="en-US" sz="2200">
                <a:solidFill>
                  <a:srgbClr val="3F3F3F"/>
                </a:solidFill>
                <a:latin typeface="Calibri"/>
                <a:ea typeface="Calibri"/>
                <a:cs typeface="Calibri"/>
                <a:sym typeface="Calibri"/>
              </a:rPr>
              <a:t>What was the example you found for Creative Project 1 about how data set bias has caused harm to people?</a:t>
            </a:r>
            <a:endParaRPr/>
          </a:p>
        </p:txBody>
      </p:sp>
      <p:sp>
        <p:nvSpPr>
          <p:cNvPr id="73" name="Google Shape;73;p9"/>
          <p:cNvSpPr txBox="1"/>
          <p:nvPr/>
        </p:nvSpPr>
        <p:spPr>
          <a:xfrm>
            <a:off x="7379594" y="1403798"/>
            <a:ext cx="4631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A5A5A5"/>
                </a:solidFill>
                <a:latin typeface="Montserrat SemiBold"/>
                <a:ea typeface="Montserrat SemiBold"/>
                <a:cs typeface="Montserrat SemiBold"/>
                <a:sym typeface="Montserrat SemiBold"/>
              </a:rPr>
              <a:t>BEFORE WE START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Suppose map had the following state. What would its state be after running this code?</a:t>
            </a:r>
            <a:endParaRPr/>
          </a:p>
        </p:txBody>
      </p:sp>
      <p:sp>
        <p:nvSpPr>
          <p:cNvPr id="136" name="Google Shape;136;p18"/>
          <p:cNvSpPr txBox="1"/>
          <p:nvPr/>
        </p:nvSpPr>
        <p:spPr>
          <a:xfrm>
            <a:off x="838199" y="2531310"/>
            <a:ext cx="7212496" cy="369332"/>
          </a:xfrm>
          <a:prstGeom prst="rect">
            <a:avLst/>
          </a:prstGeom>
          <a:solidFill>
            <a:srgbClr val="FAFAFA"/>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 {”KeyA"=[1, 2], ”KeyB"=[3], ”KeyC"=[4, 5, 6]}</a:t>
            </a:r>
            <a:endParaRPr sz="1800">
              <a:solidFill>
                <a:srgbClr val="000000"/>
              </a:solidFill>
              <a:latin typeface="Courier New"/>
              <a:ea typeface="Courier New"/>
              <a:cs typeface="Courier New"/>
              <a:sym typeface="Courier New"/>
            </a:endParaRPr>
          </a:p>
        </p:txBody>
      </p:sp>
      <p:sp>
        <p:nvSpPr>
          <p:cNvPr id="137" name="Google Shape;137;p18"/>
          <p:cNvSpPr txBox="1"/>
          <p:nvPr/>
        </p:nvSpPr>
        <p:spPr>
          <a:xfrm>
            <a:off x="838199" y="3081130"/>
            <a:ext cx="7212496" cy="1477328"/>
          </a:xfrm>
          <a:prstGeom prst="rect">
            <a:avLst/>
          </a:prstGeom>
          <a:solidFill>
            <a:srgbClr val="FAFAFA"/>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Set&lt;</a:t>
            </a:r>
            <a:r>
              <a:rPr lang="en-US" sz="1800">
                <a:solidFill>
                  <a:srgbClr val="007E8A"/>
                </a:solidFill>
                <a:latin typeface="Courier New"/>
                <a:ea typeface="Courier New"/>
                <a:cs typeface="Courier New"/>
                <a:sym typeface="Courier New"/>
              </a:rPr>
              <a:t>Integer</a:t>
            </a:r>
            <a:r>
              <a:rPr lang="en-US" sz="1800">
                <a:solidFill>
                  <a:schemeClr val="dk1"/>
                </a:solidFill>
                <a:latin typeface="Courier New"/>
                <a:ea typeface="Courier New"/>
                <a:cs typeface="Courier New"/>
                <a:sym typeface="Courier New"/>
              </a:rPr>
              <a:t>&gt; nums = 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nums.add(</a:t>
            </a:r>
            <a:r>
              <a:rPr lang="en-US" sz="1800">
                <a:solidFill>
                  <a:srgbClr val="1750EB"/>
                </a:solidFill>
                <a:latin typeface="Courier New"/>
                <a:ea typeface="Courier New"/>
                <a:cs typeface="Courier New"/>
                <a:sym typeface="Courier New"/>
              </a:rPr>
              <a:t>7</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map.put(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 nums);</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8</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9</a:t>
            </a:r>
            <a:r>
              <a:rPr lang="en-US" sz="1800">
                <a:solidFill>
                  <a:schemeClr val="dk1"/>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p:txBody>
      </p:sp>
      <p:sp>
        <p:nvSpPr>
          <p:cNvPr id="138" name="Google Shape;138;p18"/>
          <p:cNvSpPr txBox="1"/>
          <p:nvPr/>
        </p:nvSpPr>
        <p:spPr>
          <a:xfrm>
            <a:off x="838199" y="4969566"/>
            <a:ext cx="10841429"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"KeyB"=[1, 2, 7],       "KeyC"=[4, 5, 6]}</a:t>
            </a:r>
            <a:endParaRPr/>
          </a:p>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8],       "KeyB"=[1, 2, 7, 9],    "KeyC"=[4, 5, 6]}</a:t>
            </a:r>
            <a:endParaRPr/>
          </a:p>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7, 8],    "KeyB"=[1, 2, 7, 9],    "KeyC"=[4, 5, 6]}</a:t>
            </a:r>
            <a:endParaRPr/>
          </a:p>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7, 8, 9], "KeyB"=[1, 2, 7, 8, 9], "KeyC"=[4, 5, 6]}s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838200" y="456565"/>
            <a:ext cx="10515600" cy="76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A0FF"/>
              </a:buClr>
              <a:buSzPts val="4400"/>
              <a:buFont typeface="Calibri"/>
              <a:buNone/>
            </a:pPr>
            <a:r>
              <a:rPr lang="en-US"/>
              <a:t>Map Type Examples</a:t>
            </a:r>
            <a:endParaRPr/>
          </a:p>
        </p:txBody>
      </p:sp>
      <p:sp>
        <p:nvSpPr>
          <p:cNvPr id="144" name="Google Shape;144;p19"/>
          <p:cNvSpPr txBox="1"/>
          <p:nvPr>
            <p:ph idx="1" type="body"/>
          </p:nvPr>
        </p:nvSpPr>
        <p:spPr>
          <a:xfrm>
            <a:off x="457200" y="1371600"/>
            <a:ext cx="10515600" cy="637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Count of A, T, C, Gs in a DNA sequence</a:t>
            </a:r>
            <a:endParaRPr/>
          </a:p>
        </p:txBody>
      </p:sp>
      <p:sp>
        <p:nvSpPr>
          <p:cNvPr id="145" name="Google Shape;145;p19"/>
          <p:cNvSpPr txBox="1"/>
          <p:nvPr>
            <p:ph idx="1" type="body"/>
          </p:nvPr>
        </p:nvSpPr>
        <p:spPr>
          <a:xfrm>
            <a:off x="457200" y="2895600"/>
            <a:ext cx="10515600" cy="637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Look up all students in each section based on their TA name…</a:t>
            </a:r>
            <a:endParaRPr/>
          </a:p>
        </p:txBody>
      </p:sp>
      <p:sp>
        <p:nvSpPr>
          <p:cNvPr id="146" name="Google Shape;146;p19"/>
          <p:cNvSpPr txBox="1"/>
          <p:nvPr>
            <p:ph idx="1" type="body"/>
          </p:nvPr>
        </p:nvSpPr>
        <p:spPr>
          <a:xfrm>
            <a:off x="457200" y="4419600"/>
            <a:ext cx="10515600" cy="910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Represent people in line at a grocery store grouped by the cashier they’re waiting for</a:t>
            </a:r>
            <a:endParaRPr/>
          </a:p>
        </p:txBody>
      </p:sp>
      <p:sp>
        <p:nvSpPr>
          <p:cNvPr id="147" name="Google Shape;147;p19"/>
          <p:cNvSpPr txBox="1"/>
          <p:nvPr/>
        </p:nvSpPr>
        <p:spPr>
          <a:xfrm>
            <a:off x="1728600" y="1999850"/>
            <a:ext cx="3877200" cy="461700"/>
          </a:xfrm>
          <a:prstGeom prst="rect">
            <a:avLst/>
          </a:prstGeom>
          <a:solidFill>
            <a:srgbClr val="D9EAD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Consolas"/>
                <a:ea typeface="Consolas"/>
                <a:cs typeface="Consolas"/>
                <a:sym typeface="Consolas"/>
              </a:rPr>
              <a:t>Map&lt;Character, Integer&gt;</a:t>
            </a:r>
            <a:endParaRPr sz="1800">
              <a:latin typeface="Consolas"/>
              <a:ea typeface="Consolas"/>
              <a:cs typeface="Consolas"/>
              <a:sym typeface="Consolas"/>
            </a:endParaRPr>
          </a:p>
        </p:txBody>
      </p:sp>
      <p:sp>
        <p:nvSpPr>
          <p:cNvPr id="148" name="Google Shape;148;p19"/>
          <p:cNvSpPr txBox="1"/>
          <p:nvPr/>
        </p:nvSpPr>
        <p:spPr>
          <a:xfrm>
            <a:off x="1728600" y="3523850"/>
            <a:ext cx="3877200" cy="461700"/>
          </a:xfrm>
          <a:prstGeom prst="rect">
            <a:avLst/>
          </a:prstGeom>
          <a:solidFill>
            <a:srgbClr val="D9EAD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Consolas"/>
                <a:ea typeface="Consolas"/>
                <a:cs typeface="Consolas"/>
                <a:sym typeface="Consolas"/>
              </a:rPr>
              <a:t>Map&lt;String, Set&lt;String&gt;&gt;</a:t>
            </a:r>
            <a:endParaRPr sz="1800">
              <a:latin typeface="Consolas"/>
              <a:ea typeface="Consolas"/>
              <a:cs typeface="Consolas"/>
              <a:sym typeface="Consolas"/>
            </a:endParaRPr>
          </a:p>
        </p:txBody>
      </p:sp>
      <p:sp>
        <p:nvSpPr>
          <p:cNvPr id="149" name="Google Shape;149;p19"/>
          <p:cNvSpPr txBox="1"/>
          <p:nvPr/>
        </p:nvSpPr>
        <p:spPr>
          <a:xfrm>
            <a:off x="1728600" y="5428850"/>
            <a:ext cx="3877200" cy="461700"/>
          </a:xfrm>
          <a:prstGeom prst="rect">
            <a:avLst/>
          </a:prstGeom>
          <a:solidFill>
            <a:srgbClr val="D9EAD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Consolas"/>
                <a:ea typeface="Consolas"/>
                <a:cs typeface="Consolas"/>
                <a:sym typeface="Consolas"/>
              </a:rPr>
              <a:t>Map&lt;Integer, Queue&lt;String&gt;&gt;</a:t>
            </a:r>
            <a:endParaRPr sz="1800">
              <a:latin typeface="Consolas"/>
              <a:ea typeface="Consolas"/>
              <a:cs typeface="Consolas"/>
              <a:sym typeface="Consolas"/>
            </a:endParaRPr>
          </a:p>
        </p:txBody>
      </p:sp>
      <p:sp>
        <p:nvSpPr>
          <p:cNvPr id="150" name="Google Shape;150;p19"/>
          <p:cNvSpPr txBox="1"/>
          <p:nvPr/>
        </p:nvSpPr>
        <p:spPr>
          <a:xfrm>
            <a:off x="2402550" y="2499075"/>
            <a:ext cx="192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A, T, C, or G</a:t>
            </a:r>
            <a:endParaRPr>
              <a:latin typeface="Calibri"/>
              <a:ea typeface="Calibri"/>
              <a:cs typeface="Calibri"/>
              <a:sym typeface="Calibri"/>
            </a:endParaRPr>
          </a:p>
        </p:txBody>
      </p:sp>
      <p:sp>
        <p:nvSpPr>
          <p:cNvPr id="151" name="Google Shape;151;p19"/>
          <p:cNvSpPr txBox="1"/>
          <p:nvPr/>
        </p:nvSpPr>
        <p:spPr>
          <a:xfrm>
            <a:off x="4459950" y="2499075"/>
            <a:ext cx="192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occurrence</a:t>
            </a:r>
            <a:r>
              <a:rPr lang="en-US">
                <a:latin typeface="Calibri"/>
                <a:ea typeface="Calibri"/>
                <a:cs typeface="Calibri"/>
                <a:sym typeface="Calibri"/>
              </a:rPr>
              <a:t> count</a:t>
            </a:r>
            <a:endParaRPr>
              <a:latin typeface="Calibri"/>
              <a:ea typeface="Calibri"/>
              <a:cs typeface="Calibri"/>
              <a:sym typeface="Calibri"/>
            </a:endParaRPr>
          </a:p>
        </p:txBody>
      </p:sp>
      <p:cxnSp>
        <p:nvCxnSpPr>
          <p:cNvPr id="152" name="Google Shape;152;p19"/>
          <p:cNvCxnSpPr/>
          <p:nvPr/>
        </p:nvCxnSpPr>
        <p:spPr>
          <a:xfrm flipH="1" rot="10800000">
            <a:off x="3037525" y="2367625"/>
            <a:ext cx="141600" cy="245400"/>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19"/>
          <p:cNvCxnSpPr/>
          <p:nvPr/>
        </p:nvCxnSpPr>
        <p:spPr>
          <a:xfrm rot="10800000">
            <a:off x="4490300" y="2358375"/>
            <a:ext cx="132000" cy="216900"/>
          </a:xfrm>
          <a:prstGeom prst="straightConnector1">
            <a:avLst/>
          </a:prstGeom>
          <a:noFill/>
          <a:ln cap="flat" cmpd="sng" w="9525">
            <a:solidFill>
              <a:schemeClr val="dk2"/>
            </a:solidFill>
            <a:prstDash val="solid"/>
            <a:round/>
            <a:headEnd len="med" w="med" type="none"/>
            <a:tailEnd len="med" w="med" type="triangle"/>
          </a:ln>
        </p:spPr>
      </p:cxnSp>
      <p:sp>
        <p:nvSpPr>
          <p:cNvPr id="154" name="Google Shape;154;p19"/>
          <p:cNvSpPr txBox="1"/>
          <p:nvPr/>
        </p:nvSpPr>
        <p:spPr>
          <a:xfrm>
            <a:off x="2326350" y="4051375"/>
            <a:ext cx="192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TA name</a:t>
            </a:r>
            <a:endParaRPr>
              <a:latin typeface="Calibri"/>
              <a:ea typeface="Calibri"/>
              <a:cs typeface="Calibri"/>
              <a:sym typeface="Calibri"/>
            </a:endParaRPr>
          </a:p>
        </p:txBody>
      </p:sp>
      <p:sp>
        <p:nvSpPr>
          <p:cNvPr id="155" name="Google Shape;155;p19"/>
          <p:cNvSpPr txBox="1"/>
          <p:nvPr/>
        </p:nvSpPr>
        <p:spPr>
          <a:xfrm>
            <a:off x="4383750" y="4051375"/>
            <a:ext cx="192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Student names</a:t>
            </a:r>
            <a:endParaRPr>
              <a:latin typeface="Calibri"/>
              <a:ea typeface="Calibri"/>
              <a:cs typeface="Calibri"/>
              <a:sym typeface="Calibri"/>
            </a:endParaRPr>
          </a:p>
        </p:txBody>
      </p:sp>
      <p:cxnSp>
        <p:nvCxnSpPr>
          <p:cNvPr id="156" name="Google Shape;156;p19"/>
          <p:cNvCxnSpPr/>
          <p:nvPr/>
        </p:nvCxnSpPr>
        <p:spPr>
          <a:xfrm flipH="1" rot="10800000">
            <a:off x="2961325" y="3919925"/>
            <a:ext cx="141600" cy="245400"/>
          </a:xfrm>
          <a:prstGeom prst="straightConnector1">
            <a:avLst/>
          </a:prstGeom>
          <a:noFill/>
          <a:ln cap="flat" cmpd="sng" w="9525">
            <a:solidFill>
              <a:schemeClr val="dk2"/>
            </a:solidFill>
            <a:prstDash val="solid"/>
            <a:round/>
            <a:headEnd len="med" w="med" type="none"/>
            <a:tailEnd len="med" w="med" type="triangle"/>
          </a:ln>
        </p:spPr>
      </p:cxnSp>
      <p:cxnSp>
        <p:nvCxnSpPr>
          <p:cNvPr id="157" name="Google Shape;157;p19"/>
          <p:cNvCxnSpPr/>
          <p:nvPr/>
        </p:nvCxnSpPr>
        <p:spPr>
          <a:xfrm rot="10800000">
            <a:off x="4414100" y="3910675"/>
            <a:ext cx="132000" cy="216900"/>
          </a:xfrm>
          <a:prstGeom prst="straightConnector1">
            <a:avLst/>
          </a:prstGeom>
          <a:noFill/>
          <a:ln cap="flat" cmpd="sng" w="9525">
            <a:solidFill>
              <a:schemeClr val="dk2"/>
            </a:solidFill>
            <a:prstDash val="solid"/>
            <a:round/>
            <a:headEnd len="med" w="med" type="none"/>
            <a:tailEnd len="med" w="med" type="triangle"/>
          </a:ln>
        </p:spPr>
      </p:cxnSp>
      <p:sp>
        <p:nvSpPr>
          <p:cNvPr id="158" name="Google Shape;158;p19"/>
          <p:cNvSpPr txBox="1"/>
          <p:nvPr/>
        </p:nvSpPr>
        <p:spPr>
          <a:xfrm>
            <a:off x="2250150" y="6004275"/>
            <a:ext cx="192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Lane Number</a:t>
            </a:r>
            <a:endParaRPr>
              <a:latin typeface="Calibri"/>
              <a:ea typeface="Calibri"/>
              <a:cs typeface="Calibri"/>
              <a:sym typeface="Calibri"/>
            </a:endParaRPr>
          </a:p>
        </p:txBody>
      </p:sp>
      <p:sp>
        <p:nvSpPr>
          <p:cNvPr id="159" name="Google Shape;159;p19"/>
          <p:cNvSpPr txBox="1"/>
          <p:nvPr/>
        </p:nvSpPr>
        <p:spPr>
          <a:xfrm>
            <a:off x="4307550" y="6004275"/>
            <a:ext cx="1924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Customer names in a queue</a:t>
            </a:r>
            <a:endParaRPr>
              <a:latin typeface="Calibri"/>
              <a:ea typeface="Calibri"/>
              <a:cs typeface="Calibri"/>
              <a:sym typeface="Calibri"/>
            </a:endParaRPr>
          </a:p>
        </p:txBody>
      </p:sp>
      <p:cxnSp>
        <p:nvCxnSpPr>
          <p:cNvPr id="160" name="Google Shape;160;p19"/>
          <p:cNvCxnSpPr/>
          <p:nvPr/>
        </p:nvCxnSpPr>
        <p:spPr>
          <a:xfrm flipH="1" rot="10800000">
            <a:off x="2885125" y="5872825"/>
            <a:ext cx="141600" cy="245400"/>
          </a:xfrm>
          <a:prstGeom prst="straightConnector1">
            <a:avLst/>
          </a:prstGeom>
          <a:noFill/>
          <a:ln cap="flat" cmpd="sng" w="9525">
            <a:solidFill>
              <a:schemeClr val="dk2"/>
            </a:solidFill>
            <a:prstDash val="solid"/>
            <a:round/>
            <a:headEnd len="med" w="med" type="none"/>
            <a:tailEnd len="med" w="med" type="triangle"/>
          </a:ln>
        </p:spPr>
      </p:cxnSp>
      <p:cxnSp>
        <p:nvCxnSpPr>
          <p:cNvPr id="161" name="Google Shape;161;p19"/>
          <p:cNvCxnSpPr/>
          <p:nvPr/>
        </p:nvCxnSpPr>
        <p:spPr>
          <a:xfrm rot="10800000">
            <a:off x="4337900" y="5863575"/>
            <a:ext cx="132000" cy="216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167" name="Google Shape;167;p20"/>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Review/Finish: mostFrequentStart</a:t>
            </a:r>
            <a:endParaRPr/>
          </a:p>
          <a:p>
            <a:pPr indent="-228600" lvl="0" marL="228600" rtl="0" algn="l">
              <a:lnSpc>
                <a:spcPct val="90000"/>
              </a:lnSpc>
              <a:spcBef>
                <a:spcPts val="2200"/>
              </a:spcBef>
              <a:spcAft>
                <a:spcPts val="0"/>
              </a:spcAft>
              <a:buClr>
                <a:schemeClr val="dk1"/>
              </a:buClr>
              <a:buSzPts val="2800"/>
              <a:buChar char="•"/>
            </a:pPr>
            <a:r>
              <a:rPr lang="en-US"/>
              <a:t>Recap: Nested Collections</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Practice: Search Engine</a:t>
            </a:r>
            <a:endParaRPr/>
          </a:p>
          <a:p>
            <a:pPr indent="-228600" lvl="0" marL="228600" rtl="0" algn="l">
              <a:lnSpc>
                <a:spcPct val="90000"/>
              </a:lnSpc>
              <a:spcBef>
                <a:spcPts val="2200"/>
              </a:spcBef>
              <a:spcAft>
                <a:spcPts val="0"/>
              </a:spcAft>
              <a:buClr>
                <a:schemeClr val="dk1"/>
              </a:buClr>
              <a:buSzPts val="2800"/>
              <a:buChar char="•"/>
            </a:pPr>
            <a:r>
              <a:rPr lang="en-US"/>
              <a:t>Images Debrief</a:t>
            </a:r>
            <a:endParaRPr/>
          </a:p>
        </p:txBody>
      </p:sp>
      <p:sp>
        <p:nvSpPr>
          <p:cNvPr id="168" name="Google Shape;168;p20"/>
          <p:cNvSpPr/>
          <p:nvPr/>
        </p:nvSpPr>
        <p:spPr>
          <a:xfrm rot="10800000">
            <a:off x="4686944" y="3429000"/>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Background: Search Engines</a:t>
            </a:r>
            <a:endParaRPr/>
          </a:p>
        </p:txBody>
      </p:sp>
      <p:sp>
        <p:nvSpPr>
          <p:cNvPr id="174" name="Google Shape;174;p2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A </a:t>
            </a:r>
            <a:r>
              <a:rPr b="1" lang="en-US"/>
              <a:t>search engine </a:t>
            </a:r>
            <a:r>
              <a:rPr lang="en-US"/>
              <a:t>receives a </a:t>
            </a:r>
            <a:r>
              <a:rPr b="1" lang="en-US"/>
              <a:t>query </a:t>
            </a:r>
            <a:r>
              <a:rPr lang="en-US"/>
              <a:t>and returns a set of relevant </a:t>
            </a:r>
            <a:r>
              <a:rPr b="1" lang="en-US"/>
              <a:t>documents. </a:t>
            </a:r>
            <a:r>
              <a:rPr lang="en-US"/>
              <a:t>Examples: Google.com, Mac Finder, more.</a:t>
            </a:r>
            <a:endParaRPr/>
          </a:p>
          <a:p>
            <a:pPr indent="-228600" lvl="1" marL="685800" rtl="0" algn="l">
              <a:lnSpc>
                <a:spcPct val="90000"/>
              </a:lnSpc>
              <a:spcBef>
                <a:spcPts val="500"/>
              </a:spcBef>
              <a:spcAft>
                <a:spcPts val="0"/>
              </a:spcAft>
              <a:buClr>
                <a:schemeClr val="dk1"/>
              </a:buClr>
              <a:buSzPts val="2400"/>
              <a:buChar char="-"/>
            </a:pPr>
            <a:r>
              <a:rPr lang="en-US"/>
              <a:t>Queries often can have more </a:t>
            </a:r>
            <a:endParaRPr/>
          </a:p>
          <a:p>
            <a:pPr indent="-228600" lvl="0" marL="228600" rtl="0" algn="l">
              <a:lnSpc>
                <a:spcPct val="90000"/>
              </a:lnSpc>
              <a:spcBef>
                <a:spcPts val="1000"/>
              </a:spcBef>
              <a:spcAft>
                <a:spcPts val="0"/>
              </a:spcAft>
              <a:buClr>
                <a:schemeClr val="dk1"/>
              </a:buClr>
              <a:buSzPts val="2800"/>
              <a:buChar char="•"/>
            </a:pPr>
            <a:r>
              <a:rPr lang="en-US"/>
              <a:t>A search engine involves two main components</a:t>
            </a:r>
            <a:endParaRPr/>
          </a:p>
          <a:p>
            <a:pPr indent="-228600" lvl="1" marL="685800" rtl="0" algn="l">
              <a:lnSpc>
                <a:spcPct val="90000"/>
              </a:lnSpc>
              <a:spcBef>
                <a:spcPts val="500"/>
              </a:spcBef>
              <a:spcAft>
                <a:spcPts val="0"/>
              </a:spcAft>
              <a:buClr>
                <a:schemeClr val="dk1"/>
              </a:buClr>
              <a:buSzPts val="2400"/>
              <a:buChar char="-"/>
            </a:pPr>
            <a:r>
              <a:rPr lang="en-US"/>
              <a:t>An</a:t>
            </a:r>
            <a:r>
              <a:rPr b="1" lang="en-US"/>
              <a:t> index </a:t>
            </a:r>
            <a:r>
              <a:rPr lang="en-US"/>
              <a:t>to efficiently find the set of documents for a query</a:t>
            </a:r>
            <a:endParaRPr/>
          </a:p>
          <a:p>
            <a:pPr indent="-228600" lvl="2" marL="1143000" rtl="0" algn="l">
              <a:lnSpc>
                <a:spcPct val="90000"/>
              </a:lnSpc>
              <a:spcBef>
                <a:spcPts val="500"/>
              </a:spcBef>
              <a:spcAft>
                <a:spcPts val="0"/>
              </a:spcAft>
              <a:buClr>
                <a:schemeClr val="dk1"/>
              </a:buClr>
              <a:buSzPts val="2000"/>
              <a:buChar char="-"/>
            </a:pPr>
            <a:r>
              <a:rPr lang="en-US"/>
              <a:t>Will focus on “single word queries” for today’s example</a:t>
            </a:r>
            <a:endParaRPr/>
          </a:p>
          <a:p>
            <a:pPr indent="-228600" lvl="1" marL="685800" rtl="0" algn="l">
              <a:lnSpc>
                <a:spcPct val="90000"/>
              </a:lnSpc>
              <a:spcBef>
                <a:spcPts val="500"/>
              </a:spcBef>
              <a:spcAft>
                <a:spcPts val="0"/>
              </a:spcAft>
              <a:buClr>
                <a:schemeClr val="dk1"/>
              </a:buClr>
              <a:buSzPts val="2400"/>
              <a:buChar char="-"/>
            </a:pPr>
            <a:r>
              <a:rPr lang="en-US"/>
              <a:t>A </a:t>
            </a:r>
            <a:r>
              <a:rPr b="1" lang="en-US"/>
              <a:t>ranking algorithm </a:t>
            </a:r>
            <a:r>
              <a:rPr lang="en-US"/>
              <a:t>to order the documents from most to least relevant</a:t>
            </a:r>
            <a:endParaRPr/>
          </a:p>
          <a:p>
            <a:pPr indent="-228600" lvl="2" marL="1143000" rtl="0" algn="l">
              <a:lnSpc>
                <a:spcPct val="90000"/>
              </a:lnSpc>
              <a:spcBef>
                <a:spcPts val="500"/>
              </a:spcBef>
              <a:spcAft>
                <a:spcPts val="0"/>
              </a:spcAft>
              <a:buClr>
                <a:schemeClr val="dk1"/>
              </a:buClr>
              <a:buSzPts val="2000"/>
              <a:buChar char="-"/>
            </a:pPr>
            <a:r>
              <a:rPr lang="en-US"/>
              <a:t>Not the focus of this example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Goal: Precompute a data structure that helps find the relevant documents for a given query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Inverted Index</a:t>
            </a:r>
            <a:endParaRPr/>
          </a:p>
        </p:txBody>
      </p:sp>
      <p:sp>
        <p:nvSpPr>
          <p:cNvPr id="180" name="Google Shape;180;p22"/>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 </a:t>
            </a:r>
            <a:r>
              <a:rPr b="1" lang="en-US"/>
              <a:t>inverted index </a:t>
            </a:r>
            <a:r>
              <a:rPr lang="en-US"/>
              <a:t>is a Mapping from possible query words to the set of documents that contain that word</a:t>
            </a:r>
            <a:endParaRPr/>
          </a:p>
          <a:p>
            <a:pPr indent="-228600" lvl="1" marL="685800" rtl="0" algn="l">
              <a:lnSpc>
                <a:spcPct val="90000"/>
              </a:lnSpc>
              <a:spcBef>
                <a:spcPts val="500"/>
              </a:spcBef>
              <a:spcAft>
                <a:spcPts val="0"/>
              </a:spcAft>
              <a:buClr>
                <a:schemeClr val="dk1"/>
              </a:buClr>
              <a:buSzPts val="2400"/>
              <a:buChar char="-"/>
            </a:pPr>
            <a:r>
              <a:rPr lang="en-US"/>
              <a:t>Answers the question:</a:t>
            </a:r>
            <a:br>
              <a:rPr lang="en-US"/>
            </a:br>
            <a:r>
              <a:rPr lang="en-US"/>
              <a:t>“What documents contain</a:t>
            </a:r>
            <a:br>
              <a:rPr lang="en-US"/>
            </a:br>
            <a:r>
              <a:rPr lang="en-US"/>
              <a:t>the word ‘corgis’?”</a:t>
            </a:r>
            <a:endParaRPr/>
          </a:p>
        </p:txBody>
      </p:sp>
      <p:pic>
        <p:nvPicPr>
          <p:cNvPr id="181" name="Google Shape;181;p22"/>
          <p:cNvPicPr preferRelativeResize="0"/>
          <p:nvPr/>
        </p:nvPicPr>
        <p:blipFill rotWithShape="1">
          <a:blip r:embed="rId3">
            <a:alphaModFix/>
          </a:blip>
          <a:srcRect b="0" l="0" r="0" t="0"/>
          <a:stretch/>
        </p:blipFill>
        <p:spPr>
          <a:xfrm>
            <a:off x="5416826" y="2270844"/>
            <a:ext cx="5936974" cy="44281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400"/>
              <a:buFont typeface="Calibri"/>
              <a:buNone/>
            </a:pPr>
            <a:r>
              <a:rPr lang="en-US">
                <a:solidFill>
                  <a:schemeClr val="accent2"/>
                </a:solidFill>
              </a:rPr>
              <a:t>(Optional) </a:t>
            </a:r>
            <a:r>
              <a:rPr lang="en-US"/>
              <a:t>Ranking Results</a:t>
            </a:r>
            <a:endParaRPr/>
          </a:p>
        </p:txBody>
      </p:sp>
      <p:sp>
        <p:nvSpPr>
          <p:cNvPr id="187" name="Google Shape;187;p23"/>
          <p:cNvSpPr txBox="1"/>
          <p:nvPr>
            <p:ph idx="1" type="body"/>
          </p:nvPr>
        </p:nvSpPr>
        <p:spPr>
          <a:xfrm>
            <a:off x="838200" y="1371600"/>
            <a:ext cx="10515600" cy="5227983"/>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a:t>There is no one right way to define which documents are “most relevant” There are approximations, but make decisions about what relevance means</a:t>
            </a:r>
            <a:endParaRPr/>
          </a:p>
          <a:p>
            <a:pPr indent="-228600" lvl="0" marL="228600" rtl="0" algn="l">
              <a:lnSpc>
                <a:spcPct val="90000"/>
              </a:lnSpc>
              <a:spcBef>
                <a:spcPts val="1000"/>
              </a:spcBef>
              <a:spcAft>
                <a:spcPts val="0"/>
              </a:spcAft>
              <a:buClr>
                <a:schemeClr val="dk1"/>
              </a:buClr>
              <a:buSzPct val="100000"/>
              <a:buChar char="•"/>
            </a:pPr>
            <a:r>
              <a:rPr lang="en-US"/>
              <a:t>Idea 1: Documents that have more hits of the query should come first</a:t>
            </a:r>
            <a:endParaRPr/>
          </a:p>
          <a:p>
            <a:pPr indent="-228600" lvl="1" marL="685800" rtl="0" algn="l">
              <a:lnSpc>
                <a:spcPct val="90000"/>
              </a:lnSpc>
              <a:spcBef>
                <a:spcPts val="500"/>
              </a:spcBef>
              <a:spcAft>
                <a:spcPts val="0"/>
              </a:spcAft>
              <a:buClr>
                <a:schemeClr val="dk1"/>
              </a:buClr>
              <a:buSzPct val="100000"/>
              <a:buChar char="-"/>
            </a:pPr>
            <a:r>
              <a:rPr lang="en-US"/>
              <a:t>Pro: Simple</a:t>
            </a:r>
            <a:endParaRPr/>
          </a:p>
          <a:p>
            <a:pPr indent="-228600" lvl="1" marL="685800" rtl="0" algn="l">
              <a:lnSpc>
                <a:spcPct val="90000"/>
              </a:lnSpc>
              <a:spcBef>
                <a:spcPts val="500"/>
              </a:spcBef>
              <a:spcAft>
                <a:spcPts val="0"/>
              </a:spcAft>
              <a:buClr>
                <a:schemeClr val="dk1"/>
              </a:buClr>
              <a:buSzPct val="100000"/>
              <a:buChar char="-"/>
            </a:pPr>
            <a:r>
              <a:rPr lang="en-US"/>
              <a:t>Con: Favors longer documents (query: “the dogs” will favor long documents with lots of “the”s)</a:t>
            </a:r>
            <a:endParaRPr/>
          </a:p>
          <a:p>
            <a:pPr indent="-228600" lvl="0" marL="228600" rtl="0" algn="l">
              <a:lnSpc>
                <a:spcPct val="90000"/>
              </a:lnSpc>
              <a:spcBef>
                <a:spcPts val="1000"/>
              </a:spcBef>
              <a:spcAft>
                <a:spcPts val="0"/>
              </a:spcAft>
              <a:buClr>
                <a:schemeClr val="dk1"/>
              </a:buClr>
              <a:buSzPct val="100000"/>
              <a:buChar char="•"/>
            </a:pPr>
            <a:r>
              <a:rPr lang="en-US"/>
              <a:t>Idea 2: Weight query terms based on their “uniqueness”. Often use some sort of score for “Term Frequency – Inverse Document Frequency (</a:t>
            </a:r>
            <a:r>
              <a:rPr lang="en-US" u="sng">
                <a:solidFill>
                  <a:schemeClr val="hlink"/>
                </a:solidFill>
                <a:hlinkClick r:id="rId3"/>
              </a:rPr>
              <a:t>TF-IDF</a:t>
            </a:r>
            <a:r>
              <a:rPr lang="en-US"/>
              <a:t>)</a:t>
            </a:r>
            <a:endParaRPr/>
          </a:p>
          <a:p>
            <a:pPr indent="-228600" lvl="1" marL="685800" rtl="0" algn="l">
              <a:lnSpc>
                <a:spcPct val="90000"/>
              </a:lnSpc>
              <a:spcBef>
                <a:spcPts val="500"/>
              </a:spcBef>
              <a:spcAft>
                <a:spcPts val="0"/>
              </a:spcAft>
              <a:buClr>
                <a:schemeClr val="dk1"/>
              </a:buClr>
              <a:buSzPct val="100000"/>
              <a:buChar char="-"/>
            </a:pPr>
            <a:r>
              <a:rPr lang="en-US"/>
              <a:t>Pro: Doesn’t put much weight on common words like “the”</a:t>
            </a:r>
            <a:endParaRPr/>
          </a:p>
          <a:p>
            <a:pPr indent="-228600" lvl="1" marL="685800" rtl="0" algn="l">
              <a:lnSpc>
                <a:spcPct val="90000"/>
              </a:lnSpc>
              <a:spcBef>
                <a:spcPts val="500"/>
              </a:spcBef>
              <a:spcAft>
                <a:spcPts val="0"/>
              </a:spcAft>
              <a:buClr>
                <a:schemeClr val="dk1"/>
              </a:buClr>
              <a:buSzPct val="100000"/>
              <a:buChar char="-"/>
            </a:pPr>
            <a:r>
              <a:rPr lang="en-US"/>
              <a:t>Cons: Complex, many choices in how to compute that yield pretty different rankings</a:t>
            </a:r>
            <a:endParaRPr/>
          </a:p>
          <a:p>
            <a:pPr indent="-228600" lvl="0" marL="228600" rtl="0" algn="l">
              <a:lnSpc>
                <a:spcPct val="90000"/>
              </a:lnSpc>
              <a:spcBef>
                <a:spcPts val="1000"/>
              </a:spcBef>
              <a:spcAft>
                <a:spcPts val="0"/>
              </a:spcAft>
              <a:buClr>
                <a:schemeClr val="dk1"/>
              </a:buClr>
              <a:buSzPct val="100000"/>
              <a:buChar char="•"/>
            </a:pPr>
            <a:r>
              <a:rPr lang="en-US"/>
              <a:t>Idea 3: Much more! Most companies keep their ranking algorithms very very secret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193" name="Google Shape;193;p24"/>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Review/Finish: mostFrequentStart</a:t>
            </a:r>
            <a:endParaRPr/>
          </a:p>
          <a:p>
            <a:pPr indent="-228600" lvl="0" marL="228600" rtl="0" algn="l">
              <a:lnSpc>
                <a:spcPct val="90000"/>
              </a:lnSpc>
              <a:spcBef>
                <a:spcPts val="2200"/>
              </a:spcBef>
              <a:spcAft>
                <a:spcPts val="0"/>
              </a:spcAft>
              <a:buClr>
                <a:schemeClr val="dk1"/>
              </a:buClr>
              <a:buSzPts val="2800"/>
              <a:buChar char="•"/>
            </a:pPr>
            <a:r>
              <a:rPr lang="en-US"/>
              <a:t>Recap: Nested Collections</a:t>
            </a:r>
            <a:endParaRPr/>
          </a:p>
          <a:p>
            <a:pPr indent="-228600" lvl="0" marL="228600" rtl="0" algn="l">
              <a:lnSpc>
                <a:spcPct val="90000"/>
              </a:lnSpc>
              <a:spcBef>
                <a:spcPts val="2200"/>
              </a:spcBef>
              <a:spcAft>
                <a:spcPts val="0"/>
              </a:spcAft>
              <a:buClr>
                <a:schemeClr val="dk1"/>
              </a:buClr>
              <a:buSzPts val="2800"/>
              <a:buChar char="•"/>
            </a:pPr>
            <a:r>
              <a:rPr lang="en-US"/>
              <a:t>Practice: Search Engine</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Images Debrief</a:t>
            </a:r>
            <a:endParaRPr/>
          </a:p>
        </p:txBody>
      </p:sp>
      <p:sp>
        <p:nvSpPr>
          <p:cNvPr id="194" name="Google Shape;194;p24"/>
          <p:cNvSpPr/>
          <p:nvPr/>
        </p:nvSpPr>
        <p:spPr>
          <a:xfrm rot="10800000">
            <a:off x="3514126" y="4094922"/>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Bias</a:t>
            </a:r>
            <a:endParaRPr/>
          </a:p>
        </p:txBody>
      </p:sp>
      <p:sp>
        <p:nvSpPr>
          <p:cNvPr id="200" name="Google Shape;200;p25"/>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Common Misconception: Models or Artificial Intelligence (AI) are somehow “less biased” or “more objective” than humans. </a:t>
            </a:r>
            <a:r>
              <a:rPr b="1" lang="en-US"/>
              <a:t>Not true.</a:t>
            </a:r>
            <a:endParaRPr/>
          </a:p>
          <a:p>
            <a:pPr indent="-228600" lvl="0" marL="228600" rtl="0" algn="l">
              <a:lnSpc>
                <a:spcPct val="90000"/>
              </a:lnSpc>
              <a:spcBef>
                <a:spcPts val="1000"/>
              </a:spcBef>
              <a:spcAft>
                <a:spcPts val="0"/>
              </a:spcAft>
              <a:buClr>
                <a:schemeClr val="dk1"/>
              </a:buClr>
              <a:buSzPts val="2800"/>
              <a:buChar char="•"/>
            </a:pPr>
            <a:r>
              <a:rPr lang="en-US"/>
              <a:t>The programs we use operate on real-world data, and will often reflect the biases that data contains</a:t>
            </a:r>
            <a:endParaRPr/>
          </a:p>
          <a:p>
            <a:pPr indent="-228600" lvl="0" marL="228600" rtl="0" algn="l">
              <a:lnSpc>
                <a:spcPct val="90000"/>
              </a:lnSpc>
              <a:spcBef>
                <a:spcPts val="1000"/>
              </a:spcBef>
              <a:spcAft>
                <a:spcPts val="0"/>
              </a:spcAft>
              <a:buClr>
                <a:schemeClr val="dk1"/>
              </a:buClr>
              <a:buSzPts val="2800"/>
              <a:buChar char="•"/>
            </a:pPr>
            <a:r>
              <a:rPr lang="en-US"/>
              <a:t>Have to carefully consider the context and limitations of the data we gather. If the data an algorithm is built on is vastly different than the context in which it’s used, some pretty awful outcomes can happen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6"/>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Bias</a:t>
            </a:r>
            <a:endParaRPr/>
          </a:p>
        </p:txBody>
      </p:sp>
      <p:pic>
        <p:nvPicPr>
          <p:cNvPr descr="Image" id="206" name="Google Shape;206;p26"/>
          <p:cNvPicPr preferRelativeResize="0"/>
          <p:nvPr/>
        </p:nvPicPr>
        <p:blipFill rotWithShape="1">
          <a:blip r:embed="rId3">
            <a:alphaModFix/>
          </a:blip>
          <a:srcRect b="0" l="0" r="0" t="0"/>
          <a:stretch/>
        </p:blipFill>
        <p:spPr>
          <a:xfrm>
            <a:off x="1465745" y="1302026"/>
            <a:ext cx="9260509" cy="53770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to do?</a:t>
            </a:r>
            <a:endParaRPr/>
          </a:p>
        </p:txBody>
      </p:sp>
      <p:sp>
        <p:nvSpPr>
          <p:cNvPr id="212" name="Google Shape;212;p27"/>
          <p:cNvSpPr txBox="1"/>
          <p:nvPr>
            <p:ph idx="1" type="body"/>
          </p:nvPr>
        </p:nvSpPr>
        <p:spPr>
          <a:xfrm>
            <a:off x="838200" y="1371600"/>
            <a:ext cx="10515600" cy="53472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Obviously, ideal to have datasets that aren’t biased in the first place. </a:t>
            </a:r>
            <a:endParaRPr/>
          </a:p>
          <a:p>
            <a:pPr indent="-228600" lvl="1" marL="685800" rtl="0" algn="l">
              <a:lnSpc>
                <a:spcPct val="90000"/>
              </a:lnSpc>
              <a:spcBef>
                <a:spcPts val="500"/>
              </a:spcBef>
              <a:spcAft>
                <a:spcPts val="0"/>
              </a:spcAft>
              <a:buClr>
                <a:schemeClr val="dk1"/>
              </a:buClr>
              <a:buSzPct val="100000"/>
              <a:buChar char="-"/>
            </a:pPr>
            <a:r>
              <a:rPr lang="en-US"/>
              <a:t>But might not always be possible if we can’t fix the sources of the bias in the real world...</a:t>
            </a:r>
            <a:endParaRPr/>
          </a:p>
          <a:p>
            <a:pPr indent="-228600" lvl="0" marL="228600" rtl="0" algn="l">
              <a:lnSpc>
                <a:spcPct val="90000"/>
              </a:lnSpc>
              <a:spcBef>
                <a:spcPts val="1000"/>
              </a:spcBef>
              <a:spcAft>
                <a:spcPts val="0"/>
              </a:spcAft>
              <a:buClr>
                <a:schemeClr val="dk1"/>
              </a:buClr>
              <a:buSzPct val="100000"/>
              <a:buChar char="•"/>
            </a:pPr>
            <a:r>
              <a:rPr lang="en-US"/>
              <a:t>AI/Models aren’t “neutral” or “more objective”, they just quickly and automatically codify the status quo (and perpetuate biases)</a:t>
            </a:r>
            <a:endParaRPr/>
          </a:p>
          <a:p>
            <a:pPr indent="-228600" lvl="1" marL="685800" rtl="0" algn="l">
              <a:lnSpc>
                <a:spcPct val="90000"/>
              </a:lnSpc>
              <a:spcBef>
                <a:spcPts val="500"/>
              </a:spcBef>
              <a:spcAft>
                <a:spcPts val="0"/>
              </a:spcAft>
              <a:buClr>
                <a:schemeClr val="dk1"/>
              </a:buClr>
              <a:buSzPct val="100000"/>
              <a:buChar char="-"/>
            </a:pPr>
            <a:r>
              <a:rPr lang="en-US"/>
              <a:t>Garbage in → Garbage out </a:t>
            </a:r>
            <a:endParaRPr/>
          </a:p>
          <a:p>
            <a:pPr indent="-228600" lvl="0" marL="228600" rtl="0" algn="l">
              <a:lnSpc>
                <a:spcPct val="90000"/>
              </a:lnSpc>
              <a:spcBef>
                <a:spcPts val="1000"/>
              </a:spcBef>
              <a:spcAft>
                <a:spcPts val="0"/>
              </a:spcAft>
              <a:buClr>
                <a:schemeClr val="dk1"/>
              </a:buClr>
              <a:buSzPct val="100000"/>
              <a:buChar char="•"/>
            </a:pPr>
            <a:r>
              <a:rPr lang="en-US"/>
              <a:t>Lots of work going into how to de-bias models </a:t>
            </a:r>
            <a:r>
              <a:rPr i="1" lang="en-US"/>
              <a:t>even if </a:t>
            </a:r>
            <a:r>
              <a:rPr lang="en-US"/>
              <a:t>they are trained on biased data. Active area of research!</a:t>
            </a:r>
            <a:endParaRPr/>
          </a:p>
          <a:p>
            <a:pPr indent="-228600" lvl="1" marL="685800" rtl="0" algn="l">
              <a:lnSpc>
                <a:spcPct val="90000"/>
              </a:lnSpc>
              <a:spcBef>
                <a:spcPts val="500"/>
              </a:spcBef>
              <a:spcAft>
                <a:spcPts val="0"/>
              </a:spcAft>
              <a:buClr>
                <a:schemeClr val="dk1"/>
              </a:buClr>
              <a:buSzPct val="100000"/>
              <a:buChar char="-"/>
            </a:pPr>
            <a:r>
              <a:rPr lang="en-US"/>
              <a:t>Key take-away: None of this comes “for free”, requires hard work to fight bias</a:t>
            </a:r>
            <a:endParaRPr/>
          </a:p>
          <a:p>
            <a:pPr indent="-228600" lvl="0" marL="228600" rtl="0" algn="l">
              <a:lnSpc>
                <a:spcPct val="90000"/>
              </a:lnSpc>
              <a:spcBef>
                <a:spcPts val="1000"/>
              </a:spcBef>
              <a:spcAft>
                <a:spcPts val="0"/>
              </a:spcAft>
              <a:buClr>
                <a:schemeClr val="dk1"/>
              </a:buClr>
              <a:buSzPct val="100000"/>
              <a:buChar char="•"/>
            </a:pPr>
            <a:r>
              <a:rPr lang="en-US"/>
              <a:t>Ask ourselves:</a:t>
            </a:r>
            <a:endParaRPr/>
          </a:p>
          <a:p>
            <a:pPr indent="-228600" lvl="1" marL="685800" rtl="0" algn="l">
              <a:lnSpc>
                <a:spcPct val="90000"/>
              </a:lnSpc>
              <a:spcBef>
                <a:spcPts val="500"/>
              </a:spcBef>
              <a:spcAft>
                <a:spcPts val="0"/>
              </a:spcAft>
              <a:buClr>
                <a:schemeClr val="dk1"/>
              </a:buClr>
              <a:buSzPct val="100000"/>
              <a:buChar char="-"/>
            </a:pPr>
            <a:r>
              <a:rPr lang="en-US"/>
              <a:t>What biases might be present in my data?</a:t>
            </a:r>
            <a:endParaRPr/>
          </a:p>
          <a:p>
            <a:pPr indent="-228600" lvl="1" marL="685800" rtl="0" algn="l">
              <a:lnSpc>
                <a:spcPct val="90000"/>
              </a:lnSpc>
              <a:spcBef>
                <a:spcPts val="500"/>
              </a:spcBef>
              <a:spcAft>
                <a:spcPts val="0"/>
              </a:spcAft>
              <a:buClr>
                <a:schemeClr val="dk1"/>
              </a:buClr>
              <a:buSzPct val="100000"/>
              <a:buChar char="-"/>
            </a:pPr>
            <a:r>
              <a:rPr lang="en-US"/>
              <a:t>What assumptions might I be making about who is using my program?</a:t>
            </a:r>
            <a:endParaRPr/>
          </a:p>
          <a:p>
            <a:pPr indent="-228600" lvl="1" marL="685800" rtl="0" algn="l">
              <a:lnSpc>
                <a:spcPct val="90000"/>
              </a:lnSpc>
              <a:spcBef>
                <a:spcPts val="500"/>
              </a:spcBef>
              <a:spcAft>
                <a:spcPts val="0"/>
              </a:spcAft>
              <a:buClr>
                <a:schemeClr val="dk1"/>
              </a:buClr>
              <a:buSzPct val="100000"/>
              <a:buChar char="-"/>
            </a:pPr>
            <a:r>
              <a:rPr lang="en-US"/>
              <a:t>How can I write code to be more inclusive?</a:t>
            </a:r>
            <a:endParaRPr/>
          </a:p>
          <a:p>
            <a:pPr indent="-228600" lvl="1" marL="685800" rtl="0" algn="l">
              <a:lnSpc>
                <a:spcPct val="90000"/>
              </a:lnSpc>
              <a:spcBef>
                <a:spcPts val="500"/>
              </a:spcBef>
              <a:spcAft>
                <a:spcPts val="0"/>
              </a:spcAft>
              <a:buClr>
                <a:schemeClr val="dk1"/>
              </a:buClr>
              <a:buSzPct val="100000"/>
              <a:buChar char="-"/>
            </a:pPr>
            <a:r>
              <a:rPr lang="en-US"/>
              <a:t>What happens </a:t>
            </a:r>
            <a:r>
              <a:rPr i="1" lang="en-US"/>
              <a:t>when (</a:t>
            </a:r>
            <a:r>
              <a:rPr b="1" i="1" lang="en-US"/>
              <a:t>not if</a:t>
            </a:r>
            <a:r>
              <a:rPr i="1" lang="en-US"/>
              <a:t>) </a:t>
            </a:r>
            <a:r>
              <a:rPr lang="en-US"/>
              <a:t>mistakes happen? Who potentially benefits and who is potentially harmed?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0"/>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79" name="Google Shape;79;p10"/>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5"/>
              </a:buClr>
              <a:buSzPts val="2800"/>
              <a:buChar char="•"/>
            </a:pPr>
            <a:r>
              <a:rPr b="1" lang="en-US">
                <a:solidFill>
                  <a:schemeClr val="accent5"/>
                </a:solidFill>
              </a:rPr>
              <a:t>Announcements</a:t>
            </a:r>
            <a:endParaRPr/>
          </a:p>
          <a:p>
            <a:pPr indent="-228600" lvl="0" marL="228600" rtl="0" algn="l">
              <a:lnSpc>
                <a:spcPct val="90000"/>
              </a:lnSpc>
              <a:spcBef>
                <a:spcPts val="2200"/>
              </a:spcBef>
              <a:spcAft>
                <a:spcPts val="0"/>
              </a:spcAft>
              <a:buClr>
                <a:schemeClr val="dk1"/>
              </a:buClr>
              <a:buSzPts val="2800"/>
              <a:buChar char="•"/>
            </a:pPr>
            <a:r>
              <a:rPr lang="en-US"/>
              <a:t>Review/Finish: mostFrequentStart</a:t>
            </a:r>
            <a:endParaRPr/>
          </a:p>
          <a:p>
            <a:pPr indent="-228600" lvl="0" marL="228600" rtl="0" algn="l">
              <a:lnSpc>
                <a:spcPct val="90000"/>
              </a:lnSpc>
              <a:spcBef>
                <a:spcPts val="2200"/>
              </a:spcBef>
              <a:spcAft>
                <a:spcPts val="0"/>
              </a:spcAft>
              <a:buClr>
                <a:schemeClr val="dk1"/>
              </a:buClr>
              <a:buSzPts val="2800"/>
              <a:buChar char="•"/>
            </a:pPr>
            <a:r>
              <a:rPr lang="en-US"/>
              <a:t>Recap: Nested Collections</a:t>
            </a:r>
            <a:endParaRPr/>
          </a:p>
          <a:p>
            <a:pPr indent="-228600" lvl="0" marL="228600" rtl="0" algn="l">
              <a:lnSpc>
                <a:spcPct val="90000"/>
              </a:lnSpc>
              <a:spcBef>
                <a:spcPts val="2200"/>
              </a:spcBef>
              <a:spcAft>
                <a:spcPts val="0"/>
              </a:spcAft>
              <a:buClr>
                <a:schemeClr val="dk1"/>
              </a:buClr>
              <a:buSzPts val="2800"/>
              <a:buChar char="•"/>
            </a:pPr>
            <a:r>
              <a:rPr lang="en-US"/>
              <a:t>Practice: Search Engine</a:t>
            </a:r>
            <a:endParaRPr/>
          </a:p>
          <a:p>
            <a:pPr indent="-228600" lvl="0" marL="228600" rtl="0" algn="l">
              <a:lnSpc>
                <a:spcPct val="90000"/>
              </a:lnSpc>
              <a:spcBef>
                <a:spcPts val="2200"/>
              </a:spcBef>
              <a:spcAft>
                <a:spcPts val="0"/>
              </a:spcAft>
              <a:buClr>
                <a:schemeClr val="dk1"/>
              </a:buClr>
              <a:buSzPts val="2800"/>
              <a:buChar char="•"/>
            </a:pPr>
            <a:r>
              <a:rPr lang="en-US"/>
              <a:t>Images Debrief</a:t>
            </a:r>
            <a:endParaRPr/>
          </a:p>
        </p:txBody>
      </p:sp>
      <p:sp>
        <p:nvSpPr>
          <p:cNvPr id="80" name="Google Shape;80;p10"/>
          <p:cNvSpPr/>
          <p:nvPr/>
        </p:nvSpPr>
        <p:spPr>
          <a:xfrm rot="10800000">
            <a:off x="3732787" y="1458097"/>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Announcements</a:t>
            </a:r>
            <a:endParaRPr/>
          </a:p>
        </p:txBody>
      </p:sp>
      <p:sp>
        <p:nvSpPr>
          <p:cNvPr id="86" name="Google Shape;86;p1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lang="en-US"/>
              <a:t>Resub 2 Form posted</a:t>
            </a:r>
            <a:endParaRPr/>
          </a:p>
          <a:p>
            <a:pPr indent="-342900" lvl="1" marL="914400" rtl="0" algn="l">
              <a:lnSpc>
                <a:spcPct val="115000"/>
              </a:lnSpc>
              <a:spcBef>
                <a:spcPts val="0"/>
              </a:spcBef>
              <a:spcAft>
                <a:spcPts val="0"/>
              </a:spcAft>
              <a:buSzPts val="1800"/>
              <a:buChar char="-"/>
            </a:pPr>
            <a:r>
              <a:rPr lang="en-US"/>
              <a:t>Due Tuesday 5/2 @ 11:59 pm</a:t>
            </a:r>
            <a:endParaRPr/>
          </a:p>
          <a:p>
            <a:pPr indent="-342900" lvl="0" marL="457200" rtl="0" algn="l">
              <a:lnSpc>
                <a:spcPct val="115000"/>
              </a:lnSpc>
              <a:spcBef>
                <a:spcPts val="0"/>
              </a:spcBef>
              <a:spcAft>
                <a:spcPts val="0"/>
              </a:spcAft>
              <a:buSzPts val="1800"/>
              <a:buChar char="•"/>
            </a:pPr>
            <a:r>
              <a:rPr lang="en-US"/>
              <a:t>Quiz Retake Form posted</a:t>
            </a:r>
            <a:endParaRPr/>
          </a:p>
          <a:p>
            <a:pPr indent="-342900" lvl="1" marL="914400" rtl="0" algn="l">
              <a:lnSpc>
                <a:spcPct val="115000"/>
              </a:lnSpc>
              <a:spcBef>
                <a:spcPts val="0"/>
              </a:spcBef>
              <a:spcAft>
                <a:spcPts val="0"/>
              </a:spcAft>
              <a:buSzPts val="1800"/>
              <a:buChar char="-"/>
            </a:pPr>
            <a:r>
              <a:rPr lang="en-US"/>
              <a:t>for Tuesday 5/2 retake</a:t>
            </a:r>
            <a:endParaRPr/>
          </a:p>
          <a:p>
            <a:pPr indent="-342900" lvl="1" marL="914400" rtl="0" algn="l">
              <a:lnSpc>
                <a:spcPct val="115000"/>
              </a:lnSpc>
              <a:spcBef>
                <a:spcPts val="0"/>
              </a:spcBef>
              <a:spcAft>
                <a:spcPts val="0"/>
              </a:spcAft>
              <a:buSzPts val="1800"/>
              <a:buChar char="-"/>
            </a:pPr>
            <a:r>
              <a:rPr lang="en-US"/>
              <a:t>complete form by 11:59 Sunday 4/30</a:t>
            </a:r>
            <a:endParaRPr/>
          </a:p>
          <a:p>
            <a:pPr indent="-342900" lvl="0" marL="457200" rtl="0" algn="l">
              <a:lnSpc>
                <a:spcPct val="115000"/>
              </a:lnSpc>
              <a:spcBef>
                <a:spcPts val="0"/>
              </a:spcBef>
              <a:spcAft>
                <a:spcPts val="0"/>
              </a:spcAft>
              <a:buSzPts val="1800"/>
              <a:buChar char="•"/>
            </a:pPr>
            <a:r>
              <a:rPr lang="en-US"/>
              <a:t>Quiz 1 on Tuesday (5/2)!</a:t>
            </a:r>
            <a:endParaRPr/>
          </a:p>
          <a:p>
            <a:pPr indent="-342900" lvl="0" marL="457200" rtl="0" algn="l">
              <a:lnSpc>
                <a:spcPct val="115000"/>
              </a:lnSpc>
              <a:spcBef>
                <a:spcPts val="0"/>
              </a:spcBef>
              <a:spcAft>
                <a:spcPts val="0"/>
              </a:spcAft>
              <a:buSzPts val="1800"/>
              <a:buChar char="•"/>
            </a:pPr>
            <a:r>
              <a:rPr lang="en-US"/>
              <a:t>Programming Assignment 2 out this morning</a:t>
            </a:r>
            <a:endParaRPr/>
          </a:p>
          <a:p>
            <a:pPr indent="-342900" lvl="1" marL="914400" rtl="0" algn="l">
              <a:lnSpc>
                <a:spcPct val="115000"/>
              </a:lnSpc>
              <a:spcBef>
                <a:spcPts val="0"/>
              </a:spcBef>
              <a:spcAft>
                <a:spcPts val="0"/>
              </a:spcAft>
              <a:buSzPts val="1800"/>
              <a:buChar char="-"/>
            </a:pPr>
            <a:r>
              <a:rPr lang="en-US"/>
              <a:t>Due in </a:t>
            </a:r>
            <a:r>
              <a:rPr b="1" lang="en-US"/>
              <a:t>two weeks</a:t>
            </a:r>
            <a:endParaRPr/>
          </a:p>
          <a:p>
            <a:pPr indent="-342900" lvl="1" marL="914400" rtl="0" algn="l">
              <a:lnSpc>
                <a:spcPct val="115000"/>
              </a:lnSpc>
              <a:spcBef>
                <a:spcPts val="0"/>
              </a:spcBef>
              <a:spcAft>
                <a:spcPts val="0"/>
              </a:spcAft>
              <a:buSzPts val="1800"/>
              <a:buChar char="-"/>
            </a:pPr>
            <a:r>
              <a:rPr lang="en-US"/>
              <a:t>Most complex assignment so far! Start early!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2"/>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92" name="Google Shape;92;p12"/>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Review/Finish: mostFrequentStart</a:t>
            </a:r>
            <a:endParaRPr b="1">
              <a:solidFill>
                <a:schemeClr val="accent5"/>
              </a:solidFill>
            </a:endParaRPr>
          </a:p>
          <a:p>
            <a:pPr indent="-228600" lvl="0" marL="228600" rtl="0" algn="l">
              <a:lnSpc>
                <a:spcPct val="90000"/>
              </a:lnSpc>
              <a:spcBef>
                <a:spcPts val="2200"/>
              </a:spcBef>
              <a:spcAft>
                <a:spcPts val="0"/>
              </a:spcAft>
              <a:buClr>
                <a:schemeClr val="dk1"/>
              </a:buClr>
              <a:buSzPts val="2800"/>
              <a:buChar char="•"/>
            </a:pPr>
            <a:r>
              <a:rPr lang="en-US"/>
              <a:t>Recap: Nested Collections</a:t>
            </a:r>
            <a:endParaRPr/>
          </a:p>
          <a:p>
            <a:pPr indent="-228600" lvl="0" marL="228600" rtl="0" algn="l">
              <a:lnSpc>
                <a:spcPct val="90000"/>
              </a:lnSpc>
              <a:spcBef>
                <a:spcPts val="2200"/>
              </a:spcBef>
              <a:spcAft>
                <a:spcPts val="0"/>
              </a:spcAft>
              <a:buClr>
                <a:schemeClr val="dk1"/>
              </a:buClr>
              <a:buSzPts val="2800"/>
              <a:buChar char="•"/>
            </a:pPr>
            <a:r>
              <a:rPr lang="en-US"/>
              <a:t>Practice: Search Engine</a:t>
            </a:r>
            <a:endParaRPr/>
          </a:p>
          <a:p>
            <a:pPr indent="-228600" lvl="0" marL="228600" rtl="0" algn="l">
              <a:lnSpc>
                <a:spcPct val="90000"/>
              </a:lnSpc>
              <a:spcBef>
                <a:spcPts val="2200"/>
              </a:spcBef>
              <a:spcAft>
                <a:spcPts val="0"/>
              </a:spcAft>
              <a:buClr>
                <a:schemeClr val="dk1"/>
              </a:buClr>
              <a:buSzPts val="2800"/>
              <a:buChar char="•"/>
            </a:pPr>
            <a:r>
              <a:rPr lang="en-US"/>
              <a:t>Images Debrief</a:t>
            </a:r>
            <a:endParaRPr/>
          </a:p>
          <a:p>
            <a:pPr indent="-50800" lvl="0" marL="228600" rtl="0" algn="l">
              <a:lnSpc>
                <a:spcPct val="90000"/>
              </a:lnSpc>
              <a:spcBef>
                <a:spcPts val="2200"/>
              </a:spcBef>
              <a:spcAft>
                <a:spcPts val="0"/>
              </a:spcAft>
              <a:buClr>
                <a:schemeClr val="dk1"/>
              </a:buClr>
              <a:buSzPts val="2800"/>
              <a:buNone/>
            </a:pPr>
            <a:r>
              <a:t/>
            </a:r>
            <a:endParaRPr/>
          </a:p>
        </p:txBody>
      </p:sp>
      <p:sp>
        <p:nvSpPr>
          <p:cNvPr id="93" name="Google Shape;93;p12"/>
          <p:cNvSpPr/>
          <p:nvPr/>
        </p:nvSpPr>
        <p:spPr>
          <a:xfrm rot="10800000">
            <a:off x="6346778" y="2114080"/>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4400"/>
              <a:buFont typeface="Calibri"/>
              <a:buNone/>
            </a:pPr>
            <a:r>
              <a:rPr lang="en-US">
                <a:solidFill>
                  <a:schemeClr val="accent4"/>
                </a:solidFill>
              </a:rPr>
              <a:t>(Review)</a:t>
            </a:r>
            <a:r>
              <a:rPr lang="en-US">
                <a:solidFill>
                  <a:srgbClr val="54A0FF"/>
                </a:solidFill>
              </a:rPr>
              <a:t> </a:t>
            </a:r>
            <a:r>
              <a:rPr lang="en-US"/>
              <a:t>Map ADT</a:t>
            </a:r>
            <a:endParaRPr/>
          </a:p>
        </p:txBody>
      </p:sp>
      <p:sp>
        <p:nvSpPr>
          <p:cNvPr id="99" name="Google Shape;99;p13"/>
          <p:cNvSpPr txBox="1"/>
          <p:nvPr>
            <p:ph idx="1" type="body"/>
          </p:nvPr>
        </p:nvSpPr>
        <p:spPr>
          <a:xfrm>
            <a:off x="838200" y="1371600"/>
            <a:ext cx="10515600" cy="52776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Data structure to map keys to values</a:t>
            </a:r>
            <a:endParaRPr/>
          </a:p>
          <a:p>
            <a:pPr indent="-228600" lvl="1" marL="685800" rtl="0" algn="l">
              <a:lnSpc>
                <a:spcPct val="90000"/>
              </a:lnSpc>
              <a:spcBef>
                <a:spcPts val="500"/>
              </a:spcBef>
              <a:spcAft>
                <a:spcPts val="0"/>
              </a:spcAft>
              <a:buClr>
                <a:schemeClr val="dk1"/>
              </a:buClr>
              <a:buSzPts val="2400"/>
              <a:buChar char="-"/>
            </a:pPr>
            <a:r>
              <a:rPr lang="en-US"/>
              <a:t>Keys can be any* type; Keys are unique </a:t>
            </a:r>
            <a:endParaRPr/>
          </a:p>
          <a:p>
            <a:pPr indent="-228600" lvl="1" marL="685800" rtl="0" algn="l">
              <a:lnSpc>
                <a:spcPct val="90000"/>
              </a:lnSpc>
              <a:spcBef>
                <a:spcPts val="500"/>
              </a:spcBef>
              <a:spcAft>
                <a:spcPts val="0"/>
              </a:spcAft>
              <a:buClr>
                <a:schemeClr val="dk1"/>
              </a:buClr>
              <a:buSzPts val="2400"/>
              <a:buChar char="-"/>
            </a:pPr>
            <a:r>
              <a:rPr lang="en-US"/>
              <a:t>Values can be any type </a:t>
            </a:r>
            <a:endParaRPr/>
          </a:p>
          <a:p>
            <a:pPr indent="-228600" lvl="0" marL="228600" rtl="0" algn="l">
              <a:lnSpc>
                <a:spcPct val="90000"/>
              </a:lnSpc>
              <a:spcBef>
                <a:spcPts val="1000"/>
              </a:spcBef>
              <a:spcAft>
                <a:spcPts val="0"/>
              </a:spcAft>
              <a:buClr>
                <a:schemeClr val="dk1"/>
              </a:buClr>
              <a:buSzPts val="2800"/>
              <a:buChar char="•"/>
            </a:pPr>
            <a:r>
              <a:rPr lang="en-US"/>
              <a:t>Example: Mapping nucleotides to counts!</a:t>
            </a:r>
            <a:endParaRPr/>
          </a:p>
          <a:p>
            <a:pPr indent="-228600" lvl="0" marL="228600" rtl="0" algn="l">
              <a:lnSpc>
                <a:spcPct val="90000"/>
              </a:lnSpc>
              <a:spcBef>
                <a:spcPts val="1000"/>
              </a:spcBef>
              <a:spcAft>
                <a:spcPts val="0"/>
              </a:spcAft>
              <a:buClr>
                <a:schemeClr val="dk1"/>
              </a:buClr>
              <a:buSzPts val="2800"/>
              <a:buChar char="•"/>
            </a:pPr>
            <a:r>
              <a:rPr lang="en-US"/>
              <a:t>Operations</a:t>
            </a:r>
            <a:endParaRPr/>
          </a:p>
          <a:p>
            <a:pPr indent="-228600" lvl="1" marL="685800" rtl="0" algn="l">
              <a:lnSpc>
                <a:spcPct val="90000"/>
              </a:lnSpc>
              <a:spcBef>
                <a:spcPts val="500"/>
              </a:spcBef>
              <a:spcAft>
                <a:spcPts val="0"/>
              </a:spcAft>
              <a:buClr>
                <a:schemeClr val="dk1"/>
              </a:buClr>
              <a:buSzPts val="2400"/>
              <a:buChar char="-"/>
            </a:pPr>
            <a:r>
              <a:rPr lang="en-US">
                <a:latin typeface="Courier New"/>
                <a:ea typeface="Courier New"/>
                <a:cs typeface="Courier New"/>
                <a:sym typeface="Courier New"/>
              </a:rPr>
              <a:t>put(key, value)</a:t>
            </a:r>
            <a:r>
              <a:rPr lang="en-US"/>
              <a:t>: Associate key to value</a:t>
            </a:r>
            <a:endParaRPr/>
          </a:p>
          <a:p>
            <a:pPr indent="-228600" lvl="2" marL="1143000" rtl="0" algn="l">
              <a:lnSpc>
                <a:spcPct val="90000"/>
              </a:lnSpc>
              <a:spcBef>
                <a:spcPts val="500"/>
              </a:spcBef>
              <a:spcAft>
                <a:spcPts val="0"/>
              </a:spcAft>
              <a:buClr>
                <a:schemeClr val="dk1"/>
              </a:buClr>
              <a:buSzPts val="2000"/>
              <a:buChar char="-"/>
            </a:pPr>
            <a:r>
              <a:rPr lang="en-US"/>
              <a:t>Overwrites duplicate keys</a:t>
            </a:r>
            <a:endParaRPr/>
          </a:p>
          <a:p>
            <a:pPr indent="-228600" lvl="1" marL="685800" rtl="0" algn="l">
              <a:lnSpc>
                <a:spcPct val="90000"/>
              </a:lnSpc>
              <a:spcBef>
                <a:spcPts val="500"/>
              </a:spcBef>
              <a:spcAft>
                <a:spcPts val="0"/>
              </a:spcAft>
              <a:buClr>
                <a:schemeClr val="dk1"/>
              </a:buClr>
              <a:buSzPts val="2400"/>
              <a:buChar char="-"/>
            </a:pPr>
            <a:r>
              <a:rPr lang="en-US">
                <a:latin typeface="Courier New"/>
                <a:ea typeface="Courier New"/>
                <a:cs typeface="Courier New"/>
                <a:sym typeface="Courier New"/>
              </a:rPr>
              <a:t>get(key)</a:t>
            </a:r>
            <a:r>
              <a:rPr lang="en-US"/>
              <a:t>: Get value for key</a:t>
            </a:r>
            <a:endParaRPr/>
          </a:p>
          <a:p>
            <a:pPr indent="-228600" lvl="1" marL="685800" rtl="0" algn="l">
              <a:lnSpc>
                <a:spcPct val="90000"/>
              </a:lnSpc>
              <a:spcBef>
                <a:spcPts val="500"/>
              </a:spcBef>
              <a:spcAft>
                <a:spcPts val="0"/>
              </a:spcAft>
              <a:buClr>
                <a:schemeClr val="dk1"/>
              </a:buClr>
              <a:buSzPts val="2400"/>
              <a:buChar char="-"/>
            </a:pPr>
            <a:r>
              <a:rPr lang="en-US">
                <a:latin typeface="Courier New"/>
                <a:ea typeface="Courier New"/>
                <a:cs typeface="Courier New"/>
                <a:sym typeface="Courier New"/>
              </a:rPr>
              <a:t>remove(key)</a:t>
            </a:r>
            <a:r>
              <a:rPr lang="en-US"/>
              <a:t>: Remove key/value pair</a:t>
            </a:r>
            <a:endParaRPr/>
          </a:p>
          <a:p>
            <a:pPr indent="-76200" lvl="1" marL="685800" rtl="0" algn="l">
              <a:lnSpc>
                <a:spcPct val="90000"/>
              </a:lnSpc>
              <a:spcBef>
                <a:spcPts val="5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1800"/>
              <a:buNone/>
            </a:pPr>
            <a:r>
              <a:rPr lang="en-US" sz="1800"/>
              <a:t>Same as Python’s dict</a:t>
            </a:r>
            <a:endParaRPr sz="1800"/>
          </a:p>
        </p:txBody>
      </p:sp>
      <p:pic>
        <p:nvPicPr>
          <p:cNvPr id="100" name="Google Shape;100;p13"/>
          <p:cNvPicPr preferRelativeResize="0"/>
          <p:nvPr/>
        </p:nvPicPr>
        <p:blipFill rotWithShape="1">
          <a:blip r:embed="rId3">
            <a:alphaModFix/>
          </a:blip>
          <a:srcRect b="0" l="0" r="0" t="0"/>
          <a:stretch/>
        </p:blipFill>
        <p:spPr>
          <a:xfrm>
            <a:off x="7462261" y="3429000"/>
            <a:ext cx="4269226" cy="31018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106" name="Google Shape;106;p14"/>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Review/Finish: mostFrequentStart</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Recap: Nested Collections</a:t>
            </a:r>
            <a:endParaRPr/>
          </a:p>
          <a:p>
            <a:pPr indent="-228600" lvl="0" marL="228600" rtl="0" algn="l">
              <a:lnSpc>
                <a:spcPct val="90000"/>
              </a:lnSpc>
              <a:spcBef>
                <a:spcPts val="2200"/>
              </a:spcBef>
              <a:spcAft>
                <a:spcPts val="0"/>
              </a:spcAft>
              <a:buClr>
                <a:schemeClr val="dk1"/>
              </a:buClr>
              <a:buSzPts val="2800"/>
              <a:buChar char="•"/>
            </a:pPr>
            <a:r>
              <a:rPr lang="en-US"/>
              <a:t>Practice: Search Engine</a:t>
            </a:r>
            <a:endParaRPr/>
          </a:p>
          <a:p>
            <a:pPr indent="-228600" lvl="0" marL="228600" rtl="0" algn="l">
              <a:lnSpc>
                <a:spcPct val="90000"/>
              </a:lnSpc>
              <a:spcBef>
                <a:spcPts val="2200"/>
              </a:spcBef>
              <a:spcAft>
                <a:spcPts val="0"/>
              </a:spcAft>
              <a:buClr>
                <a:schemeClr val="dk1"/>
              </a:buClr>
              <a:buSzPts val="2800"/>
              <a:buChar char="•"/>
            </a:pPr>
            <a:r>
              <a:rPr lang="en-US"/>
              <a:t>Images Debrief</a:t>
            </a:r>
            <a:endParaRPr/>
          </a:p>
        </p:txBody>
      </p:sp>
      <p:sp>
        <p:nvSpPr>
          <p:cNvPr id="107" name="Google Shape;107;p14"/>
          <p:cNvSpPr/>
          <p:nvPr/>
        </p:nvSpPr>
        <p:spPr>
          <a:xfrm rot="10800000">
            <a:off x="5154083" y="2789941"/>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A0FF"/>
              </a:buClr>
              <a:buSzPts val="4400"/>
              <a:buFont typeface="Calibri"/>
              <a:buNone/>
            </a:pPr>
            <a:r>
              <a:rPr lang="en-US">
                <a:solidFill>
                  <a:srgbClr val="54A0FF"/>
                </a:solidFill>
              </a:rPr>
              <a:t>(PCM)</a:t>
            </a:r>
            <a:r>
              <a:rPr lang="en-US"/>
              <a:t> Nested Collections</a:t>
            </a:r>
            <a:endParaRPr/>
          </a:p>
        </p:txBody>
      </p:sp>
      <p:sp>
        <p:nvSpPr>
          <p:cNvPr id="113" name="Google Shape;113;p15"/>
          <p:cNvSpPr txBox="1"/>
          <p:nvPr>
            <p:ph idx="1" type="body"/>
          </p:nvPr>
        </p:nvSpPr>
        <p:spPr>
          <a:xfrm>
            <a:off x="838200" y="1371600"/>
            <a:ext cx="6029739"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values inside a Map can be any type, including </a:t>
            </a:r>
            <a:r>
              <a:rPr i="1" lang="en-US"/>
              <a:t>data structures</a:t>
            </a:r>
            <a:endParaRPr/>
          </a:p>
          <a:p>
            <a:pPr indent="-228600" lvl="0" marL="228600" rtl="0" algn="l">
              <a:lnSpc>
                <a:spcPct val="90000"/>
              </a:lnSpc>
              <a:spcBef>
                <a:spcPts val="1000"/>
              </a:spcBef>
              <a:spcAft>
                <a:spcPts val="0"/>
              </a:spcAft>
              <a:buClr>
                <a:schemeClr val="dk1"/>
              </a:buClr>
              <a:buSzPts val="2800"/>
              <a:buChar char="•"/>
            </a:pPr>
            <a:r>
              <a:rPr lang="en-US"/>
              <a:t>Common examples:</a:t>
            </a:r>
            <a:endParaRPr/>
          </a:p>
          <a:p>
            <a:pPr indent="-228600" lvl="1" marL="685800" rtl="0" algn="l">
              <a:lnSpc>
                <a:spcPct val="90000"/>
              </a:lnSpc>
              <a:spcBef>
                <a:spcPts val="500"/>
              </a:spcBef>
              <a:spcAft>
                <a:spcPts val="0"/>
              </a:spcAft>
              <a:buClr>
                <a:schemeClr val="dk1"/>
              </a:buClr>
              <a:buSzPts val="2400"/>
              <a:buChar char="-"/>
            </a:pPr>
            <a:r>
              <a:rPr lang="en-US"/>
              <a:t>Mapping Section -&gt; Set of students in that section</a:t>
            </a:r>
            <a:endParaRPr/>
          </a:p>
          <a:p>
            <a:pPr indent="-228600" lvl="1" marL="685800" rtl="0" algn="l">
              <a:lnSpc>
                <a:spcPct val="90000"/>
              </a:lnSpc>
              <a:spcBef>
                <a:spcPts val="500"/>
              </a:spcBef>
              <a:spcAft>
                <a:spcPts val="0"/>
              </a:spcAft>
              <a:buClr>
                <a:schemeClr val="dk1"/>
              </a:buClr>
              <a:buSzPts val="2400"/>
              <a:buChar char="-"/>
            </a:pPr>
            <a:r>
              <a:rPr lang="en-US"/>
              <a:t>Mapping Recipe -&gt; Set of ingredients in that recipe</a:t>
            </a:r>
            <a:endParaRPr/>
          </a:p>
          <a:p>
            <a:pPr indent="-228600" lvl="2" marL="1143000" rtl="0" algn="l">
              <a:lnSpc>
                <a:spcPct val="90000"/>
              </a:lnSpc>
              <a:spcBef>
                <a:spcPts val="500"/>
              </a:spcBef>
              <a:spcAft>
                <a:spcPts val="0"/>
              </a:spcAft>
              <a:buClr>
                <a:schemeClr val="dk1"/>
              </a:buClr>
              <a:buSzPts val="2000"/>
              <a:buChar char="-"/>
            </a:pPr>
            <a:r>
              <a:rPr lang="en-US"/>
              <a:t>Or even Map&lt;String, Map&lt;String, Double&gt;&gt; for units!</a:t>
            </a:r>
            <a:endParaRPr/>
          </a:p>
          <a:p>
            <a:pPr indent="0" lvl="0" marL="0" rtl="0" algn="l">
              <a:lnSpc>
                <a:spcPct val="90000"/>
              </a:lnSpc>
              <a:spcBef>
                <a:spcPts val="1000"/>
              </a:spcBef>
              <a:spcAft>
                <a:spcPts val="0"/>
              </a:spcAft>
              <a:buClr>
                <a:schemeClr val="dk1"/>
              </a:buClr>
              <a:buSzPts val="2800"/>
              <a:buNone/>
            </a:pPr>
            <a:r>
              <a:t/>
            </a:r>
            <a:endParaRPr/>
          </a:p>
        </p:txBody>
      </p:sp>
      <p:pic>
        <p:nvPicPr>
          <p:cNvPr id="114" name="Google Shape;114;p15"/>
          <p:cNvPicPr preferRelativeResize="0"/>
          <p:nvPr/>
        </p:nvPicPr>
        <p:blipFill rotWithShape="1">
          <a:blip r:embed="rId3">
            <a:alphaModFix/>
          </a:blip>
          <a:srcRect b="0" l="0" r="0" t="0"/>
          <a:stretch/>
        </p:blipFill>
        <p:spPr>
          <a:xfrm>
            <a:off x="7109792" y="1371600"/>
            <a:ext cx="4681330" cy="46813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4A0FF"/>
              </a:buClr>
              <a:buSzPts val="4400"/>
              <a:buFont typeface="Calibri"/>
              <a:buNone/>
            </a:pPr>
            <a:r>
              <a:rPr lang="en-US">
                <a:solidFill>
                  <a:srgbClr val="54A0FF"/>
                </a:solidFill>
              </a:rPr>
              <a:t>(PCM)</a:t>
            </a:r>
            <a:r>
              <a:rPr lang="en-US"/>
              <a:t> Updating Nested Collections</a:t>
            </a:r>
            <a:endParaRPr/>
          </a:p>
        </p:txBody>
      </p:sp>
      <p:pic>
        <p:nvPicPr>
          <p:cNvPr id="120" name="Google Shape;120;p16"/>
          <p:cNvPicPr preferRelativeResize="0"/>
          <p:nvPr/>
        </p:nvPicPr>
        <p:blipFill rotWithShape="1">
          <a:blip r:embed="rId3">
            <a:alphaModFix/>
          </a:blip>
          <a:srcRect b="0" l="0" r="0" t="0"/>
          <a:stretch/>
        </p:blipFill>
        <p:spPr>
          <a:xfrm>
            <a:off x="7109792" y="1371600"/>
            <a:ext cx="4681330" cy="4681330"/>
          </a:xfrm>
          <a:prstGeom prst="rect">
            <a:avLst/>
          </a:prstGeom>
          <a:noFill/>
          <a:ln>
            <a:noFill/>
          </a:ln>
        </p:spPr>
      </p:pic>
      <p:sp>
        <p:nvSpPr>
          <p:cNvPr id="121" name="Google Shape;121;p16"/>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value inside the Map is a reference</a:t>
            </a:r>
            <a:br>
              <a:rPr lang="en-US"/>
            </a:br>
            <a:r>
              <a:rPr lang="en-US"/>
              <a:t>to the data structure! </a:t>
            </a:r>
            <a:endParaRPr/>
          </a:p>
          <a:p>
            <a:pPr indent="-228600" lvl="1" marL="685800" rtl="0" algn="l">
              <a:lnSpc>
                <a:spcPct val="90000"/>
              </a:lnSpc>
              <a:spcBef>
                <a:spcPts val="500"/>
              </a:spcBef>
              <a:spcAft>
                <a:spcPts val="0"/>
              </a:spcAft>
              <a:buClr>
                <a:schemeClr val="dk1"/>
              </a:buClr>
              <a:buSzPts val="2400"/>
              <a:buChar char="-"/>
            </a:pPr>
            <a:r>
              <a:rPr lang="en-US"/>
              <a:t>Think carefully about number of references</a:t>
            </a:r>
            <a:br>
              <a:rPr lang="en-US"/>
            </a:br>
            <a:r>
              <a:rPr lang="en-US"/>
              <a:t>to a particular object</a:t>
            </a:r>
            <a:endParaRPr/>
          </a:p>
        </p:txBody>
      </p:sp>
      <p:sp>
        <p:nvSpPr>
          <p:cNvPr id="122" name="Google Shape;122;p16"/>
          <p:cNvSpPr txBox="1"/>
          <p:nvPr/>
        </p:nvSpPr>
        <p:spPr>
          <a:xfrm>
            <a:off x="400878" y="4747736"/>
            <a:ext cx="6470373" cy="1477328"/>
          </a:xfrm>
          <a:prstGeom prst="rect">
            <a:avLst/>
          </a:prstGeom>
          <a:solidFill>
            <a:srgbClr val="FAFAFA"/>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courses.put(</a:t>
            </a:r>
            <a:r>
              <a:rPr lang="en-US" sz="1800">
                <a:solidFill>
                  <a:srgbClr val="067D17"/>
                </a:solidFill>
                <a:latin typeface="Courier New"/>
                <a:ea typeface="Courier New"/>
                <a:cs typeface="Courier New"/>
                <a:sym typeface="Courier New"/>
              </a:rPr>
              <a:t>"CSE 123"</a:t>
            </a:r>
            <a:r>
              <a:rPr lang="en-US" sz="1800">
                <a:solidFill>
                  <a:schemeClr val="dk1"/>
                </a:solidFill>
                <a:latin typeface="Courier New"/>
                <a:ea typeface="Courier New"/>
                <a:cs typeface="Courier New"/>
                <a:sym typeface="Courier New"/>
              </a:rPr>
              <a:t>, </a:t>
            </a:r>
            <a:r>
              <a:rPr lang="en-US" sz="1800">
                <a:solidFill>
                  <a:srgbClr val="0033B3"/>
                </a:solidFill>
                <a:latin typeface="Courier New"/>
                <a:ea typeface="Courier New"/>
                <a:cs typeface="Courier New"/>
                <a:sym typeface="Courier New"/>
              </a:rPr>
              <a:t>new </a:t>
            </a:r>
            <a:r>
              <a:rPr lang="en-US" sz="1800">
                <a:solidFill>
                  <a:schemeClr val="dk1"/>
                </a:solidFill>
                <a:latin typeface="Courier New"/>
                <a:ea typeface="Courier New"/>
                <a:cs typeface="Courier New"/>
                <a:sym typeface="Courier New"/>
              </a:rPr>
              <a:t>HashSet&lt;</a:t>
            </a:r>
            <a:r>
              <a:rPr lang="en-US" sz="1800">
                <a:solidFill>
                  <a:srgbClr val="007E8A"/>
                </a:solidFill>
                <a:latin typeface="Courier New"/>
                <a:ea typeface="Courier New"/>
                <a:cs typeface="Courier New"/>
                <a:sym typeface="Courier New"/>
              </a:rPr>
              <a:t>String</a:t>
            </a:r>
            <a:r>
              <a:rPr lang="en-US" sz="1800">
                <a:solidFill>
                  <a:schemeClr val="dk1"/>
                </a:solidFill>
                <a:latin typeface="Courier New"/>
                <a:ea typeface="Courier New"/>
                <a:cs typeface="Courier New"/>
                <a:sym typeface="Courier New"/>
              </a:rPr>
              <a:t>&gt;());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courses.get(</a:t>
            </a:r>
            <a:r>
              <a:rPr lang="en-US" sz="1800">
                <a:solidFill>
                  <a:srgbClr val="067D17"/>
                </a:solidFill>
                <a:latin typeface="Courier New"/>
                <a:ea typeface="Courier New"/>
                <a:cs typeface="Courier New"/>
                <a:sym typeface="Courier New"/>
              </a:rPr>
              <a:t>"CSE 123"</a:t>
            </a:r>
            <a:r>
              <a:rPr lang="en-US" sz="1800">
                <a:solidFill>
                  <a:schemeClr val="dk1"/>
                </a:solidFill>
                <a:latin typeface="Courier New"/>
                <a:ea typeface="Courier New"/>
                <a:cs typeface="Courier New"/>
                <a:sym typeface="Courier New"/>
              </a:rPr>
              <a:t>).add(</a:t>
            </a:r>
            <a:r>
              <a:rPr lang="en-US" sz="1800">
                <a:solidFill>
                  <a:srgbClr val="067D17"/>
                </a:solidFill>
                <a:latin typeface="Courier New"/>
                <a:ea typeface="Courier New"/>
                <a:cs typeface="Courier New"/>
                <a:sym typeface="Courier New"/>
              </a:rPr>
              <a:t>"Kasey"</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Set&lt;</a:t>
            </a:r>
            <a:r>
              <a:rPr lang="en-US" sz="1800">
                <a:solidFill>
                  <a:srgbClr val="007E8A"/>
                </a:solidFill>
                <a:latin typeface="Courier New"/>
                <a:ea typeface="Courier New"/>
                <a:cs typeface="Courier New"/>
                <a:sym typeface="Courier New"/>
              </a:rPr>
              <a:t>String</a:t>
            </a:r>
            <a:r>
              <a:rPr lang="en-US" sz="1800">
                <a:solidFill>
                  <a:schemeClr val="dk1"/>
                </a:solidFill>
                <a:latin typeface="Courier New"/>
                <a:ea typeface="Courier New"/>
                <a:cs typeface="Courier New"/>
                <a:sym typeface="Courier New"/>
              </a:rPr>
              <a:t>&gt; cse123 = courses.get(</a:t>
            </a:r>
            <a:r>
              <a:rPr lang="en-US" sz="1800">
                <a:solidFill>
                  <a:srgbClr val="067D17"/>
                </a:solidFill>
                <a:latin typeface="Courier New"/>
                <a:ea typeface="Courier New"/>
                <a:cs typeface="Courier New"/>
                <a:sym typeface="Courier New"/>
              </a:rPr>
              <a:t>"CSE 123"</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cse123.add(</a:t>
            </a:r>
            <a:r>
              <a:rPr lang="en-US" sz="1800">
                <a:solidFill>
                  <a:srgbClr val="067D17"/>
                </a:solidFill>
                <a:latin typeface="Courier New"/>
                <a:ea typeface="Courier New"/>
                <a:cs typeface="Courier New"/>
                <a:sym typeface="Courier New"/>
              </a:rPr>
              <a:t>"Brett"</a:t>
            </a:r>
            <a:r>
              <a:rPr lang="en-US" sz="1800">
                <a:solidFill>
                  <a:schemeClr val="dk1"/>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Suppose map had the following state. What would its state be after running this code?</a:t>
            </a:r>
            <a:endParaRPr/>
          </a:p>
        </p:txBody>
      </p:sp>
      <p:sp>
        <p:nvSpPr>
          <p:cNvPr id="128" name="Google Shape;128;p17"/>
          <p:cNvSpPr txBox="1"/>
          <p:nvPr/>
        </p:nvSpPr>
        <p:spPr>
          <a:xfrm>
            <a:off x="838199" y="2531310"/>
            <a:ext cx="7212496" cy="369332"/>
          </a:xfrm>
          <a:prstGeom prst="rect">
            <a:avLst/>
          </a:prstGeom>
          <a:solidFill>
            <a:srgbClr val="FAFAFA"/>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 {”KeyA"=[1, 2], ”KeyB"=[3], ”KeyC"=[4, 5, 6]}</a:t>
            </a:r>
            <a:endParaRPr sz="1800">
              <a:solidFill>
                <a:srgbClr val="000000"/>
              </a:solidFill>
              <a:latin typeface="Courier New"/>
              <a:ea typeface="Courier New"/>
              <a:cs typeface="Courier New"/>
              <a:sym typeface="Courier New"/>
            </a:endParaRPr>
          </a:p>
        </p:txBody>
      </p:sp>
      <p:sp>
        <p:nvSpPr>
          <p:cNvPr id="129" name="Google Shape;129;p17"/>
          <p:cNvSpPr txBox="1"/>
          <p:nvPr/>
        </p:nvSpPr>
        <p:spPr>
          <a:xfrm>
            <a:off x="838199" y="3081130"/>
            <a:ext cx="7212496" cy="1477328"/>
          </a:xfrm>
          <a:prstGeom prst="rect">
            <a:avLst/>
          </a:prstGeom>
          <a:solidFill>
            <a:srgbClr val="FAFAFA"/>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Set&lt;</a:t>
            </a:r>
            <a:r>
              <a:rPr lang="en-US" sz="1800">
                <a:solidFill>
                  <a:srgbClr val="007E8A"/>
                </a:solidFill>
                <a:latin typeface="Courier New"/>
                <a:ea typeface="Courier New"/>
                <a:cs typeface="Courier New"/>
                <a:sym typeface="Courier New"/>
              </a:rPr>
              <a:t>Integer</a:t>
            </a:r>
            <a:r>
              <a:rPr lang="en-US" sz="1800">
                <a:solidFill>
                  <a:schemeClr val="dk1"/>
                </a:solidFill>
                <a:latin typeface="Courier New"/>
                <a:ea typeface="Courier New"/>
                <a:cs typeface="Courier New"/>
                <a:sym typeface="Courier New"/>
              </a:rPr>
              <a:t>&gt; nums = 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nums.add(</a:t>
            </a:r>
            <a:r>
              <a:rPr lang="en-US" sz="1800">
                <a:solidFill>
                  <a:srgbClr val="1750EB"/>
                </a:solidFill>
                <a:latin typeface="Courier New"/>
                <a:ea typeface="Courier New"/>
                <a:cs typeface="Courier New"/>
                <a:sym typeface="Courier New"/>
              </a:rPr>
              <a:t>7</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map.put(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 nums);</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"KeyA"</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8</a:t>
            </a:r>
            <a:r>
              <a:rPr lang="en-US" sz="1800">
                <a:solidFill>
                  <a:schemeClr val="dk1"/>
                </a:solidFill>
                <a:latin typeface="Courier New"/>
                <a:ea typeface="Courier New"/>
                <a:cs typeface="Courier New"/>
                <a:sym typeface="Courier New"/>
              </a:rPr>
              <a:t>);</a:t>
            </a:r>
            <a:br>
              <a:rPr lang="en-US" sz="1800">
                <a:solidFill>
                  <a:schemeClr val="dk1"/>
                </a:solidFill>
                <a:latin typeface="Courier New"/>
                <a:ea typeface="Courier New"/>
                <a:cs typeface="Courier New"/>
                <a:sym typeface="Courier New"/>
              </a:rPr>
            </a:br>
            <a:r>
              <a:rPr lang="en-US" sz="1800">
                <a:solidFill>
                  <a:schemeClr val="dk1"/>
                </a:solidFill>
                <a:latin typeface="Courier New"/>
                <a:ea typeface="Courier New"/>
                <a:cs typeface="Courier New"/>
                <a:sym typeface="Courier New"/>
              </a:rPr>
              <a:t>map.get(</a:t>
            </a:r>
            <a:r>
              <a:rPr lang="en-US" sz="1800">
                <a:solidFill>
                  <a:srgbClr val="067D17"/>
                </a:solidFill>
                <a:latin typeface="Courier New"/>
                <a:ea typeface="Courier New"/>
                <a:cs typeface="Courier New"/>
                <a:sym typeface="Courier New"/>
              </a:rPr>
              <a:t>"KeyB"</a:t>
            </a:r>
            <a:r>
              <a:rPr lang="en-US" sz="1800">
                <a:solidFill>
                  <a:schemeClr val="dk1"/>
                </a:solidFill>
                <a:latin typeface="Courier New"/>
                <a:ea typeface="Courier New"/>
                <a:cs typeface="Courier New"/>
                <a:sym typeface="Courier New"/>
              </a:rPr>
              <a:t>).add(</a:t>
            </a:r>
            <a:r>
              <a:rPr lang="en-US" sz="1800">
                <a:solidFill>
                  <a:srgbClr val="1750EB"/>
                </a:solidFill>
                <a:latin typeface="Courier New"/>
                <a:ea typeface="Courier New"/>
                <a:cs typeface="Courier New"/>
                <a:sym typeface="Courier New"/>
              </a:rPr>
              <a:t>9</a:t>
            </a:r>
            <a:r>
              <a:rPr lang="en-US" sz="1800">
                <a:solidFill>
                  <a:schemeClr val="dk1"/>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p:txBody>
      </p:sp>
      <p:sp>
        <p:nvSpPr>
          <p:cNvPr id="130" name="Google Shape;130;p17"/>
          <p:cNvSpPr txBox="1"/>
          <p:nvPr/>
        </p:nvSpPr>
        <p:spPr>
          <a:xfrm>
            <a:off x="838199" y="4969566"/>
            <a:ext cx="10687541"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"KeyB"=[1, 2, 7],       "KeyC"=[4, 5, 6]}</a:t>
            </a:r>
            <a:endParaRPr/>
          </a:p>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8],       "KeyB"=[1, 2, 7, 9],    "KeyC"=[4, 5, 6]}</a:t>
            </a:r>
            <a:endParaRPr/>
          </a:p>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7, 8],    "KeyB"=[1, 2, 7, 9],    "KeyC"=[4, 5, 6]}</a:t>
            </a:r>
            <a:endParaRPr/>
          </a:p>
          <a:p>
            <a:pPr indent="-342900" lvl="0" marL="342900" marR="0" rtl="0" algn="l">
              <a:spcBef>
                <a:spcPts val="0"/>
              </a:spcBef>
              <a:spcAft>
                <a:spcPts val="0"/>
              </a:spcAft>
              <a:buClr>
                <a:schemeClr val="dk1"/>
              </a:buClr>
              <a:buSzPts val="2000"/>
              <a:buFont typeface="Calibri"/>
              <a:buAutoNum type="alphaUcPeriod"/>
            </a:pPr>
            <a:r>
              <a:rPr b="1" i="0" lang="en-US" sz="2000">
                <a:solidFill>
                  <a:schemeClr val="dk1"/>
                </a:solidFill>
                <a:latin typeface="Courier New"/>
                <a:ea typeface="Courier New"/>
                <a:cs typeface="Courier New"/>
                <a:sym typeface="Courier New"/>
              </a:rPr>
              <a:t>{"KeyA"=[1, 2, 7, 8, 9], "KeyB"=[1, 2, 7, 8, 9], "KeyC"=[4, 5, 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