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regular r:id="rId29"/>
      <p:bold r:id="rId30"/>
      <p:italic r:id="rId31"/>
      <p:boldItalic r:id="rId32"/>
    </p:embeddedFont>
    <p:embeddedFont>
      <p:font typeface="Tahoma"/>
      <p:regular r:id="rId33"/>
      <p:bold r:id="rId34"/>
    </p:embeddedFont>
    <p:embeddedFont>
      <p:font typeface="Montserrat ExtraBold"/>
      <p:bold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81EFE5-3E7B-4A96-B80E-FEE4A4505E60}">
  <a:tblStyle styleId="{1D81EFE5-3E7B-4A96-B80E-FEE4A4505E6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fill>
          <a:solidFill>
            <a:srgbClr val="CCCBD1"/>
          </a:solidFill>
        </a:fill>
      </a:tcStyle>
    </a:band1H>
    <a:band2H>
      <a:tcTxStyle/>
    </a:band2H>
    <a:band1V>
      <a:tcTxStyle/>
      <a:tcStyle>
        <a:fill>
          <a:solidFill>
            <a:srgbClr val="CCCBD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6.xml"/><Relationship Id="rId33" Type="http://schemas.openxmlformats.org/officeDocument/2006/relationships/font" Target="fonts/Tahoma-regular.fntdata"/><Relationship Id="rId10" Type="http://schemas.openxmlformats.org/officeDocument/2006/relationships/slide" Target="slides/slide5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ExtraBold-bold.fntdata"/><Relationship Id="rId12" Type="http://schemas.openxmlformats.org/officeDocument/2006/relationships/slide" Target="slides/slide7.xml"/><Relationship Id="rId34" Type="http://schemas.openxmlformats.org/officeDocument/2006/relationships/font" Target="fonts/Tahom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Extra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3a3129cf06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3a3129cf06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d672033f3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21d672033f3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d672033f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1d672033f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9682" y="236757"/>
            <a:ext cx="12291682" cy="70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" name="Google Shape;24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142160" y="48193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71800" y="50756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256360" y="48193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2707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375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04805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4" name="Google Shape;3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864" y="5677575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4" name="Google Shape;44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5" name="Google Shape;4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58" name="Google Shape;5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81900" cy="78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02761" y="10264"/>
            <a:ext cx="1622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08: Maps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pen.spotify.com/playlist/6qTTy2RQxmpsklo7EHwU5i?si=7c8233d38102427d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Maps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least favorite </a:t>
            </a:r>
            <a:b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root vegetable?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i="1" lang="en-US" sz="22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Miya’s 23wi CSE 122 Playlist</a:t>
            </a:r>
            <a:endParaRPr i="1"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Map Implementations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One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-US"/>
              <a:t> Interface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Two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-US"/>
              <a:t> implementations*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/>
              <a:t> – Pretty fast, sorted keys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HashMap</a:t>
            </a:r>
            <a:r>
              <a:rPr lang="en-US"/>
              <a:t> – Extremely fast, unsorted keys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300"/>
              <a:t>*similar to the TreeSet and HashSet implementations</a:t>
            </a:r>
            <a:endParaRPr sz="2300"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4843670" y="5486400"/>
            <a:ext cx="6510130" cy="923330"/>
          </a:xfrm>
          <a:prstGeom prst="rect">
            <a:avLst/>
          </a:prstGeom>
          <a:solidFill>
            <a:srgbClr val="FAFAF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Integer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map1 = </a:t>
            </a:r>
            <a:r>
              <a:rPr lang="en-US" sz="180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TreeMap&lt;&gt;();</a:t>
            </a: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Integer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map2 = </a:t>
            </a:r>
            <a:r>
              <a:rPr lang="en-US" sz="180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HashMap&lt;&gt;();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Select the method calls required to modify the given map m as follows: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838199" y="2322022"/>
            <a:ext cx="6100157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m’s contents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98030="Kent"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98178="Seattle"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98166="Burien"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98041="Bothell"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modify m so that its contents are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98030="Kent"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98178="Tukwila"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98166="Burien"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98041="Bothell"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98101="Seattle"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98126="Seattle"</a:t>
            </a:r>
            <a:endParaRPr/>
          </a:p>
        </p:txBody>
      </p:sp>
      <p:sp>
        <p:nvSpPr>
          <p:cNvPr id="159" name="Google Shape;159;p19"/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m.put(98178, "Tukwila");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m.remove(98178);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m.put(98126, "Seattle");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m.get(98178, "Seattle");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m.put(98101, "Seattle");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Select the method calls required to modify the given map m as follows: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838199" y="2322022"/>
            <a:ext cx="61002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m’s contents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98030="Kent"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98178="Seattle"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98166="Burien"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98041="Bothell"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modify m so that its contents are: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98030="Kent"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98178="Tukwila"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98166="Burien"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98041="Bothell"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98101="Seattle"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98126="Seattle"</a:t>
            </a:r>
            <a:endParaRPr/>
          </a:p>
        </p:txBody>
      </p:sp>
      <p:sp>
        <p:nvSpPr>
          <p:cNvPr id="166" name="Google Shape;166;p20"/>
          <p:cNvSpPr txBox="1"/>
          <p:nvPr/>
        </p:nvSpPr>
        <p:spPr>
          <a:xfrm>
            <a:off x="6938356" y="2416233"/>
            <a:ext cx="479367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m.put(98178, "Tukwila");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m.remove(98178);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m.put(98126, "Seattle");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m.get(98178, "Seattle");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m.put(98101, "Seattle");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type="title"/>
          </p:nvPr>
        </p:nvSpPr>
        <p:spPr>
          <a:xfrm>
            <a:off x="838199" y="1388066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Select the method calls required to modify the given map m as follows: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838199" y="2322022"/>
            <a:ext cx="61002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m’s contents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98030="Kent"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98178="Seattle"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98166="Burien"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98041="Bothell"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to modify m so that its contents are: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98030="Kent"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98178=</a:t>
            </a:r>
            <a:r>
              <a:rPr lang="en-US" sz="2000">
                <a:solidFill>
                  <a:schemeClr val="dk1"/>
                </a:solidFill>
                <a:highlight>
                  <a:srgbClr val="FCE5CD"/>
                </a:highlight>
                <a:latin typeface="Consolas"/>
                <a:ea typeface="Consolas"/>
                <a:cs typeface="Consolas"/>
                <a:sym typeface="Consolas"/>
              </a:rPr>
              <a:t>"Tukwila"</a:t>
            </a:r>
            <a:endParaRPr>
              <a:highlight>
                <a:srgbClr val="FCE5CD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98166="Burien"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98041="Bothell"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CE5CD"/>
                </a:highlight>
                <a:latin typeface="Consolas"/>
                <a:ea typeface="Consolas"/>
                <a:cs typeface="Consolas"/>
                <a:sym typeface="Consolas"/>
              </a:rPr>
              <a:t>	98101="Seattle"</a:t>
            </a:r>
            <a:endParaRPr>
              <a:highlight>
                <a:srgbClr val="FCE5CD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highlight>
                  <a:srgbClr val="FCE5CD"/>
                </a:highlight>
                <a:latin typeface="Consolas"/>
                <a:ea typeface="Consolas"/>
                <a:cs typeface="Consolas"/>
                <a:sym typeface="Consolas"/>
              </a:rPr>
              <a:t>	98126="Seattle"</a:t>
            </a:r>
            <a:endParaRPr>
              <a:highlight>
                <a:srgbClr val="FCE5CD"/>
              </a:highlight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6938356" y="2416233"/>
            <a:ext cx="4793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m.put(98178, "Tukwila");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m.remove(98178);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m.put(98126, "Seattle");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m.get(98178, "Seattle");</a:t>
            </a:r>
            <a:endParaRPr/>
          </a:p>
          <a:p>
            <a:pPr indent="-304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libri"/>
              <a:buAutoNum type="alphaUcPeriod"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m.put(98101, "Seattle");</a:t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6084475" y="2518700"/>
            <a:ext cx="575400" cy="28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6084475" y="3966500"/>
            <a:ext cx="575400" cy="28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6103342" y="5433167"/>
            <a:ext cx="575400" cy="282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Debrief PCM: Count Words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183" name="Google Shape;183;p22"/>
          <p:cNvSpPr/>
          <p:nvPr/>
        </p:nvSpPr>
        <p:spPr>
          <a:xfrm rot="10800000">
            <a:off x="5321061" y="2793674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Practice: joinRosters</a:t>
            </a:r>
            <a:endParaRPr b="1">
              <a:solidFill>
                <a:schemeClr val="accent5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190" name="Google Shape;190;p23"/>
          <p:cNvSpPr/>
          <p:nvPr/>
        </p:nvSpPr>
        <p:spPr>
          <a:xfrm rot="10800000">
            <a:off x="4373411" y="3407431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joinRosters</a:t>
            </a:r>
            <a:endParaRPr/>
          </a:p>
        </p:txBody>
      </p:sp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838200" y="1371601"/>
            <a:ext cx="10515600" cy="3483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Write a method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joinRosters</a:t>
            </a:r>
            <a:r>
              <a:rPr lang="en-US"/>
              <a:t> that combines a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-US"/>
              <a:t> from student name to quiz section, and a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Map</a:t>
            </a:r>
            <a:r>
              <a:rPr lang="en-US"/>
              <a:t> from TA name to quiz section and prints all pairs of students/TAs.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For example, if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studentSections</a:t>
            </a:r>
            <a:r>
              <a:rPr lang="en-US"/>
              <a:t> stores the following map: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onsolas"/>
                <a:ea typeface="Consolas"/>
                <a:cs typeface="Consolas"/>
                <a:sym typeface="Consolas"/>
              </a:rPr>
              <a:t>{Alan=AC, Jerry=AB, Nina=AA, Sharon=AB, Steven=AB, Tanya=BA}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And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taSections</a:t>
            </a:r>
            <a:r>
              <a:rPr lang="en-US"/>
              <a:t> stores the following map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>
                <a:latin typeface="Consolas"/>
                <a:ea typeface="Consolas"/>
                <a:cs typeface="Consolas"/>
                <a:sym typeface="Consolas"/>
              </a:rPr>
              <a:t>{Ben=BA, Melissa=AA, Andrew=AB, Atharva=AC}</a:t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8379227" y="3773979"/>
            <a:ext cx="3602183" cy="2308324"/>
          </a:xfrm>
          <a:prstGeom prst="rect">
            <a:avLst/>
          </a:prstGeom>
          <a:solidFill>
            <a:srgbClr val="D0CECE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AC: Alan – Atharva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AB: Jerry – Andrew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AA: Nina - Melissa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AB: Sharon – Andrew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AB: Steven – Andrew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BA: Tanya - Ben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203" name="Google Shape;203;p2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Practice: mostFrequentStart</a:t>
            </a:r>
            <a:endParaRPr b="1">
              <a:solidFill>
                <a:schemeClr val="accent5"/>
              </a:solidFill>
            </a:endParaRPr>
          </a:p>
        </p:txBody>
      </p:sp>
      <p:sp>
        <p:nvSpPr>
          <p:cNvPr id="204" name="Google Shape;204;p25"/>
          <p:cNvSpPr/>
          <p:nvPr/>
        </p:nvSpPr>
        <p:spPr>
          <a:xfrm rot="10800000">
            <a:off x="5487316" y="4116185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mostFrequentStart</a:t>
            </a:r>
            <a:endParaRPr/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Write a method called mostFrequentStart that takes a Set of words and does the following steps: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Organizes words into “word families” based on which letter they start with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Selects the largest “word family” as defined as the family with the most words in 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Returns the starting letter of the largest word family (and if time, should update the Set of words to only have words from the selected family).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mostFrequentStart</a:t>
            </a:r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For example, if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/>
              <a:t> words stored the values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["hello", "goodbye", "library", "literary", "little", "repel"]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The word families produced would be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'h' -&gt; 1 word ("hello")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'g' -&gt; 1 word ("goodbye")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'l' -&gt; 3 words ("library", "literary", "little")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>
                <a:latin typeface="Consolas"/>
                <a:ea typeface="Consolas"/>
                <a:cs typeface="Consolas"/>
                <a:sym typeface="Consolas"/>
              </a:rPr>
              <a:t>'r' -&gt; 1 word ("repel")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Since 'l' has the largest word family, we return 3 and modify the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/>
              <a:t> to only contain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Strings</a:t>
            </a:r>
            <a:r>
              <a:rPr lang="en-US"/>
              <a:t> starting with 'l'.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Map</a:t>
            </a:r>
            <a:r>
              <a:rPr b="1" lang="en-US"/>
              <a:t> </a:t>
            </a:r>
            <a:r>
              <a:rPr lang="en-US"/>
              <a:t>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 rot="10800000">
            <a:off x="3769352" y="14580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Quiz 1 is Tuesday, Feb 7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Retake and Resubmission forms for next week will be posted later today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C1 due tomorrow (Thurs, Feb 2)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P2 released Fri, Feb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Map Review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Debrief PCM: Count Words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joinRosters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Practice: mostFrequentStart</a:t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 rot="10800000">
            <a:off x="3126501" y="2106490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838200" y="456581"/>
            <a:ext cx="105156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latin typeface="Arial"/>
                <a:ea typeface="Arial"/>
                <a:cs typeface="Arial"/>
                <a:sym typeface="Arial"/>
              </a:rPr>
              <a:t>🎉 NEW DATA STRUCTURE DAY!! 🎉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 b="2726" l="6759" r="5912" t="17318"/>
          <a:stretch/>
        </p:blipFill>
        <p:spPr>
          <a:xfrm>
            <a:off x="3612300" y="1490475"/>
            <a:ext cx="4141851" cy="50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 rot="1551791">
            <a:off x="4798643" y="5510356"/>
            <a:ext cx="2212397" cy="661748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Map</a:t>
            </a:r>
            <a:endParaRPr sz="31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Map - What is it good for?</a:t>
            </a:r>
            <a:endParaRPr/>
          </a:p>
        </p:txBody>
      </p:sp>
      <p:pic>
        <p:nvPicPr>
          <p:cNvPr descr="https://static.us.edusercontent.com/files/lqdut9vmmq9cp9Yx20muXcSr" id="108" name="Google Shape;108;p14"/>
          <p:cNvPicPr preferRelativeResize="0"/>
          <p:nvPr/>
        </p:nvPicPr>
        <p:blipFill rotWithShape="1">
          <a:blip r:embed="rId3">
            <a:alphaModFix/>
          </a:blip>
          <a:srcRect b="1941" l="1970" r="0" t="0"/>
          <a:stretch/>
        </p:blipFill>
        <p:spPr>
          <a:xfrm>
            <a:off x="8546550" y="2490400"/>
            <a:ext cx="3647650" cy="3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/>
        </p:nvSpPr>
        <p:spPr>
          <a:xfrm>
            <a:off x="754675" y="1716850"/>
            <a:ext cx="1078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 txBox="1"/>
          <p:nvPr/>
        </p:nvSpPr>
        <p:spPr>
          <a:xfrm>
            <a:off x="622600" y="1443300"/>
            <a:ext cx="11037000" cy="25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What is it?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Keeps associations between </a:t>
            </a:r>
            <a:r>
              <a:rPr i="1" lang="en-US" sz="2700">
                <a:latin typeface="Calibri"/>
                <a:ea typeface="Calibri"/>
                <a:cs typeface="Calibri"/>
                <a:sym typeface="Calibri"/>
              </a:rPr>
              <a:t>unique </a:t>
            </a: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keys and (non-unique) values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i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one type. All </a:t>
            </a:r>
            <a:r>
              <a:rPr i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 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one type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○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a </a:t>
            </a:r>
            <a:r>
              <a:rPr i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keys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be a different type from </a:t>
            </a:r>
            <a:r>
              <a:rPr i="1"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en-US" sz="2700">
                <a:latin typeface="Calibri"/>
                <a:ea typeface="Calibri"/>
                <a:cs typeface="Calibri"/>
                <a:sym typeface="Calibri"/>
              </a:rPr>
              <a:t>Dynamically sized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623450" y="4340150"/>
            <a:ext cx="11115000" cy="2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Map particularly good at?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put(key, value)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associates key with a value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rgbClr val="434343"/>
                </a:solidFill>
                <a:highlight>
                  <a:srgbClr val="F0F0F0"/>
                </a:highlight>
                <a:latin typeface="Consolas"/>
                <a:ea typeface="Consolas"/>
                <a:cs typeface="Consolas"/>
                <a:sym typeface="Consolas"/>
              </a:rPr>
              <a:t>get(key)</a:t>
            </a: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returns the value associated with a key (if any)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●"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and get are either super fast (HashMap) or quite fast (TreeMap)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Abstract Data Types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1124480" y="1423100"/>
            <a:ext cx="149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more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abstract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1663025" y="2029600"/>
            <a:ext cx="407700" cy="35082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EA9999"/>
              </a:highlight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124480" y="5461700"/>
            <a:ext cx="1492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more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specific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633775" y="1578825"/>
            <a:ext cx="2020500" cy="615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ADT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633775" y="3407625"/>
            <a:ext cx="2020500" cy="615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Interface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4328975" y="5388825"/>
            <a:ext cx="2678400" cy="615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8339775" y="16269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queue, stack, list,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8339775" y="35319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>
                <a:latin typeface="Courier New"/>
                <a:ea typeface="Courier New"/>
                <a:cs typeface="Courier New"/>
                <a:sym typeface="Courier New"/>
              </a:rPr>
              <a:t>Queue&lt;&gt;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List&lt;&gt;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8339775" y="5436975"/>
            <a:ext cx="2948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700"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700">
                <a:latin typeface="Consolas"/>
                <a:ea typeface="Consolas"/>
                <a:cs typeface="Consolas"/>
                <a:sym typeface="Consolas"/>
              </a:rPr>
              <a:t>ArrayList, LinkedList, array, Stack, 2D array,</a:t>
            </a:r>
            <a:endParaRPr sz="17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1301800" y="2679050"/>
            <a:ext cx="10244550" cy="471675"/>
          </a:xfrm>
          <a:custGeom>
            <a:rect b="b" l="l" r="r" t="t"/>
            <a:pathLst>
              <a:path extrusionOk="0" h="18867" w="409782">
                <a:moveTo>
                  <a:pt x="0" y="18867"/>
                </a:moveTo>
                <a:cubicBezTo>
                  <a:pt x="5723" y="17483"/>
                  <a:pt x="21822" y="11446"/>
                  <a:pt x="34337" y="10565"/>
                </a:cubicBezTo>
                <a:cubicBezTo>
                  <a:pt x="46852" y="9685"/>
                  <a:pt x="60059" y="12892"/>
                  <a:pt x="75089" y="13584"/>
                </a:cubicBezTo>
                <a:cubicBezTo>
                  <a:pt x="90119" y="14276"/>
                  <a:pt x="106219" y="16729"/>
                  <a:pt x="124519" y="14716"/>
                </a:cubicBezTo>
                <a:cubicBezTo>
                  <a:pt x="142820" y="12704"/>
                  <a:pt x="167283" y="3584"/>
                  <a:pt x="184892" y="1509"/>
                </a:cubicBezTo>
                <a:cubicBezTo>
                  <a:pt x="202501" y="-566"/>
                  <a:pt x="210048" y="943"/>
                  <a:pt x="230172" y="2264"/>
                </a:cubicBezTo>
                <a:cubicBezTo>
                  <a:pt x="250296" y="3585"/>
                  <a:pt x="275703" y="9810"/>
                  <a:pt x="305638" y="9433"/>
                </a:cubicBezTo>
                <a:cubicBezTo>
                  <a:pt x="335573" y="9056"/>
                  <a:pt x="392425" y="1572"/>
                  <a:pt x="409782" y="0"/>
                </a:cubicBezTo>
              </a:path>
            </a:pathLst>
          </a:custGeom>
          <a:noFill/>
          <a:ln cap="flat" cmpd="sng" w="19050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Google Shape;127;p15"/>
          <p:cNvSpPr txBox="1"/>
          <p:nvPr/>
        </p:nvSpPr>
        <p:spPr>
          <a:xfrm>
            <a:off x="2556425" y="3045475"/>
            <a:ext cx="185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Language specific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2556425" y="2512075"/>
            <a:ext cx="207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Language agnostic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9263608" y="1912175"/>
            <a:ext cx="294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D9EAD3"/>
                </a:highlight>
                <a:latin typeface="Calibri"/>
                <a:ea typeface="Calibri"/>
                <a:cs typeface="Calibri"/>
                <a:sym typeface="Calibri"/>
              </a:rPr>
              <a:t>set, map (aka dictionary)</a:t>
            </a:r>
            <a:endParaRPr sz="1700">
              <a:highlight>
                <a:srgbClr val="D9EAD3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9291908" y="3846942"/>
            <a:ext cx="1791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D9EAD3"/>
                </a:highlight>
                <a:latin typeface="Consolas"/>
                <a:ea typeface="Consolas"/>
                <a:cs typeface="Consolas"/>
                <a:sym typeface="Consolas"/>
              </a:rPr>
              <a:t>Set&lt;&gt;, Map&lt;&gt;</a:t>
            </a:r>
            <a:endParaRPr sz="1700">
              <a:highlight>
                <a:srgbClr val="D9EAD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8339775" y="6209142"/>
            <a:ext cx="2272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highlight>
                  <a:srgbClr val="D9EAD3"/>
                </a:highlight>
                <a:latin typeface="Consolas"/>
                <a:ea typeface="Consolas"/>
                <a:cs typeface="Consolas"/>
                <a:sym typeface="Consolas"/>
              </a:rPr>
              <a:t>HashSet, TreeSet</a:t>
            </a:r>
            <a:r>
              <a:rPr lang="en-US" sz="1700">
                <a:highlight>
                  <a:srgbClr val="D9EAD3"/>
                </a:highlight>
                <a:latin typeface="Consolas"/>
                <a:ea typeface="Consolas"/>
                <a:cs typeface="Consolas"/>
                <a:sym typeface="Consolas"/>
              </a:rPr>
              <a:t>, HashMap, TreeMap</a:t>
            </a:r>
            <a:endParaRPr sz="1700">
              <a:highlight>
                <a:srgbClr val="D9EAD3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Programming with Maps</a:t>
            </a:r>
            <a:endParaRPr/>
          </a:p>
        </p:txBody>
      </p:sp>
      <p:sp>
        <p:nvSpPr>
          <p:cNvPr id="137" name="Google Shape;137;p1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Interface: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Implementations: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TreeMap</a:t>
            </a:r>
            <a:r>
              <a:rPr lang="en-US"/>
              <a:t>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HashMap</a:t>
            </a:r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3240157" y="3190042"/>
            <a:ext cx="8113643" cy="3139321"/>
          </a:xfrm>
          <a:prstGeom prst="rect">
            <a:avLst/>
          </a:prstGeom>
          <a:solidFill>
            <a:srgbClr val="FAFAFA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Making a Map</a:t>
            </a:r>
            <a:br>
              <a:rPr i="1" lang="en-US" sz="180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Map&lt;</a:t>
            </a:r>
            <a:r>
              <a:rPr lang="en-US" sz="180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rgbClr val="007E8A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favArtistToSong = </a:t>
            </a:r>
            <a:r>
              <a:rPr lang="en-US" sz="1800">
                <a:solidFill>
                  <a:srgbClr val="0033B3"/>
                </a:solidFill>
                <a:latin typeface="Courier New"/>
                <a:ea typeface="Courier New"/>
                <a:cs typeface="Courier New"/>
                <a:sym typeface="Courier New"/>
              </a:rPr>
              <a:t>new 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TreeMap&lt;&gt;();</a:t>
            </a: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adding elements to the above Map</a:t>
            </a:r>
            <a:br>
              <a:rPr i="1" lang="en-US" sz="180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favArtistToSong.put(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"Steve Lacy"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"Dark Red"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favArtistToSong.put(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"The Cranberries"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"Linger"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favArtistToSong.put(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"Umi"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"Bet"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  <a:t>// Getting a value for a key</a:t>
            </a:r>
            <a:br>
              <a:rPr i="1" lang="en-US" sz="1800">
                <a:solidFill>
                  <a:srgbClr val="8C8C8C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String song = favArtistToSong.get(</a:t>
            </a:r>
            <a:r>
              <a:rPr lang="en-US" sz="1800">
                <a:solidFill>
                  <a:srgbClr val="067D17"/>
                </a:solidFill>
                <a:latin typeface="Courier New"/>
                <a:ea typeface="Courier New"/>
                <a:cs typeface="Courier New"/>
                <a:sym typeface="Courier New"/>
              </a:rPr>
              <a:t>"Umi"</a:t>
            </a: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System.out.println(song);</a:t>
            </a:r>
            <a:endParaRPr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A0FF"/>
              </a:buClr>
              <a:buSzPts val="4400"/>
              <a:buFont typeface="Calibri"/>
              <a:buNone/>
            </a:pPr>
            <a:r>
              <a:rPr lang="en-US">
                <a:solidFill>
                  <a:srgbClr val="54A0FF"/>
                </a:solidFill>
              </a:rPr>
              <a:t>(PCM) </a:t>
            </a:r>
            <a:r>
              <a:rPr lang="en-US"/>
              <a:t>Programming with Maps</a:t>
            </a:r>
            <a:endParaRPr/>
          </a:p>
        </p:txBody>
      </p:sp>
      <p:graphicFrame>
        <p:nvGraphicFramePr>
          <p:cNvPr id="144" name="Google Shape;144;p17"/>
          <p:cNvGraphicFramePr/>
          <p:nvPr/>
        </p:nvGraphicFramePr>
        <p:xfrm>
          <a:off x="838200" y="13269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{1D81EFE5-3E7B-4A96-B80E-FEE4A4505E60}</a:tableStyleId>
              </a:tblPr>
              <a:tblGrid>
                <a:gridCol w="2511275"/>
                <a:gridCol w="8004325"/>
              </a:tblGrid>
              <a:tr h="462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Methods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put(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, 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value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adds a mapping from the given key to the given value;</a:t>
                      </a:r>
                      <a:b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if the key already exists, replaces its value with the given one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get(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the value mapped to the given key (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null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not found)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containsKey(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the map contains a mapping for the given key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remove(</a:t>
                      </a:r>
                      <a:r>
                        <a:rPr b="1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key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removes any existing mapping for the given key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keySet()</a:t>
                      </a:r>
                      <a:endParaRPr/>
                    </a:p>
                  </a:txBody>
                  <a:tcPr marT="45700" marB="457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a set of all keys in the map</a:t>
                      </a:r>
                      <a:endParaRPr/>
                    </a:p>
                  </a:txBody>
                  <a:tcPr marT="45700" marB="45700" marR="91450" marL="91450"/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values()</a:t>
                      </a:r>
                      <a:endParaRPr/>
                    </a:p>
                  </a:txBody>
                  <a:tcPr marT="45700" marB="45700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a collection of all values in the map</a:t>
                      </a:r>
                      <a:endParaRPr/>
                    </a:p>
                  </a:txBody>
                  <a:tcPr marT="45700" marB="45700" marR="91450" marL="91450"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clear()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removes all key/value pairs from the map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size()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the number of key/value pairs in the map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isEmpty()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true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if the map's size is 0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urier New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toString()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returns a string such as </a:t>
                      </a:r>
                      <a:r>
                        <a:rPr b="0" i="0" lang="en-US" sz="18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"{a=90, d=60, c=70}"</a:t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5" name="Google Shape;145;p17"/>
          <p:cNvSpPr/>
          <p:nvPr/>
        </p:nvSpPr>
        <p:spPr>
          <a:xfrm>
            <a:off x="469475" y="1789900"/>
            <a:ext cx="386700" cy="2954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