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85" r:id="rId3"/>
    <p:sldId id="324" r:id="rId4"/>
    <p:sldId id="381" r:id="rId5"/>
    <p:sldId id="342" r:id="rId6"/>
    <p:sldId id="380" r:id="rId7"/>
    <p:sldId id="352" r:id="rId8"/>
    <p:sldId id="382" r:id="rId9"/>
    <p:sldId id="358" r:id="rId10"/>
    <p:sldId id="388" r:id="rId11"/>
    <p:sldId id="383" r:id="rId12"/>
    <p:sldId id="356" r:id="rId13"/>
    <p:sldId id="384" r:id="rId14"/>
    <p:sldId id="312" r:id="rId15"/>
    <p:sldId id="274" r:id="rId16"/>
    <p:sldId id="275" r:id="rId17"/>
    <p:sldId id="385" r:id="rId18"/>
    <p:sldId id="386" r:id="rId19"/>
    <p:sldId id="3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381"/>
            <p14:sldId id="342"/>
            <p14:sldId id="380"/>
            <p14:sldId id="352"/>
            <p14:sldId id="382"/>
            <p14:sldId id="358"/>
            <p14:sldId id="388"/>
            <p14:sldId id="383"/>
            <p14:sldId id="356"/>
            <p14:sldId id="384"/>
            <p14:sldId id="312"/>
            <p14:sldId id="274"/>
            <p14:sldId id="275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9B1"/>
    <a:srgbClr val="54A0FF"/>
    <a:srgbClr val="FAFAFA"/>
    <a:srgbClr val="F5F5F5"/>
    <a:srgbClr val="EF5777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94" autoAdjust="0"/>
    <p:restoredTop sz="91361"/>
  </p:normalViewPr>
  <p:slideViewPr>
    <p:cSldViewPr snapToGrid="0" snapToObjects="1">
      <p:cViewPr varScale="1">
        <p:scale>
          <a:sx n="117" d="100"/>
          <a:sy n="117" d="100"/>
        </p:scale>
        <p:origin x="184" y="25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07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23D869-87AD-40CF-AEC7-DFE11DD39D94}"/>
              </a:ext>
            </a:extLst>
          </p:cNvPr>
          <p:cNvSpPr/>
          <p:nvPr userDrawn="1"/>
        </p:nvSpPr>
        <p:spPr>
          <a:xfrm>
            <a:off x="7360567" y="4636533"/>
            <a:ext cx="9861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4BEFD5-2E87-4427-8E79-38A2E9D67B91}"/>
              </a:ext>
            </a:extLst>
          </p:cNvPr>
          <p:cNvSpPr/>
          <p:nvPr userDrawn="1"/>
        </p:nvSpPr>
        <p:spPr>
          <a:xfrm>
            <a:off x="7848275" y="489277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AFE2DB-B944-4C5F-911C-A00791561838}"/>
              </a:ext>
            </a:extLst>
          </p:cNvPr>
          <p:cNvSpPr txBox="1"/>
          <p:nvPr userDrawn="1"/>
        </p:nvSpPr>
        <p:spPr>
          <a:xfrm>
            <a:off x="8049695" y="4833157"/>
            <a:ext cx="3552289" cy="1614817"/>
          </a:xfrm>
          <a:prstGeom prst="rect">
            <a:avLst/>
          </a:prstGeom>
          <a:noFill/>
        </p:spPr>
        <p:txBody>
          <a:bodyPr wrap="square" numCol="4" rtlCol="0">
            <a:noAutofit/>
          </a:bodyPr>
          <a:lstStyle/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2" name="Google Shape;28;p2">
            <a:extLst>
              <a:ext uri="{FF2B5EF4-FFF2-40B4-BE49-F238E27FC236}">
                <a16:creationId xmlns:a16="http://schemas.microsoft.com/office/drawing/2014/main" id="{48589567-186D-6E63-0648-5419898B9529}"/>
              </a:ext>
            </a:extLst>
          </p:cNvPr>
          <p:cNvSpPr/>
          <p:nvPr userDrawn="1"/>
        </p:nvSpPr>
        <p:spPr>
          <a:xfrm>
            <a:off x="8499357" y="4641432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Tristan Huber &amp; Hunter Schafer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9;p2">
            <a:extLst>
              <a:ext uri="{FF2B5EF4-FFF2-40B4-BE49-F238E27FC236}">
                <a16:creationId xmlns:a16="http://schemas.microsoft.com/office/drawing/2014/main" id="{C09878A0-D2DE-87E3-A587-E2E1A92ABF3E}"/>
              </a:ext>
            </a:extLst>
          </p:cNvPr>
          <p:cNvSpPr/>
          <p:nvPr userDrawn="1"/>
        </p:nvSpPr>
        <p:spPr>
          <a:xfrm>
            <a:off x="8499357" y="4947557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Audrey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Autumn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 err="1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Colton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 err="1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Google Shape;30;p2">
            <a:extLst>
              <a:ext uri="{FF2B5EF4-FFF2-40B4-BE49-F238E27FC236}">
                <a16:creationId xmlns:a16="http://schemas.microsoft.com/office/drawing/2014/main" id="{13F0CFF8-7069-F709-953A-CFCE3DC1AD37}"/>
              </a:ext>
            </a:extLst>
          </p:cNvPr>
          <p:cNvSpPr/>
          <p:nvPr userDrawn="1"/>
        </p:nvSpPr>
        <p:spPr>
          <a:xfrm>
            <a:off x="9566157" y="4947557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Evelyn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Jaylyn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 err="1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Jin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Kevin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Leon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 err="1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" name="Google Shape;31;p2">
            <a:extLst>
              <a:ext uri="{FF2B5EF4-FFF2-40B4-BE49-F238E27FC236}">
                <a16:creationId xmlns:a16="http://schemas.microsoft.com/office/drawing/2014/main" id="{3057D956-FEFE-B636-576A-0A02BA87EF0C}"/>
              </a:ext>
            </a:extLst>
          </p:cNvPr>
          <p:cNvSpPr/>
          <p:nvPr userDrawn="1"/>
        </p:nvSpPr>
        <p:spPr>
          <a:xfrm>
            <a:off x="10709157" y="4947557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 err="1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Rishi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Suhani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 err="1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Yijia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800" b="1" dirty="0" err="1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</a:t>
            </a: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endParaRPr sz="800" b="1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567B1C-786E-A34B-17A3-F6570F193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9653" y="5594680"/>
            <a:ext cx="1223089" cy="12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#cse-122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161FAC-E713-250C-F54F-AF8CE79C16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6699" y="262176"/>
            <a:ext cx="840711" cy="8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sli.do</a:t>
            </a:r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      #cse-122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AB183-6519-06AB-6BCF-2B36DAD35A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6699" y="262176"/>
            <a:ext cx="840711" cy="8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675937" y="14808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07: Sets, For-Each Loops, Iterators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Sets, For-Each Loops, Iterators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2225075"/>
            <a:ext cx="4476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study spot on or near campus?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94F81-8C7D-8D49-F17C-947007F4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 Unique Words (version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91F0-163B-580D-2983-81D27E5D8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Write a program that, given a </a:t>
            </a:r>
            <a:r>
              <a:rPr lang="en-US" sz="2800" dirty="0">
                <a:latin typeface="Consolas" panose="020B0609020204030204" pitchFamily="49" charset="0"/>
              </a:rPr>
              <a:t>Scanner</a:t>
            </a:r>
            <a:r>
              <a:rPr lang="en-US" sz="2800" dirty="0"/>
              <a:t> over a large text file (e.g., </a:t>
            </a:r>
            <a:r>
              <a:rPr lang="en-US" sz="2800" i="1" dirty="0"/>
              <a:t>Moby Dick</a:t>
            </a:r>
            <a:r>
              <a:rPr lang="en-US" sz="2800" dirty="0"/>
              <a:t>), counts the number of </a:t>
            </a:r>
            <a:r>
              <a:rPr lang="en-US" sz="2800" i="1" dirty="0"/>
              <a:t>unique words </a:t>
            </a:r>
            <a:r>
              <a:rPr lang="en-US" sz="2800" dirty="0"/>
              <a:t>in the text.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40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7152090" y="345218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Data Structure: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7337" cy="4805363"/>
          </a:xfrm>
        </p:spPr>
        <p:txBody>
          <a:bodyPr anchor="t">
            <a:normAutofit/>
          </a:bodyPr>
          <a:lstStyle/>
          <a:p>
            <a:r>
              <a:rPr lang="en-US" sz="3200" dirty="0"/>
              <a:t>You got a bit of practice with this in your quiz sections on Tuesday</a:t>
            </a:r>
          </a:p>
          <a:p>
            <a:pPr lvl="1"/>
            <a:r>
              <a:rPr lang="en-US" sz="2800" dirty="0"/>
              <a:t>Solving the same problem with an </a:t>
            </a:r>
            <a:r>
              <a:rPr lang="en-US" sz="2800" dirty="0" err="1">
                <a:latin typeface="Consolas" panose="020B0609020204030204" pitchFamily="49" charset="0"/>
              </a:rPr>
              <a:t>ArrayList</a:t>
            </a:r>
            <a:r>
              <a:rPr lang="en-US" sz="2800" dirty="0"/>
              <a:t>, a </a:t>
            </a:r>
            <a:r>
              <a:rPr lang="en-US" sz="2800" dirty="0">
                <a:latin typeface="Consolas" panose="020B0609020204030204" pitchFamily="49" charset="0"/>
              </a:rPr>
              <a:t>Stack</a:t>
            </a:r>
            <a:r>
              <a:rPr lang="en-US" sz="2800" dirty="0"/>
              <a:t>, and a </a:t>
            </a:r>
            <a:r>
              <a:rPr lang="en-US" sz="2800" dirty="0">
                <a:latin typeface="Consolas" panose="020B0609020204030204" pitchFamily="49" charset="0"/>
              </a:rPr>
              <a:t>Queue</a:t>
            </a:r>
          </a:p>
          <a:p>
            <a:pPr lvl="1"/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3200" dirty="0"/>
              <a:t>Things to consider:</a:t>
            </a:r>
          </a:p>
          <a:p>
            <a:pPr lvl="1"/>
            <a:r>
              <a:rPr lang="en-US" sz="2800" dirty="0"/>
              <a:t>Functionality</a:t>
            </a:r>
          </a:p>
          <a:p>
            <a:pPr lvl="2"/>
            <a:r>
              <a:rPr lang="en-US" sz="2400" dirty="0"/>
              <a:t>If you need duplicates or indexing, </a:t>
            </a:r>
            <a:r>
              <a:rPr lang="en-US" sz="2400" dirty="0">
                <a:latin typeface="Consolas" panose="020B0609020204030204" pitchFamily="49" charset="0"/>
              </a:rPr>
              <a:t>Set</a:t>
            </a:r>
            <a:r>
              <a:rPr lang="en-US" sz="2400" dirty="0"/>
              <a:t>s are not for you! </a:t>
            </a:r>
          </a:p>
          <a:p>
            <a:pPr lvl="1"/>
            <a:r>
              <a:rPr lang="en-US" sz="2800" dirty="0"/>
              <a:t>Efficiency</a:t>
            </a:r>
          </a:p>
          <a:p>
            <a:pPr lvl="2"/>
            <a:r>
              <a:rPr lang="en-US" sz="2400" dirty="0"/>
              <a:t>Different data structures are “good at” different things!</a:t>
            </a:r>
          </a:p>
        </p:txBody>
      </p:sp>
    </p:spTree>
    <p:extLst>
      <p:ext uri="{BB962C8B-B14F-4D97-AF65-F5344CB8AC3E}">
        <p14:creationId xmlns:p14="http://schemas.microsoft.com/office/powerpoint/2010/main" val="152631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55945" y="410611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A new kind of loop!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words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words)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BUT, you cannot </a:t>
            </a:r>
            <a:r>
              <a:rPr lang="en-US" sz="3600" i="1" dirty="0"/>
              <a:t>modify </a:t>
            </a:r>
            <a:r>
              <a:rPr lang="en-US" sz="3600" dirty="0"/>
              <a:t>the data structure inside a for-each loop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/>
          </a:p>
          <a:p>
            <a:pPr lvl="1"/>
            <a:r>
              <a:rPr lang="en-US" sz="3200" dirty="0"/>
              <a:t>They are “read-only”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20;p28">
            <a:extLst>
              <a:ext uri="{FF2B5EF4-FFF2-40B4-BE49-F238E27FC236}">
                <a16:creationId xmlns:a16="http://schemas.microsoft.com/office/drawing/2014/main" id="{5F5D2ED0-C5B4-873B-D9B9-A7D4F5171716}"/>
              </a:ext>
            </a:extLst>
          </p:cNvPr>
          <p:cNvSpPr txBox="1"/>
          <p:nvPr/>
        </p:nvSpPr>
        <p:spPr>
          <a:xfrm>
            <a:off x="6095999" y="2117503"/>
            <a:ext cx="5980386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9 3 -2 0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-2 0 3 3 9</a:t>
            </a:r>
            <a:endParaRPr lang="en-U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3 0 -2</a:t>
            </a:r>
            <a:endParaRPr sz="2800"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-2 0 3 9</a:t>
            </a:r>
            <a:endParaRPr sz="2800"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400" b="1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ConcurrentModificationException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18;p28">
            <a:extLst>
              <a:ext uri="{FF2B5EF4-FFF2-40B4-BE49-F238E27FC236}">
                <a16:creationId xmlns:a16="http://schemas.microsoft.com/office/drawing/2014/main" id="{0922EAEB-50CD-8248-A6C0-D86E014D5E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1475125"/>
            <a:ext cx="10515600" cy="64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/>
              <a:t>What output is produced by this code?</a:t>
            </a:r>
            <a:endParaRPr dirty="0"/>
          </a:p>
        </p:txBody>
      </p:sp>
      <p:sp>
        <p:nvSpPr>
          <p:cNvPr id="5" name="Google Shape;219;p28">
            <a:extLst>
              <a:ext uri="{FF2B5EF4-FFF2-40B4-BE49-F238E27FC236}">
                <a16:creationId xmlns:a16="http://schemas.microsoft.com/office/drawing/2014/main" id="{0DFE00C6-42F3-0EF9-2AE2-FC983625ED68}"/>
              </a:ext>
            </a:extLst>
          </p:cNvPr>
          <p:cNvSpPr txBox="1"/>
          <p:nvPr/>
        </p:nvSpPr>
        <p:spPr>
          <a:xfrm>
            <a:off x="838199" y="2435829"/>
            <a:ext cx="4953001" cy="2862282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&lt;Integer&gt;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new </a:t>
            </a:r>
            <a:r>
              <a:rPr lang="en-US" dirty="0" err="1">
                <a:solidFill>
                  <a:srgbClr val="267F99"/>
                </a:solidFill>
                <a:latin typeface="Consolas"/>
                <a:cs typeface="Consolas"/>
                <a:sym typeface="Consolas"/>
              </a:rPr>
              <a:t>TreeSet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&lt;&gt;();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(3);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(9);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(3);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-US" sz="1800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ums</a:t>
            </a: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(-2);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(0);</a:t>
            </a:r>
            <a:endParaRPr lang="en-US" sz="1800" dirty="0">
              <a:solidFill>
                <a:srgbClr val="AF00D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AF00D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 n : </a:t>
            </a:r>
            <a:r>
              <a:rPr lang="en-US" sz="18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lang="en-US" dirty="0"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US" sz="18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(n + " ");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/>
        </p:nvSpPr>
        <p:spPr>
          <a:xfrm>
            <a:off x="838199" y="2435829"/>
            <a:ext cx="4953001" cy="2862282"/>
          </a:xfrm>
          <a:prstGeom prst="rect">
            <a:avLst/>
          </a:prstGeom>
          <a:solidFill>
            <a:srgbClr val="FAFAFA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Set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&lt;Integer&gt; 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new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TreeSet</a:t>
            </a:r>
            <a:r>
              <a:rPr lang="en-US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&lt;&gt;();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(3);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(9);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(3);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</a:t>
            </a:r>
            <a:r>
              <a:rPr lang="en-US" sz="1800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ums</a:t>
            </a: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(-2);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lang="en-US" dirty="0" err="1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.add</a:t>
            </a:r>
            <a:r>
              <a:rPr lang="en-US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(0);</a:t>
            </a:r>
            <a:endParaRPr lang="en-US" sz="1800" dirty="0">
              <a:solidFill>
                <a:srgbClr val="AF00D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AF00DB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US" sz="1800" dirty="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 n : </a:t>
            </a:r>
            <a:r>
              <a:rPr lang="en-US" sz="1800" dirty="0" err="1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{</a:t>
            </a:r>
            <a:endParaRPr lang="en-US" dirty="0"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sz="18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System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 dirty="0" err="1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out</a:t>
            </a:r>
            <a:r>
              <a:rPr lang="en-US" sz="1800" dirty="0" err="1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800" dirty="0" err="1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US" sz="1800" dirty="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(n + " ");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dirty="0"/>
          </a:p>
        </p:txBody>
      </p:sp>
      <p:sp>
        <p:nvSpPr>
          <p:cNvPr id="4" name="Google Shape;218;p28">
            <a:extLst>
              <a:ext uri="{FF2B5EF4-FFF2-40B4-BE49-F238E27FC236}">
                <a16:creationId xmlns:a16="http://schemas.microsoft.com/office/drawing/2014/main" id="{D78071BD-4FB2-72A3-6E1B-E446558AC5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1475125"/>
            <a:ext cx="10515600" cy="64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/>
              <a:t>What output is produced by this code?</a:t>
            </a:r>
            <a:endParaRPr dirty="0"/>
          </a:p>
        </p:txBody>
      </p:sp>
      <p:sp>
        <p:nvSpPr>
          <p:cNvPr id="6" name="Google Shape;220;p28">
            <a:extLst>
              <a:ext uri="{FF2B5EF4-FFF2-40B4-BE49-F238E27FC236}">
                <a16:creationId xmlns:a16="http://schemas.microsoft.com/office/drawing/2014/main" id="{053F751C-CE47-29CE-590F-5D3E5E829FB5}"/>
              </a:ext>
            </a:extLst>
          </p:cNvPr>
          <p:cNvSpPr txBox="1"/>
          <p:nvPr/>
        </p:nvSpPr>
        <p:spPr>
          <a:xfrm>
            <a:off x="6095999" y="2117503"/>
            <a:ext cx="5980386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9 3 -2 0</a:t>
            </a: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-2 0 3 3 9</a:t>
            </a:r>
            <a:endParaRPr lang="en-US"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 3 0 -2</a:t>
            </a:r>
            <a:endParaRPr sz="2800"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-2 0 3 9</a:t>
            </a:r>
            <a:endParaRPr sz="2800"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UcParenR"/>
            </a:pPr>
            <a:r>
              <a:rPr lang="en-US" sz="2400" b="1" dirty="0">
                <a:latin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</a:rPr>
              <a:t>ConcurrentModificationException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24672" y="47822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new object that has access to all of the elements of a given structure and can give them to you,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264170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Returned by the </a:t>
            </a:r>
            <a:r>
              <a:rPr lang="en-US" sz="3200" dirty="0">
                <a:latin typeface="Consolas" panose="020B0609020204030204" pitchFamily="49" charset="0"/>
              </a:rPr>
              <a:t>iterator() </a:t>
            </a:r>
            <a:r>
              <a:rPr lang="en-US" sz="3200" dirty="0"/>
              <a:t>method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You must use the iterator’s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remove()</a:t>
            </a:r>
            <a:r>
              <a:rPr lang="en-US" sz="3200" dirty="0">
                <a:solidFill>
                  <a:srgbClr val="000000"/>
                </a:solidFill>
              </a:rPr>
              <a:t> method to remove things from what you’re iterating over – otherwise 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52186"/>
              </p:ext>
            </p:extLst>
          </p:nvPr>
        </p:nvGraphicFramePr>
        <p:xfrm>
          <a:off x="838200" y="2221498"/>
          <a:ext cx="10515600" cy="232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189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6266411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hasNext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/>
                        <a:t> if there are more elements for the iterator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the next element in the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Removes and returns the element that was last returned by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200" dirty="0"/>
              <a:t>Programming Assignment 1 was due yesterday </a:t>
            </a:r>
            <a:br>
              <a:rPr lang="en-US" sz="3200" dirty="0"/>
            </a:br>
            <a:r>
              <a:rPr lang="en-US" sz="3200" dirty="0"/>
              <a:t>(Thurs, Apr 20)</a:t>
            </a:r>
          </a:p>
          <a:p>
            <a:r>
              <a:rPr lang="en-US" sz="3200" dirty="0"/>
              <a:t>Creative Project 1 released today </a:t>
            </a:r>
          </a:p>
          <a:p>
            <a:pPr lvl="1"/>
            <a:r>
              <a:rPr lang="en-US" sz="2800" dirty="0"/>
              <a:t>Focused on 2D arrays and Images! </a:t>
            </a:r>
          </a:p>
          <a:p>
            <a:r>
              <a:rPr lang="en-US" sz="3200" dirty="0"/>
              <a:t>Resubmission and Retake forms for next week posted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10126" y="210648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Unique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Write a program that, given a </a:t>
            </a:r>
            <a:r>
              <a:rPr lang="en-US" sz="3600" dirty="0">
                <a:latin typeface="Consolas" panose="020B0609020204030204" pitchFamily="49" charset="0"/>
              </a:rPr>
              <a:t>Scanner</a:t>
            </a:r>
            <a:r>
              <a:rPr lang="en-US" sz="3600" dirty="0"/>
              <a:t> over a large text file (e.g., </a:t>
            </a:r>
            <a:r>
              <a:rPr lang="en-US" sz="3600" i="1" dirty="0"/>
              <a:t>Moby Dick</a:t>
            </a:r>
            <a:r>
              <a:rPr lang="en-US" sz="3600" dirty="0"/>
              <a:t>), counts the number of </a:t>
            </a:r>
            <a:r>
              <a:rPr lang="en-US" sz="3600" i="1" dirty="0"/>
              <a:t>unique words </a:t>
            </a:r>
            <a:r>
              <a:rPr lang="en-US" sz="3600" dirty="0"/>
              <a:t>in the text.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17646" y="276042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2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unique values (no duplicates allowed) that can perform the following operations </a:t>
            </a:r>
            <a:r>
              <a:rPr lang="en-US" sz="3600" i="1" dirty="0"/>
              <a:t>efficiently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add</a:t>
            </a:r>
          </a:p>
          <a:p>
            <a:pPr lvl="1"/>
            <a:r>
              <a:rPr lang="en-US" sz="3200" dirty="0"/>
              <a:t>remove</a:t>
            </a:r>
          </a:p>
          <a:p>
            <a:pPr lvl="1"/>
            <a:r>
              <a:rPr lang="en-US" sz="3200" dirty="0"/>
              <a:t>search (contains)</a:t>
            </a:r>
          </a:p>
          <a:p>
            <a:pPr lvl="1"/>
            <a:endParaRPr lang="en-US" sz="3200" dirty="0"/>
          </a:p>
          <a:p>
            <a:r>
              <a:rPr lang="en-US" sz="3600" dirty="0"/>
              <a:t>We don’t think of a set as having indices; we just add things to the set in general and don’t worry about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07B86-DD22-4E48-BD46-1CA3EBF6E1A3}"/>
              </a:ext>
            </a:extLst>
          </p:cNvPr>
          <p:cNvSpPr/>
          <p:nvPr/>
        </p:nvSpPr>
        <p:spPr>
          <a:xfrm>
            <a:off x="7281949" y="2604655"/>
            <a:ext cx="2543695" cy="175675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3A244-8610-41F2-8C4C-3BB3AF5FBCE9}"/>
              </a:ext>
            </a:extLst>
          </p:cNvPr>
          <p:cNvSpPr txBox="1"/>
          <p:nvPr/>
        </p:nvSpPr>
        <p:spPr>
          <a:xfrm>
            <a:off x="7838902" y="2843213"/>
            <a:ext cx="7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641-BA16-426E-A9F2-677DC8193E45}"/>
              </a:ext>
            </a:extLst>
          </p:cNvPr>
          <p:cNvSpPr txBox="1"/>
          <p:nvPr/>
        </p:nvSpPr>
        <p:spPr>
          <a:xfrm>
            <a:off x="8686801" y="321254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FAFCC-BFDC-4D7C-82EC-F88269343A94}"/>
              </a:ext>
            </a:extLst>
          </p:cNvPr>
          <p:cNvSpPr txBox="1"/>
          <p:nvPr/>
        </p:nvSpPr>
        <p:spPr>
          <a:xfrm>
            <a:off x="8553796" y="2875002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hola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5DF12-D23D-419B-9678-16A43E3E8D95}"/>
              </a:ext>
            </a:extLst>
          </p:cNvPr>
          <p:cNvSpPr txBox="1"/>
          <p:nvPr/>
        </p:nvSpPr>
        <p:spPr>
          <a:xfrm>
            <a:off x="7392785" y="3320285"/>
            <a:ext cx="13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"bonjour"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2A27F-5F5D-4F08-81A1-0931F9EBFD40}"/>
              </a:ext>
            </a:extLst>
          </p:cNvPr>
          <p:cNvSpPr txBox="1"/>
          <p:nvPr/>
        </p:nvSpPr>
        <p:spPr>
          <a:xfrm>
            <a:off x="7875617" y="3765568"/>
            <a:ext cx="17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konichiwa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is an interface in Java </a:t>
            </a:r>
          </a:p>
          <a:p>
            <a:pPr lvl="1"/>
            <a:r>
              <a:rPr lang="en-US" sz="3200" dirty="0"/>
              <a:t>In </a:t>
            </a:r>
            <a:r>
              <a:rPr lang="en-US" sz="3200" dirty="0" err="1">
                <a:latin typeface="Consolas" panose="020B0609020204030204" pitchFamily="49" charset="0"/>
              </a:rPr>
              <a:t>java.util</a:t>
            </a:r>
            <a:endParaRPr lang="en-US" sz="3200" dirty="0">
              <a:latin typeface="Consolas" panose="020B0609020204030204" pitchFamily="49" charset="0"/>
            </a:endParaRPr>
          </a:p>
          <a:p>
            <a:pPr lvl="1"/>
            <a:endParaRPr lang="en-US" sz="3600" dirty="0"/>
          </a:p>
          <a:p>
            <a:r>
              <a:rPr lang="en-US" sz="3600" dirty="0">
                <a:latin typeface="Consolas" panose="020B0609020204030204" pitchFamily="49" charset="0"/>
              </a:rPr>
              <a:t>HashSet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are classes that implement the </a:t>
            </a:r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interface in Java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HashSet</a:t>
            </a:r>
            <a:r>
              <a:rPr lang="en-US" sz="2800" dirty="0"/>
              <a:t>: Very fast! Implemented using a “hash table” array</a:t>
            </a:r>
          </a:p>
          <a:p>
            <a:pPr lvl="2"/>
            <a:r>
              <a:rPr lang="en-US" sz="2400" i="1" dirty="0"/>
              <a:t>Elements are stored in an unpredictable order</a:t>
            </a:r>
            <a:endParaRPr lang="en-US" sz="2400" dirty="0"/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TreeSet</a:t>
            </a:r>
            <a:r>
              <a:rPr lang="en-US" sz="2800" dirty="0"/>
              <a:t>: Pretty fast! Implemented using a “binary search tree”</a:t>
            </a:r>
          </a:p>
          <a:p>
            <a:pPr lvl="2"/>
            <a:r>
              <a:rPr lang="en-US" sz="2400" i="1" dirty="0"/>
              <a:t>Elements are stored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917370"/>
              </p:ext>
            </p:extLst>
          </p:nvPr>
        </p:nvGraphicFramePr>
        <p:xfrm>
          <a:off x="838199" y="1353215"/>
          <a:ext cx="11016344" cy="4645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add(value)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Adds the given value to the set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contains(value)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given value is found in this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remove(value)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from the set; 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 contained the value,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if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Removes all elements from the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set’s size is 0;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10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representation of the set such as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"[3, 42, -7, 15]"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14218</TotalTime>
  <Words>871</Words>
  <Application>Microsoft Macintosh PowerPoint</Application>
  <PresentationFormat>Widescreen</PresentationFormat>
  <Paragraphs>163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Sets, For-Each Loops, Iterators</vt:lpstr>
      <vt:lpstr>Lecture Outline</vt:lpstr>
      <vt:lpstr>Announcements</vt:lpstr>
      <vt:lpstr>Lecture Outline</vt:lpstr>
      <vt:lpstr>Count Unique Words</vt:lpstr>
      <vt:lpstr>Lecture Outline</vt:lpstr>
      <vt:lpstr>(PCM) Sets (ADT)</vt:lpstr>
      <vt:lpstr>(PCM) Sets in Java</vt:lpstr>
      <vt:lpstr>Set Methods</vt:lpstr>
      <vt:lpstr>Count Unique Words (version 2)</vt:lpstr>
      <vt:lpstr>Lecture Outline</vt:lpstr>
      <vt:lpstr>Choosing a Data Structure: Tradeoffs</vt:lpstr>
      <vt:lpstr>Lecture Outline</vt:lpstr>
      <vt:lpstr>For-Each Loop</vt:lpstr>
      <vt:lpstr>What output is produced by this code?</vt:lpstr>
      <vt:lpstr>What output is produced by this code?</vt:lpstr>
      <vt:lpstr>Lecture Outline</vt:lpstr>
      <vt:lpstr>Iterators</vt:lpstr>
      <vt:lpstr>Iterators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Melissa Lin</cp:lastModifiedBy>
  <cp:revision>286</cp:revision>
  <cp:lastPrinted>2022-09-27T21:33:44Z</cp:lastPrinted>
  <dcterms:created xsi:type="dcterms:W3CDTF">2020-06-13T06:27:42Z</dcterms:created>
  <dcterms:modified xsi:type="dcterms:W3CDTF">2023-04-20T00:34:49Z</dcterms:modified>
</cp:coreProperties>
</file>