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12192000"/>
  <p:notesSz cx="6858000" cy="9144000"/>
  <p:embeddedFontLst>
    <p:embeddedFont>
      <p:font typeface="Montserrat SemiBold"/>
      <p:regular r:id="rId46"/>
      <p:bold r:id="rId47"/>
      <p:italic r:id="rId48"/>
      <p:boldItalic r:id="rId49"/>
    </p:embeddedFont>
    <p:embeddedFont>
      <p:font typeface="Montserrat"/>
      <p:regular r:id="rId50"/>
      <p:bold r:id="rId51"/>
      <p:italic r:id="rId52"/>
      <p:boldItalic r:id="rId53"/>
    </p:embeddedFont>
    <p:embeddedFont>
      <p:font typeface="Montserrat ExtraBold"/>
      <p:bold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E3F397-98C5-4E88-8F02-4FB93729FEA7}">
  <a:tblStyle styleId="{B0E3F397-98C5-4E88-8F02-4FB93729FE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2A89757-7D9C-4F8A-B541-B880B48C632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fill>
          <a:solidFill>
            <a:srgbClr val="CCCBD1"/>
          </a:solidFill>
        </a:fill>
      </a:tcStyle>
    </a:band1H>
    <a:band2H>
      <a:tcTxStyle/>
    </a:band2H>
    <a:band1V>
      <a:tcTxStyle/>
      <a:tcStyle>
        <a:fill>
          <a:solidFill>
            <a:srgbClr val="CCCB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C586FE6-ECD9-40E7-A12D-5F8A5FF44CE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SemiBold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SemiBold-italic.fntdata"/><Relationship Id="rId47" Type="http://schemas.openxmlformats.org/officeDocument/2006/relationships/font" Target="fonts/MontserratSemiBold-bold.fntdata"/><Relationship Id="rId49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ExtraBold-bold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Extra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2b40eceb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32b40ece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32b40eceb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32b40eceb6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32b40eceb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232b40eceb6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32b40eceb6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32b40eceb6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32b40eceb6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f82b58d2d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2f82b58d2d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06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00" y="5677588"/>
            <a:ext cx="1057275" cy="105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"/>
          <p:cNvCxnSpPr/>
          <p:nvPr/>
        </p:nvCxnSpPr>
        <p:spPr>
          <a:xfrm>
            <a:off x="7605194" y="4551419"/>
            <a:ext cx="44682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2"/>
          <p:cNvSpPr/>
          <p:nvPr/>
        </p:nvSpPr>
        <p:spPr>
          <a:xfrm>
            <a:off x="7142160" y="48193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71800" y="50756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256360" y="48193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2707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375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04805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#cse-122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5"/>
            <a:ext cx="749800" cy="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#cse-122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7693" y="311532"/>
            <a:ext cx="74355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2150" y="300375"/>
            <a:ext cx="749800" cy="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2D Arrays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2D Arrays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go-to study snack? 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 Traversals</a:t>
            </a:r>
            <a:endParaRPr/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00DB"/>
              </a:buClr>
              <a:buSzPts val="3200"/>
              <a:buNone/>
            </a:pPr>
            <a:r>
              <a:rPr lang="en-US" sz="32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i &lt; 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i++)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32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j &lt; list[i].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j++)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-US" sz="32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// do something with list[i][j]</a:t>
            </a:r>
            <a:endParaRPr sz="3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Arrays</a:t>
            </a:r>
            <a:r>
              <a:rPr lang="en-US"/>
              <a:t> Utility Class</a:t>
            </a:r>
            <a:endParaRPr/>
          </a:p>
        </p:txBody>
      </p:sp>
      <p:graphicFrame>
        <p:nvGraphicFramePr>
          <p:cNvPr id="159" name="Google Shape;159;p19"/>
          <p:cNvGraphicFramePr/>
          <p:nvPr/>
        </p:nvGraphicFramePr>
        <p:xfrm>
          <a:off x="838199" y="13532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{A2A89757-7D9C-4F8A-B541-B880B48C6323}</a:tableStyleId>
              </a:tblPr>
              <a:tblGrid>
                <a:gridCol w="5508175"/>
                <a:gridCol w="5508175"/>
              </a:tblGrid>
              <a:tr h="560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Method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Description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Arrays.toString(array);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String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/>
                        <a:t>representing the array, such as </a:t>
                      </a:r>
                      <a:br>
                        <a:rPr lang="en-US" sz="1800"/>
                      </a:br>
                      <a:r>
                        <a:rPr b="0"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"[10, 30, -25, 17]"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Arrays.fill(array, value);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Sets every element to the given value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Arrays.equals(array1, array2);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/>
                        <a:t>if the two arrays contain the same elements in the same order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Arrays.deepToString(array);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String</a:t>
                      </a:r>
                      <a:r>
                        <a:rPr lang="en-US" sz="1800"/>
                        <a:t> representing the array; if the array contains other arrays as elements,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String</a:t>
                      </a:r>
                      <a:r>
                        <a:rPr lang="en-US" sz="1800"/>
                        <a:t> represents their contents, and so on. For example, </a:t>
                      </a:r>
                      <a:r>
                        <a:rPr b="0"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"[[99, 151], [30, 5]]"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Arrays.deepEquals(array1, array2);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 two arrays contain the same elements in the same order; if the array(s) contain other arrays as elements, their contents are tested for equality, and so on.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Applications of 2D Arrays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838200" y="1371600"/>
            <a:ext cx="10807337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Matrices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Useful in various applications requiring complex math!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Board games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(e.g., chess/checkerboard, tic tac toe, sudoku)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Representing information in a grid or table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(e.g., scorekeeping, gradebook)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Image processing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171" name="Google Shape;171;p21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72" name="Google Shape;172;p21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73" name="Google Shape;173;p21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5" name="Google Shape;175;p21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181" name="Google Shape;181;p22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82" name="Google Shape;182;p22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83" name="Google Shape;183;p22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5" name="Google Shape;185;p22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191" name="Google Shape;191;p23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92" name="Google Shape;192;p23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93" name="Google Shape;193;p23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5" name="Google Shape;195;p23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01" name="Google Shape;201;p24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02" name="Google Shape;202;p24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03" name="Google Shape;203;p24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5" name="Google Shape;205;p24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11" name="Google Shape;211;p25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12" name="Google Shape;212;p25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13" name="Google Shape;213;p25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" name="Google Shape;215;p25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21" name="Google Shape;221;p26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22" name="Google Shape;222;p26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23" name="Google Shape;223;p26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6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5" name="Google Shape;225;p26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31" name="Google Shape;231;p27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32" name="Google Shape;232;p27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33" name="Google Shape;233;p27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7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2D Arrays Review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 with 2D Arrays!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41" name="Google Shape;241;p28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42" name="Google Shape;242;p28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3" name="Google Shape;243;p28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8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5" name="Google Shape;245;p28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51" name="Google Shape;251;p29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52" name="Google Shape;252;p29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53" name="Google Shape;253;p29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p29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61" name="Google Shape;261;p30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62" name="Google Shape;262;p30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63" name="Google Shape;263;p30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5" name="Google Shape;265;p30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71" name="Google Shape;271;p31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72" name="Google Shape;272;p31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73" name="Google Shape;273;p31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5" name="Google Shape;275;p31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81" name="Google Shape;281;p32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282" name="Google Shape;282;p32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83" name="Google Shape;283;p32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2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5" name="Google Shape;285;p32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91" name="Google Shape;291;p33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2" name="Google Shape;292;p33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sp>
        <p:nvSpPr>
          <p:cNvPr id="293" name="Google Shape;293;p33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3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5" name="Google Shape;295;p33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01" name="Google Shape;301;p34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2" name="Google Shape;302;p34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sp>
        <p:nvSpPr>
          <p:cNvPr id="303" name="Google Shape;303;p34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5" name="Google Shape;305;p34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11" name="Google Shape;311;p35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2" name="Google Shape;312;p35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sp>
        <p:nvSpPr>
          <p:cNvPr id="313" name="Google Shape;313;p35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5" name="Google Shape;315;p35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21" name="Google Shape;321;p36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2" name="Google Shape;322;p36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</a:tr>
            </a:tbl>
          </a:graphicData>
        </a:graphic>
      </p:graphicFrame>
      <p:sp>
        <p:nvSpPr>
          <p:cNvPr id="323" name="Google Shape;323;p36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6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p36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31" name="Google Shape;331;p37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2" name="Google Shape;332;p37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</a:tbl>
          </a:graphicData>
        </a:graphic>
      </p:graphicFrame>
      <p:sp>
        <p:nvSpPr>
          <p:cNvPr id="333" name="Google Shape;333;p37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7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5" name="Google Shape;335;p37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FB9B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First round of Quiz 0 Retakes happened yesterday!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Maximum one retake per quiz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Quiz 0 retakes still possible 4/25 and 5/2 (same day as Q1)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Grades for Quiz 0 Retakes will be released after 5/2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Programming Assignment 1 is due tomorrow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Creative Project 1 released this Friday (image editing)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Quiz 1 scheduled for 5/2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41" name="Google Shape;341;p38"/>
          <p:cNvGraphicFramePr/>
          <p:nvPr/>
        </p:nvGraphicFramePr>
        <p:xfrm>
          <a:off x="1240973" y="137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342" name="Google Shape;342;p38"/>
          <p:cNvGraphicFramePr/>
          <p:nvPr/>
        </p:nvGraphicFramePr>
        <p:xfrm>
          <a:off x="1240973" y="4509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43" name="Google Shape;343;p38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8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5" name="Google Shape;345;p38"/>
          <p:cNvGraphicFramePr/>
          <p:nvPr/>
        </p:nvGraphicFramePr>
        <p:xfrm>
          <a:off x="7728859" y="2831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{9C586FE6-ECD9-40E7-A12D-5F8A5FF44CE8}</a:tableStyleId>
              </a:tblPr>
              <a:tblGrid>
                <a:gridCol w="750675"/>
                <a:gridCol w="750675"/>
                <a:gridCol w="750675"/>
                <a:gridCol w="750675"/>
                <a:gridCol w="750675"/>
              </a:tblGrid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51" name="Google Shape;351;p39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2D Arrays Review</a:t>
            </a:r>
            <a:r>
              <a:rPr b="1" lang="en-US">
                <a:solidFill>
                  <a:schemeClr val="accent5"/>
                </a:solidFill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Images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 with 2D Arrays!</a:t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 rot="10800000">
            <a:off x="2274103" y="2802385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</a:t>
            </a:r>
            <a:endParaRPr/>
          </a:p>
        </p:txBody>
      </p:sp>
      <p:sp>
        <p:nvSpPr>
          <p:cNvPr id="358" name="Google Shape;358;p4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From the computer’s perspective, images are just a big grid of values called </a:t>
            </a:r>
            <a:r>
              <a:rPr b="1" lang="en-US" sz="3600"/>
              <a:t>pixels</a:t>
            </a:r>
            <a:r>
              <a:rPr lang="en-US" sz="3600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Each pixel shows a different color based on a specified value. </a:t>
            </a:r>
            <a:endParaRPr/>
          </a:p>
        </p:txBody>
      </p:sp>
      <p:sp>
        <p:nvSpPr>
          <p:cNvPr id="359" name="Google Shape;359;p40"/>
          <p:cNvSpPr/>
          <p:nvPr/>
        </p:nvSpPr>
        <p:spPr>
          <a:xfrm>
            <a:off x="5120640" y="4305993"/>
            <a:ext cx="3230880" cy="22610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40"/>
          <p:cNvCxnSpPr/>
          <p:nvPr/>
        </p:nvCxnSpPr>
        <p:spPr>
          <a:xfrm>
            <a:off x="5120640" y="4095859"/>
            <a:ext cx="315700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4876799" y="4305993"/>
            <a:ext cx="0" cy="226106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2" name="Google Shape;362;p40"/>
          <p:cNvSpPr txBox="1"/>
          <p:nvPr/>
        </p:nvSpPr>
        <p:spPr>
          <a:xfrm>
            <a:off x="4564759" y="3926582"/>
            <a:ext cx="566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(0,0)</a:t>
            </a:r>
            <a:endParaRPr/>
          </a:p>
        </p:txBody>
      </p:sp>
      <p:sp>
        <p:nvSpPr>
          <p:cNvPr id="363" name="Google Shape;363;p40"/>
          <p:cNvSpPr txBox="1"/>
          <p:nvPr/>
        </p:nvSpPr>
        <p:spPr>
          <a:xfrm>
            <a:off x="4587776" y="5067191"/>
            <a:ext cx="268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364" name="Google Shape;364;p40"/>
          <p:cNvSpPr txBox="1"/>
          <p:nvPr/>
        </p:nvSpPr>
        <p:spPr>
          <a:xfrm>
            <a:off x="6467660" y="3784261"/>
            <a:ext cx="268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</a:t>
            </a:r>
            <a:endParaRPr/>
          </a:p>
        </p:txBody>
      </p:sp>
      <p:sp>
        <p:nvSpPr>
          <p:cNvPr id="370" name="Google Shape;370;p4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If images are just grids of pixels, and we can think of 2D arrays as grids,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We can represent images as 2D arrays of pixels!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Further, since each pixel is shown as a specific color,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We can represent images as 2D arrays of colors!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 in Java</a:t>
            </a:r>
            <a:endParaRPr/>
          </a:p>
        </p:txBody>
      </p:sp>
      <p:sp>
        <p:nvSpPr>
          <p:cNvPr id="376" name="Google Shape;376;p4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Picture.java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Represents the idea of a picture in your program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Color.java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Represents colors in your program!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Uses the RGB color scheme where each color is made up of some amount (0-255) of </a:t>
            </a:r>
            <a:r>
              <a:rPr b="1" lang="en-US" sz="2800">
                <a:solidFill>
                  <a:srgbClr val="FF0000"/>
                </a:solidFill>
              </a:rPr>
              <a:t>r</a:t>
            </a:r>
            <a:r>
              <a:rPr lang="en-US" sz="2800">
                <a:solidFill>
                  <a:srgbClr val="FF0000"/>
                </a:solidFill>
              </a:rPr>
              <a:t>ed</a:t>
            </a:r>
            <a:r>
              <a:rPr lang="en-US" sz="2800"/>
              <a:t>, </a:t>
            </a:r>
            <a:r>
              <a:rPr b="1" lang="en-US" sz="2800">
                <a:solidFill>
                  <a:srgbClr val="00B050"/>
                </a:solidFill>
              </a:rPr>
              <a:t>g</a:t>
            </a:r>
            <a:r>
              <a:rPr lang="en-US" sz="2800">
                <a:solidFill>
                  <a:srgbClr val="00B050"/>
                </a:solidFill>
              </a:rPr>
              <a:t>reen</a:t>
            </a:r>
            <a:r>
              <a:rPr lang="en-US" sz="2800"/>
              <a:t>, and </a:t>
            </a:r>
            <a:r>
              <a:rPr b="1" lang="en-US" sz="2800">
                <a:solidFill>
                  <a:srgbClr val="0070C0"/>
                </a:solidFill>
              </a:rPr>
              <a:t>b</a:t>
            </a:r>
            <a:r>
              <a:rPr lang="en-US" sz="2800">
                <a:solidFill>
                  <a:srgbClr val="0070C0"/>
                </a:solidFill>
              </a:rPr>
              <a:t>lue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 in Java: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Picture.java</a:t>
            </a:r>
            <a:endParaRPr/>
          </a:p>
        </p:txBody>
      </p:sp>
      <p:sp>
        <p:nvSpPr>
          <p:cNvPr id="382" name="Google Shape;382;p43"/>
          <p:cNvSpPr txBox="1"/>
          <p:nvPr>
            <p:ph idx="1" type="body"/>
          </p:nvPr>
        </p:nvSpPr>
        <p:spPr>
          <a:xfrm>
            <a:off x="838200" y="1371600"/>
            <a:ext cx="10515600" cy="4944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7F99"/>
              </a:buClr>
              <a:buSzPts val="3600"/>
              <a:buNone/>
            </a:pPr>
            <a:r>
              <a:rPr lang="en-US" sz="3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Picture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pic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3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Picture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"gumball.png"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* This functionality doesn’t work perfectly on Ed, it’s probably easier to use the save() method! </a:t>
            </a:r>
            <a:endParaRPr sz="3200">
              <a:solidFill>
                <a:srgbClr val="000000"/>
              </a:solidFill>
            </a:endParaRPr>
          </a:p>
        </p:txBody>
      </p:sp>
      <p:graphicFrame>
        <p:nvGraphicFramePr>
          <p:cNvPr id="383" name="Google Shape;383;p43"/>
          <p:cNvGraphicFramePr/>
          <p:nvPr/>
        </p:nvGraphicFramePr>
        <p:xfrm>
          <a:off x="838199" y="21852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{A2A89757-7D9C-4F8A-B541-B880B48C6323}</a:tableStyleId>
              </a:tblPr>
              <a:tblGrid>
                <a:gridCol w="5270225"/>
                <a:gridCol w="5245375"/>
              </a:tblGrid>
              <a:tr h="42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Descriptions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pic.getPixels();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Returns a </a:t>
                      </a: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Color[][]</a:t>
                      </a:r>
                      <a:r>
                        <a:rPr lang="en-US" sz="2000"/>
                        <a:t> representing the colors in the grid of pixels.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pic.setPixels(colorArray);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Sets the grid of pixels in the picture based on the given </a:t>
                      </a: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colorArray</a:t>
                      </a:r>
                      <a:r>
                        <a:rPr lang="en-US" sz="2000"/>
                        <a:t>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pic.save(fileName);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Saves the current picture to a file with the given </a:t>
                      </a: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fileName</a:t>
                      </a:r>
                      <a:r>
                        <a:rPr lang="en-US" sz="2000"/>
                        <a:t>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pic.show();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Shows the current picture in a window on the screen.*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 in Java: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Color.java</a:t>
            </a:r>
            <a:endParaRPr/>
          </a:p>
        </p:txBody>
      </p:sp>
      <p:sp>
        <p:nvSpPr>
          <p:cNvPr id="389" name="Google Shape;389;p44"/>
          <p:cNvSpPr txBox="1"/>
          <p:nvPr>
            <p:ph idx="1" type="body"/>
          </p:nvPr>
        </p:nvSpPr>
        <p:spPr>
          <a:xfrm>
            <a:off x="838200" y="1371600"/>
            <a:ext cx="10515600" cy="4944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7F99"/>
              </a:buClr>
              <a:buSzPts val="2800"/>
              <a:buNone/>
            </a:pPr>
            <a:r>
              <a:rPr lang="en-US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(redVal, greenVal, blueVal);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90" name="Google Shape;390;p44"/>
          <p:cNvGraphicFramePr/>
          <p:nvPr/>
        </p:nvGraphicFramePr>
        <p:xfrm>
          <a:off x="838200" y="21852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{A2A89757-7D9C-4F8A-B541-B880B48C6323}</a:tableStyleId>
              </a:tblPr>
              <a:tblGrid>
                <a:gridCol w="5270225"/>
                <a:gridCol w="5245375"/>
              </a:tblGrid>
              <a:tr h="668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Methods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Descriptions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5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color.getRed();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Returns the color amount for red.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5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color.getGreen();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Returns the color amount for green.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5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color.getBlue();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Returns the color amount for blue.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96" name="Google Shape;396;p4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2D Arrays Review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Images with 2D Arrays!</a:t>
            </a:r>
            <a:endParaRPr/>
          </a:p>
        </p:txBody>
      </p:sp>
      <p:sp>
        <p:nvSpPr>
          <p:cNvPr id="397" name="Google Shape;397;p45"/>
          <p:cNvSpPr/>
          <p:nvPr/>
        </p:nvSpPr>
        <p:spPr>
          <a:xfrm rot="10800000">
            <a:off x="4730315" y="3429000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6"/>
          <p:cNvPicPr preferRelativeResize="0"/>
          <p:nvPr/>
        </p:nvPicPr>
        <p:blipFill rotWithShape="1">
          <a:blip r:embed="rId3">
            <a:alphaModFix/>
          </a:blip>
          <a:srcRect b="8817" l="0" r="0" t="0"/>
          <a:stretch/>
        </p:blipFill>
        <p:spPr>
          <a:xfrm>
            <a:off x="75150" y="3489075"/>
            <a:ext cx="5901075" cy="17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>
            <p:ph type="title"/>
          </p:nvPr>
        </p:nvSpPr>
        <p:spPr>
          <a:xfrm>
            <a:off x="838200" y="1388080"/>
            <a:ext cx="10515600" cy="118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loop bounds will create the desired rectangle?</a:t>
            </a:r>
            <a:endParaRPr/>
          </a:p>
        </p:txBody>
      </p:sp>
      <p:sp>
        <p:nvSpPr>
          <p:cNvPr id="405" name="Google Shape;405;p46"/>
          <p:cNvSpPr txBox="1"/>
          <p:nvPr/>
        </p:nvSpPr>
        <p:spPr>
          <a:xfrm>
            <a:off x="134150" y="2650750"/>
            <a:ext cx="668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Draw a blue rectangle with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top-left at row 200, column 400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 With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width of 100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height of 180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6"/>
          <p:cNvSpPr txBox="1"/>
          <p:nvPr/>
        </p:nvSpPr>
        <p:spPr>
          <a:xfrm>
            <a:off x="1852475" y="3412875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2462075" y="3698808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8" name="Google Shape;408;p46"/>
          <p:cNvSpPr txBox="1"/>
          <p:nvPr/>
        </p:nvSpPr>
        <p:spPr>
          <a:xfrm>
            <a:off x="3833675" y="3698808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3167475" y="3412875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10" name="Google Shape;41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625" y="5930200"/>
            <a:ext cx="49911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0625" y="4480850"/>
            <a:ext cx="49911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0625" y="5199200"/>
            <a:ext cx="49911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6"/>
          <p:cNvSpPr txBox="1"/>
          <p:nvPr/>
        </p:nvSpPr>
        <p:spPr>
          <a:xfrm>
            <a:off x="6395150" y="44321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6"/>
          <p:cNvSpPr txBox="1"/>
          <p:nvPr/>
        </p:nvSpPr>
        <p:spPr>
          <a:xfrm>
            <a:off x="6395150" y="51941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6395150" y="58799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7"/>
          <p:cNvPicPr preferRelativeResize="0"/>
          <p:nvPr/>
        </p:nvPicPr>
        <p:blipFill rotWithShape="1">
          <a:blip r:embed="rId3">
            <a:alphaModFix/>
          </a:blip>
          <a:srcRect b="8817" l="0" r="0" t="0"/>
          <a:stretch/>
        </p:blipFill>
        <p:spPr>
          <a:xfrm>
            <a:off x="75150" y="3489075"/>
            <a:ext cx="5901075" cy="17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7"/>
          <p:cNvSpPr txBox="1"/>
          <p:nvPr>
            <p:ph type="title"/>
          </p:nvPr>
        </p:nvSpPr>
        <p:spPr>
          <a:xfrm>
            <a:off x="838200" y="1388080"/>
            <a:ext cx="10515600" cy="118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loop bounds will create the desired rectangle?</a:t>
            </a:r>
            <a:endParaRPr/>
          </a:p>
        </p:txBody>
      </p:sp>
      <p:sp>
        <p:nvSpPr>
          <p:cNvPr id="423" name="Google Shape;423;p47"/>
          <p:cNvSpPr txBox="1"/>
          <p:nvPr/>
        </p:nvSpPr>
        <p:spPr>
          <a:xfrm>
            <a:off x="134150" y="2650750"/>
            <a:ext cx="668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Draw a blue rectangle with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top-left at row 200, column 400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 With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width of 100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height of 180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7"/>
          <p:cNvSpPr txBox="1"/>
          <p:nvPr/>
        </p:nvSpPr>
        <p:spPr>
          <a:xfrm>
            <a:off x="1776275" y="3412875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47"/>
          <p:cNvSpPr txBox="1"/>
          <p:nvPr/>
        </p:nvSpPr>
        <p:spPr>
          <a:xfrm>
            <a:off x="2385875" y="3698808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6" name="Google Shape;426;p47"/>
          <p:cNvSpPr txBox="1"/>
          <p:nvPr/>
        </p:nvSpPr>
        <p:spPr>
          <a:xfrm>
            <a:off x="3757475" y="3698808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7" name="Google Shape;427;p47"/>
          <p:cNvSpPr txBox="1"/>
          <p:nvPr/>
        </p:nvSpPr>
        <p:spPr>
          <a:xfrm>
            <a:off x="3091275" y="3412875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28" name="Google Shape;4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625" y="5930200"/>
            <a:ext cx="49911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0625" y="4480850"/>
            <a:ext cx="49911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0625" y="5199200"/>
            <a:ext cx="49911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7"/>
          <p:cNvSpPr txBox="1"/>
          <p:nvPr/>
        </p:nvSpPr>
        <p:spPr>
          <a:xfrm>
            <a:off x="6395150" y="44321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7"/>
          <p:cNvSpPr txBox="1"/>
          <p:nvPr/>
        </p:nvSpPr>
        <p:spPr>
          <a:xfrm>
            <a:off x="6395150" y="51941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B)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7"/>
          <p:cNvSpPr txBox="1"/>
          <p:nvPr/>
        </p:nvSpPr>
        <p:spPr>
          <a:xfrm>
            <a:off x="6395150" y="58799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2D Arrays Review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 with 2D Arrays!</a:t>
            </a:r>
            <a:endParaRPr/>
          </a:p>
        </p:txBody>
      </p:sp>
      <p:sp>
        <p:nvSpPr>
          <p:cNvPr id="93" name="Google Shape;93;p12"/>
          <p:cNvSpPr/>
          <p:nvPr/>
        </p:nvSpPr>
        <p:spPr>
          <a:xfrm rot="10800000">
            <a:off x="3854708" y="2123116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8"/>
          <p:cNvPicPr preferRelativeResize="0"/>
          <p:nvPr/>
        </p:nvPicPr>
        <p:blipFill rotWithShape="1">
          <a:blip r:embed="rId3">
            <a:alphaModFix/>
          </a:blip>
          <a:srcRect b="8817" l="0" r="0" t="0"/>
          <a:stretch/>
        </p:blipFill>
        <p:spPr>
          <a:xfrm>
            <a:off x="75150" y="3489075"/>
            <a:ext cx="5901075" cy="17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8"/>
          <p:cNvSpPr txBox="1"/>
          <p:nvPr>
            <p:ph type="title"/>
          </p:nvPr>
        </p:nvSpPr>
        <p:spPr>
          <a:xfrm>
            <a:off x="838200" y="1388080"/>
            <a:ext cx="10515600" cy="118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loop bounds will create the desired rectangle?</a:t>
            </a:r>
            <a:endParaRPr/>
          </a:p>
        </p:txBody>
      </p:sp>
      <p:sp>
        <p:nvSpPr>
          <p:cNvPr id="441" name="Google Shape;441;p48"/>
          <p:cNvSpPr txBox="1"/>
          <p:nvPr/>
        </p:nvSpPr>
        <p:spPr>
          <a:xfrm>
            <a:off x="134150" y="2650750"/>
            <a:ext cx="668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Draw a blue rectangle with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top-left at row 200, column 400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 With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width of 100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height of 180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8"/>
          <p:cNvSpPr txBox="1"/>
          <p:nvPr/>
        </p:nvSpPr>
        <p:spPr>
          <a:xfrm>
            <a:off x="1776275" y="3412875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p48"/>
          <p:cNvSpPr txBox="1"/>
          <p:nvPr/>
        </p:nvSpPr>
        <p:spPr>
          <a:xfrm>
            <a:off x="2385875" y="3698808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3757475" y="3698808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3091275" y="3412875"/>
            <a:ext cx="4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46" name="Google Shape;44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625" y="5930200"/>
            <a:ext cx="49911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0625" y="4480850"/>
            <a:ext cx="49911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0625" y="5199200"/>
            <a:ext cx="49911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8"/>
          <p:cNvSpPr txBox="1"/>
          <p:nvPr/>
        </p:nvSpPr>
        <p:spPr>
          <a:xfrm>
            <a:off x="6395150" y="44321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8"/>
          <p:cNvSpPr txBox="1"/>
          <p:nvPr/>
        </p:nvSpPr>
        <p:spPr>
          <a:xfrm>
            <a:off x="6395150" y="51941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B)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8"/>
          <p:cNvSpPr txBox="1"/>
          <p:nvPr/>
        </p:nvSpPr>
        <p:spPr>
          <a:xfrm>
            <a:off x="6395150" y="5879950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8"/>
          <p:cNvSpPr/>
          <p:nvPr/>
        </p:nvSpPr>
        <p:spPr>
          <a:xfrm>
            <a:off x="5716575" y="5273200"/>
            <a:ext cx="726300" cy="43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Arrays</a:t>
            </a:r>
            <a:endParaRPr/>
          </a:p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The type of an array is </a:t>
            </a:r>
            <a:r>
              <a:rPr i="1" lang="en-US" sz="3600"/>
              <a:t>ElementType</a:t>
            </a:r>
            <a:r>
              <a:rPr lang="en-US" sz="3600"/>
              <a:t>[]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i="1" lang="en-US" sz="3200"/>
              <a:t>ElementType</a:t>
            </a:r>
            <a:r>
              <a:rPr lang="en-US" sz="3200"/>
              <a:t> can be any type! </a:t>
            </a:r>
            <a:endParaRPr i="1"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Can store multiple elements </a:t>
            </a:r>
            <a:r>
              <a:rPr i="1" lang="en-US" sz="3600"/>
              <a:t>of the same type</a:t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Need to specify length of array and type of elements it will store at creation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2022765" y="5241034"/>
            <a:ext cx="16593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int[]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5367251" y="5393434"/>
            <a:ext cx="25610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double[]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7996150" y="5101046"/>
            <a:ext cx="21210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String[]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3172691" y="6234120"/>
            <a:ext cx="2831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boolean[]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9418322" y="6078342"/>
            <a:ext cx="16593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char[]</a:t>
            </a:r>
            <a:endParaRPr/>
          </a:p>
        </p:txBody>
      </p:sp>
      <p:pic>
        <p:nvPicPr>
          <p:cNvPr descr="The text &quot;int[]&quot; highlighted in blue labeled with &quot;type&quot; underneath, followed by the text &quot;arr&quot; highlighted yellow labeled with &quot;name&quot; underneath, followed by &quot; = new int[4];&quot; highlighted purple labeled with &quot;array creation code.&quot; "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2390" y="3891115"/>
            <a:ext cx="5666515" cy="102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Arrays</a:t>
            </a:r>
            <a:endParaRPr/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The type of an array is </a:t>
            </a:r>
            <a:r>
              <a:rPr i="1" lang="en-US" sz="3600"/>
              <a:t>ElementType</a:t>
            </a:r>
            <a:r>
              <a:rPr lang="en-US" sz="3600"/>
              <a:t>[]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i="1" lang="en-US" sz="3200"/>
              <a:t>ElementType</a:t>
            </a:r>
            <a:r>
              <a:rPr lang="en-US" sz="3200"/>
              <a:t> can be any type! </a:t>
            </a:r>
            <a:endParaRPr i="1"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Can store multiple elements </a:t>
            </a:r>
            <a:r>
              <a:rPr i="1" lang="en-US" sz="3600"/>
              <a:t>of the same type</a:t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Need to specify length of array and type of elements it will store at creation</a:t>
            </a:r>
            <a:endParaRPr/>
          </a:p>
        </p:txBody>
      </p:sp>
      <p:pic>
        <p:nvPicPr>
          <p:cNvPr descr="https://static.us.edusercontent.com/files/pJ3vMPOEgj5NjSX7t5TrGDCl" id="112" name="Google Shape;1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1002" y="4337502"/>
            <a:ext cx="7529995" cy="216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Arrays</a:t>
            </a:r>
            <a:endParaRPr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3200"/>
              <a:t>An array of arrays!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The </a:t>
            </a:r>
            <a:r>
              <a:rPr i="1" lang="en-US" sz="3200"/>
              <a:t>ElementType</a:t>
            </a:r>
            <a:r>
              <a:rPr lang="en-US" sz="3200"/>
              <a:t> of the array is another array itself!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Your first example of “nested data structures”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/>
              <a:t>There will be more! 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32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/>
          </a:p>
        </p:txBody>
      </p:sp>
      <p:sp>
        <p:nvSpPr>
          <p:cNvPr id="119" name="Google Shape;119;p15"/>
          <p:cNvSpPr txBox="1"/>
          <p:nvPr/>
        </p:nvSpPr>
        <p:spPr>
          <a:xfrm>
            <a:off x="2022764" y="4754880"/>
            <a:ext cx="204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int[][]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367251" y="4907280"/>
            <a:ext cx="24633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double[][]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996150" y="4614892"/>
            <a:ext cx="25390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String[][]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3172691" y="5747966"/>
            <a:ext cx="27238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boolean[][]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758647" y="5592188"/>
            <a:ext cx="22557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char[][]</a:t>
            </a:r>
            <a:endParaRPr/>
          </a:p>
        </p:txBody>
      </p:sp>
      <p:pic>
        <p:nvPicPr>
          <p:cNvPr descr="The text &quot;int[][]&quot; highlighted blue and labeled with &quot;type&quot; underneath, followed by &quot;a&quot; highlighted yellow and labeled with &quot;name&quot;, then = new int[4][3]; highlighted purple and labeled with &quot;array creation code.&quot;"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257" y="3611389"/>
            <a:ext cx="5772961" cy="100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Arrays</a:t>
            </a:r>
            <a:endParaRPr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838200" y="1371600"/>
            <a:ext cx="4818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An array whose elements are arrays*.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3200"/>
              <a:t>reference semantics!</a:t>
            </a:r>
            <a:endParaRPr i="1" sz="3200"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37609" t="0"/>
          <a:stretch/>
        </p:blipFill>
        <p:spPr>
          <a:xfrm>
            <a:off x="5042250" y="2736675"/>
            <a:ext cx="4268401" cy="2934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6"/>
          <p:cNvGraphicFramePr/>
          <p:nvPr/>
        </p:nvGraphicFramePr>
        <p:xfrm>
          <a:off x="9975050" y="309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/>
                <a:gridCol w="543600"/>
                <a:gridCol w="543600"/>
              </a:tblGrid>
              <a:tr h="53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Google Shape;133;p16"/>
          <p:cNvGraphicFramePr/>
          <p:nvPr/>
        </p:nvGraphicFramePr>
        <p:xfrm>
          <a:off x="9975050" y="370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/>
                <a:gridCol w="543600"/>
                <a:gridCol w="543600"/>
              </a:tblGrid>
              <a:tr h="53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Google Shape;134;p16"/>
          <p:cNvGraphicFramePr/>
          <p:nvPr/>
        </p:nvGraphicFramePr>
        <p:xfrm>
          <a:off x="9975050" y="431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/>
                <a:gridCol w="543600"/>
                <a:gridCol w="543600"/>
              </a:tblGrid>
              <a:tr h="53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Google Shape;135;p16"/>
          <p:cNvGraphicFramePr/>
          <p:nvPr/>
        </p:nvGraphicFramePr>
        <p:xfrm>
          <a:off x="9975050" y="492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/>
                <a:gridCol w="543600"/>
                <a:gridCol w="543600"/>
              </a:tblGrid>
              <a:tr h="53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EE6"/>
                    </a:solidFill>
                  </a:tcPr>
                </a:tc>
              </a:tr>
            </a:tbl>
          </a:graphicData>
        </a:graphic>
      </p:graphicFrame>
      <p:cxnSp>
        <p:nvCxnSpPr>
          <p:cNvPr id="136" name="Google Shape;136;p16"/>
          <p:cNvCxnSpPr/>
          <p:nvPr/>
        </p:nvCxnSpPr>
        <p:spPr>
          <a:xfrm>
            <a:off x="8989925" y="3414850"/>
            <a:ext cx="981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8989925" y="3976550"/>
            <a:ext cx="981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6"/>
          <p:cNvCxnSpPr/>
          <p:nvPr/>
        </p:nvCxnSpPr>
        <p:spPr>
          <a:xfrm>
            <a:off x="9000092" y="4576717"/>
            <a:ext cx="981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6"/>
          <p:cNvCxnSpPr/>
          <p:nvPr/>
        </p:nvCxnSpPr>
        <p:spPr>
          <a:xfrm>
            <a:off x="8989925" y="5167450"/>
            <a:ext cx="981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16"/>
          <p:cNvSpPr txBox="1"/>
          <p:nvPr/>
        </p:nvSpPr>
        <p:spPr>
          <a:xfrm>
            <a:off x="9989850" y="2641325"/>
            <a:ext cx="221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0       1       2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Arrays</a:t>
            </a:r>
            <a:endParaRPr/>
          </a:p>
        </p:txBody>
      </p:sp>
      <p:sp>
        <p:nvSpPr>
          <p:cNvPr id="146" name="Google Shape;146;p17"/>
          <p:cNvSpPr txBox="1"/>
          <p:nvPr>
            <p:ph idx="1" type="body"/>
          </p:nvPr>
        </p:nvSpPr>
        <p:spPr>
          <a:xfrm>
            <a:off x="838200" y="1371600"/>
            <a:ext cx="4818017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3200"/>
              <a:t>An array of arrays!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… a slightly more condensed view…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32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/>
          </a:p>
        </p:txBody>
      </p:sp>
      <p:pic>
        <p:nvPicPr>
          <p:cNvPr descr="https://static.us.edusercontent.com/files/e55lmLPLwx6go6t1SJwOnX3K"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0924" y="2192582"/>
            <a:ext cx="6332220" cy="3606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