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Montserrat SemiBold"/>
      <p:regular r:id="rId26"/>
      <p:bold r:id="rId27"/>
      <p:italic r:id="rId28"/>
      <p:boldItalic r:id="rId29"/>
    </p:embeddedFont>
    <p:embeddedFont>
      <p:font typeface="Montserrat"/>
      <p:regular r:id="rId30"/>
      <p:bold r:id="rId31"/>
      <p:italic r:id="rId32"/>
      <p:boldItalic r:id="rId33"/>
    </p:embeddedFont>
    <p:embeddedFont>
      <p:font typeface="Tahoma"/>
      <p:regular r:id="rId34"/>
      <p:bold r:id="rId35"/>
    </p:embeddedFont>
    <p:embeddedFont>
      <p:font typeface="Montserrat ExtraBold"/>
      <p:bold r:id="rId36"/>
      <p:boldItalic r:id="rId37"/>
    </p:embeddedFont>
    <p:embeddedFont>
      <p:font typeface="Roboto Mon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8BEABB-01C9-4B24-81B8-03099A31D2C6}">
  <a:tblStyle styleId="{FD8BEABB-01C9-4B24-81B8-03099A31D2C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Mono-italic.fntdata"/><Relationship Id="rId20" Type="http://schemas.openxmlformats.org/officeDocument/2006/relationships/slide" Target="slides/slide15.xml"/><Relationship Id="rId41" Type="http://schemas.openxmlformats.org/officeDocument/2006/relationships/font" Target="fonts/RobotoMon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SemiBold-regular.fntdata"/><Relationship Id="rId25" Type="http://schemas.openxmlformats.org/officeDocument/2006/relationships/slide" Target="slides/slide20.xml"/><Relationship Id="rId28" Type="http://schemas.openxmlformats.org/officeDocument/2006/relationships/font" Target="fonts/MontserratSemiBold-italic.fntdata"/><Relationship Id="rId27" Type="http://schemas.openxmlformats.org/officeDocument/2006/relationships/font" Target="fonts/Montserrat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35" Type="http://schemas.openxmlformats.org/officeDocument/2006/relationships/font" Target="fonts/Tahoma-bold.fntdata"/><Relationship Id="rId12" Type="http://schemas.openxmlformats.org/officeDocument/2006/relationships/slide" Target="slides/slide7.xml"/><Relationship Id="rId34" Type="http://schemas.openxmlformats.org/officeDocument/2006/relationships/font" Target="fonts/Tahoma-regular.fntdata"/><Relationship Id="rId15" Type="http://schemas.openxmlformats.org/officeDocument/2006/relationships/slide" Target="slides/slide10.xml"/><Relationship Id="rId37" Type="http://schemas.openxmlformats.org/officeDocument/2006/relationships/font" Target="fonts/MontserratExtraBold-boldItalic.fntdata"/><Relationship Id="rId14" Type="http://schemas.openxmlformats.org/officeDocument/2006/relationships/slide" Target="slides/slide9.xml"/><Relationship Id="rId36" Type="http://schemas.openxmlformats.org/officeDocument/2006/relationships/font" Target="fonts/MontserratExtraBold-bold.fntdata"/><Relationship Id="rId17" Type="http://schemas.openxmlformats.org/officeDocument/2006/relationships/slide" Target="slides/slide12.xml"/><Relationship Id="rId39" Type="http://schemas.openxmlformats.org/officeDocument/2006/relationships/font" Target="fonts/RobotoMono-bold.fntdata"/><Relationship Id="rId16" Type="http://schemas.openxmlformats.org/officeDocument/2006/relationships/slide" Target="slides/slide11.xml"/><Relationship Id="rId38" Type="http://schemas.openxmlformats.org/officeDocument/2006/relationships/font" Target="fonts/RobotoMon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1857ac5223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1857ac5223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21857ac5223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1857ac5223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1857ac5223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1857ac5223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1857ac5223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1857ac5223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1857ac5223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t>
            </a:r>
            <a:endParaRPr/>
          </a:p>
        </p:txBody>
      </p:sp>
      <p:sp>
        <p:nvSpPr>
          <p:cNvPr id="134" name="Google Shape;13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
          <p:cNvSpPr txBox="1"/>
          <p:nvPr>
            <p:ph type="title"/>
          </p:nvPr>
        </p:nvSpPr>
        <p:spPr>
          <a:xfrm>
            <a:off x="270901" y="4174812"/>
            <a:ext cx="6212925" cy="195478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F0F0F0"/>
              </a:buClr>
              <a:buSzPts val="6000"/>
              <a:buFont typeface="Montserrat SemiBold"/>
              <a:buNone/>
              <a:defRPr b="0" i="0" sz="6000">
                <a:solidFill>
                  <a:srgbClr val="F0F0F0"/>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nvSpPr>
        <p:spPr>
          <a:xfrm>
            <a:off x="292976" y="3182200"/>
            <a:ext cx="36826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F0F0F0"/>
                </a:solidFill>
                <a:latin typeface="Montserrat ExtraBold"/>
                <a:ea typeface="Montserrat ExtraBold"/>
                <a:cs typeface="Montserrat ExtraBold"/>
                <a:sym typeface="Montserrat ExtraBold"/>
              </a:rPr>
              <a:t>CSE 122</a:t>
            </a:r>
            <a:endParaRPr/>
          </a:p>
        </p:txBody>
      </p:sp>
      <p:sp>
        <p:nvSpPr>
          <p:cNvPr id="20" name="Google Shape;20;p2"/>
          <p:cNvSpPr/>
          <p:nvPr/>
        </p:nvSpPr>
        <p:spPr>
          <a:xfrm>
            <a:off x="420128" y="2753848"/>
            <a:ext cx="1269523" cy="420130"/>
          </a:xfrm>
          <a:prstGeom prst="roundRect">
            <a:avLst>
              <a:gd fmla="val 16667" name="adj"/>
            </a:avLst>
          </a:prstGeom>
          <a:solidFill>
            <a:srgbClr val="FA82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a:solidFill>
                  <a:schemeClr val="lt1"/>
                </a:solidFill>
                <a:latin typeface="Montserrat"/>
                <a:ea typeface="Montserrat"/>
                <a:cs typeface="Montserrat"/>
                <a:sym typeface="Montserrat"/>
              </a:rPr>
              <a:t>LEC 05</a:t>
            </a:r>
            <a:endParaRPr/>
          </a:p>
        </p:txBody>
      </p:sp>
      <p:sp>
        <p:nvSpPr>
          <p:cNvPr id="21" name="Google Shape;21;p2"/>
          <p:cNvSpPr/>
          <p:nvPr/>
        </p:nvSpPr>
        <p:spPr>
          <a:xfrm>
            <a:off x="7119063" y="1251643"/>
            <a:ext cx="5250244" cy="5153775"/>
          </a:xfrm>
          <a:prstGeom prst="roundRect">
            <a:avLst>
              <a:gd fmla="val 1114" name="adj"/>
            </a:avLst>
          </a:prstGeom>
          <a:solidFill>
            <a:srgbClr val="FAFAFA"/>
          </a:solidFill>
          <a:ln cap="flat" cmpd="sng" w="12700">
            <a:solidFill>
              <a:srgbClr val="211943"/>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 name="Google Shape;22;p2"/>
          <p:cNvCxnSpPr/>
          <p:nvPr/>
        </p:nvCxnSpPr>
        <p:spPr>
          <a:xfrm>
            <a:off x="7452794" y="4551419"/>
            <a:ext cx="4468305" cy="0"/>
          </a:xfrm>
          <a:prstGeom prst="straightConnector1">
            <a:avLst/>
          </a:prstGeom>
          <a:noFill/>
          <a:ln cap="flat" cmpd="sng" w="9525">
            <a:solidFill>
              <a:srgbClr val="BFBFBF"/>
            </a:solidFill>
            <a:prstDash val="solid"/>
            <a:miter lim="800000"/>
            <a:headEnd len="sm" w="sm" type="none"/>
            <a:tailEnd len="sm" w="sm" type="none"/>
          </a:ln>
        </p:spPr>
      </p:cxnSp>
      <p:sp>
        <p:nvSpPr>
          <p:cNvPr id="23" name="Google Shape;23;p2"/>
          <p:cNvSpPr/>
          <p:nvPr/>
        </p:nvSpPr>
        <p:spPr>
          <a:xfrm>
            <a:off x="-369625" y="5494620"/>
            <a:ext cx="4632957" cy="1688781"/>
          </a:xfrm>
          <a:prstGeom prst="roundRect">
            <a:avLst>
              <a:gd fmla="val 9433" name="adj"/>
            </a:avLst>
          </a:prstGeom>
          <a:solidFill>
            <a:srgbClr val="FAFAFA"/>
          </a:solidFill>
          <a:ln cap="flat" cmpd="sng" w="12700">
            <a:solidFill>
              <a:srgbClr val="211943"/>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 name="Google Shape;24;p2"/>
          <p:cNvSpPr/>
          <p:nvPr/>
        </p:nvSpPr>
        <p:spPr>
          <a:xfrm>
            <a:off x="71163" y="5574803"/>
            <a:ext cx="225067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a:solidFill>
                  <a:srgbClr val="A5A5A5"/>
                </a:solidFill>
                <a:latin typeface="Montserrat"/>
                <a:ea typeface="Montserrat"/>
                <a:cs typeface="Montserrat"/>
                <a:sym typeface="Montserrat"/>
              </a:rPr>
              <a:t>Questions during Class?</a:t>
            </a:r>
            <a:endParaRPr/>
          </a:p>
        </p:txBody>
      </p:sp>
      <p:sp>
        <p:nvSpPr>
          <p:cNvPr id="25" name="Google Shape;25;p2"/>
          <p:cNvSpPr/>
          <p:nvPr/>
        </p:nvSpPr>
        <p:spPr>
          <a:xfrm>
            <a:off x="72629" y="5851802"/>
            <a:ext cx="2432111"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a:solidFill>
                  <a:srgbClr val="595959"/>
                </a:solidFill>
                <a:latin typeface="Montserrat SemiBold"/>
                <a:ea typeface="Montserrat SemiBold"/>
                <a:cs typeface="Montserrat SemiBold"/>
                <a:sym typeface="Montserrat SemiBold"/>
              </a:rPr>
              <a:t>Raise hand or send here</a:t>
            </a:r>
            <a:endParaRPr/>
          </a:p>
          <a:p>
            <a:pPr indent="0" lvl="0" marL="0" marR="0" rtl="0" algn="l">
              <a:spcBef>
                <a:spcPts val="0"/>
              </a:spcBef>
              <a:spcAft>
                <a:spcPts val="0"/>
              </a:spcAft>
              <a:buNone/>
            </a:pPr>
            <a:r>
              <a:t/>
            </a:r>
            <a:endParaRPr b="1" i="0" sz="1200">
              <a:solidFill>
                <a:srgbClr val="595959"/>
              </a:solidFill>
              <a:latin typeface="Montserrat SemiBold"/>
              <a:ea typeface="Montserrat SemiBold"/>
              <a:cs typeface="Montserrat SemiBold"/>
              <a:sym typeface="Montserrat SemiBold"/>
            </a:endParaRPr>
          </a:p>
          <a:p>
            <a:pPr indent="0" lvl="0" marL="0" marR="0" rtl="0" algn="l">
              <a:spcBef>
                <a:spcPts val="0"/>
              </a:spcBef>
              <a:spcAft>
                <a:spcPts val="0"/>
              </a:spcAft>
              <a:buNone/>
            </a:pPr>
            <a:r>
              <a:rPr b="0" i="0" lang="en-US" sz="2000">
                <a:solidFill>
                  <a:srgbClr val="595959"/>
                </a:solidFill>
                <a:latin typeface="Montserrat SemiBold"/>
                <a:ea typeface="Montserrat SemiBold"/>
                <a:cs typeface="Montserrat SemiBold"/>
                <a:sym typeface="Montserrat SemiBold"/>
              </a:rPr>
              <a:t>sli.do    #cse122 </a:t>
            </a:r>
            <a:endParaRPr/>
          </a:p>
        </p:txBody>
      </p:sp>
      <p:sp>
        <p:nvSpPr>
          <p:cNvPr id="26" name="Google Shape;26;p2"/>
          <p:cNvSpPr/>
          <p:nvPr/>
        </p:nvSpPr>
        <p:spPr>
          <a:xfrm>
            <a:off x="2950313" y="5594680"/>
            <a:ext cx="1218438" cy="1223089"/>
          </a:xfrm>
          <a:prstGeom prst="roundRect">
            <a:avLst>
              <a:gd fmla="val 16131"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 name="Google Shape;27;p2"/>
          <p:cNvPicPr preferRelativeResize="0"/>
          <p:nvPr/>
        </p:nvPicPr>
        <p:blipFill>
          <a:blip r:embed="rId3">
            <a:alphaModFix/>
          </a:blip>
          <a:stretch>
            <a:fillRect/>
          </a:stretch>
        </p:blipFill>
        <p:spPr>
          <a:xfrm>
            <a:off x="3030900" y="5677588"/>
            <a:ext cx="1057275" cy="1057275"/>
          </a:xfrm>
          <a:prstGeom prst="rect">
            <a:avLst/>
          </a:prstGeom>
          <a:noFill/>
          <a:ln>
            <a:noFill/>
          </a:ln>
        </p:spPr>
      </p:pic>
      <p:sp>
        <p:nvSpPr>
          <p:cNvPr id="28" name="Google Shape;28;p2"/>
          <p:cNvSpPr/>
          <p:nvPr/>
        </p:nvSpPr>
        <p:spPr>
          <a:xfrm>
            <a:off x="7370760" y="4743120"/>
            <a:ext cx="1126200" cy="2721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A6A6A6"/>
              </a:buClr>
              <a:buSzPts val="1200"/>
              <a:buFont typeface="Montserrat"/>
              <a:buNone/>
            </a:pPr>
            <a:r>
              <a:rPr b="1" i="0" lang="en-US" sz="1200" u="none" cap="none" strike="noStrike">
                <a:solidFill>
                  <a:srgbClr val="A6A6A6"/>
                </a:solidFill>
                <a:latin typeface="Montserrat"/>
                <a:ea typeface="Montserrat"/>
                <a:cs typeface="Montserrat"/>
                <a:sym typeface="Montserrat"/>
              </a:rPr>
              <a:t>Instructors</a:t>
            </a:r>
            <a:endParaRPr b="0" i="0" sz="1200" u="none" cap="none" strike="noStrike">
              <a:latin typeface="Arial"/>
              <a:ea typeface="Arial"/>
              <a:cs typeface="Arial"/>
              <a:sym typeface="Arial"/>
            </a:endParaRPr>
          </a:p>
        </p:txBody>
      </p:sp>
      <p:sp>
        <p:nvSpPr>
          <p:cNvPr id="29" name="Google Shape;29;p2"/>
          <p:cNvSpPr/>
          <p:nvPr/>
        </p:nvSpPr>
        <p:spPr>
          <a:xfrm>
            <a:off x="8000400" y="4999440"/>
            <a:ext cx="480000" cy="2721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A6A6A6"/>
              </a:buClr>
              <a:buSzPts val="1200"/>
              <a:buFont typeface="Montserrat"/>
              <a:buNone/>
            </a:pPr>
            <a:r>
              <a:rPr b="1" i="0" lang="en-US" sz="1200" u="none" cap="none" strike="noStrike">
                <a:solidFill>
                  <a:srgbClr val="A6A6A6"/>
                </a:solidFill>
                <a:latin typeface="Montserrat"/>
                <a:ea typeface="Montserrat"/>
                <a:cs typeface="Montserrat"/>
                <a:sym typeface="Montserrat"/>
              </a:rPr>
              <a:t>TAs</a:t>
            </a:r>
            <a:endParaRPr b="0" i="0" sz="1200" u="none" cap="none" strike="noStrike">
              <a:latin typeface="Arial"/>
              <a:ea typeface="Arial"/>
              <a:cs typeface="Arial"/>
              <a:sym typeface="Arial"/>
            </a:endParaRPr>
          </a:p>
        </p:txBody>
      </p:sp>
      <p:sp>
        <p:nvSpPr>
          <p:cNvPr id="30" name="Google Shape;30;p2"/>
          <p:cNvSpPr/>
          <p:nvPr/>
        </p:nvSpPr>
        <p:spPr>
          <a:xfrm>
            <a:off x="8484960" y="4743120"/>
            <a:ext cx="2889300" cy="272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595959"/>
              </a:buClr>
              <a:buSzPts val="1200"/>
              <a:buFont typeface="Montserrat SemiBold"/>
              <a:buNone/>
            </a:pPr>
            <a:r>
              <a:rPr b="1" i="0" lang="en-US" sz="1200" u="none" cap="none" strike="noStrike">
                <a:solidFill>
                  <a:srgbClr val="595959"/>
                </a:solidFill>
                <a:latin typeface="Montserrat SemiBold"/>
                <a:ea typeface="Montserrat SemiBold"/>
                <a:cs typeface="Montserrat SemiBold"/>
                <a:sym typeface="Montserrat SemiBold"/>
              </a:rPr>
              <a:t>Tristan Huber &amp; Hunter Schafer</a:t>
            </a:r>
            <a:endParaRPr b="0" i="0" sz="1200" u="none" cap="none" strike="noStrike">
              <a:latin typeface="Arial"/>
              <a:ea typeface="Arial"/>
              <a:cs typeface="Arial"/>
              <a:sym typeface="Arial"/>
            </a:endParaRPr>
          </a:p>
        </p:txBody>
      </p:sp>
      <p:sp>
        <p:nvSpPr>
          <p:cNvPr id="31" name="Google Shape;31;p2"/>
          <p:cNvSpPr/>
          <p:nvPr/>
        </p:nvSpPr>
        <p:spPr>
          <a:xfrm>
            <a:off x="8499357" y="5008450"/>
            <a:ext cx="994200" cy="1317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Ambika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Andrew</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Audrey</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Autumn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Ayush</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Ben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Colton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Di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Eesha</a:t>
            </a:r>
            <a:endParaRPr b="1" sz="800">
              <a:solidFill>
                <a:srgbClr val="595959"/>
              </a:solidFill>
              <a:latin typeface="Montserrat SemiBold"/>
              <a:ea typeface="Montserrat SemiBold"/>
              <a:cs typeface="Montserrat SemiBold"/>
              <a:sym typeface="Montserrat SemiBold"/>
            </a:endParaRPr>
          </a:p>
          <a:p>
            <a:pPr indent="0" lvl="0" marL="0" rtl="0" algn="l">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Elizabeth</a:t>
            </a:r>
            <a:endParaRPr b="1" sz="800">
              <a:solidFill>
                <a:srgbClr val="595959"/>
              </a:solidFill>
              <a:latin typeface="Montserrat SemiBold"/>
              <a:ea typeface="Montserrat SemiBold"/>
              <a:cs typeface="Montserrat SemiBold"/>
              <a:sym typeface="Montserrat SemiBold"/>
            </a:endParaRPr>
          </a:p>
        </p:txBody>
      </p:sp>
      <p:sp>
        <p:nvSpPr>
          <p:cNvPr id="32" name="Google Shape;32;p2"/>
          <p:cNvSpPr/>
          <p:nvPr/>
        </p:nvSpPr>
        <p:spPr>
          <a:xfrm>
            <a:off x="9566157" y="5008450"/>
            <a:ext cx="994200" cy="1317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Evelyn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Jacob</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Jaylyn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Jin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Joe</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Kevin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Leon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Megana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Melissa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Mia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595959"/>
              </a:buClr>
              <a:buSzPts val="800"/>
              <a:buFont typeface="Montserrat SemiBold"/>
              <a:buNone/>
            </a:pPr>
            <a:r>
              <a:t/>
            </a:r>
            <a:endParaRPr b="1" sz="800">
              <a:solidFill>
                <a:srgbClr val="595959"/>
              </a:solidFill>
              <a:latin typeface="Montserrat SemiBold"/>
              <a:ea typeface="Montserrat SemiBold"/>
              <a:cs typeface="Montserrat SemiBold"/>
              <a:sym typeface="Montserrat SemiBold"/>
            </a:endParaRPr>
          </a:p>
        </p:txBody>
      </p:sp>
      <p:sp>
        <p:nvSpPr>
          <p:cNvPr id="33" name="Google Shape;33;p2"/>
          <p:cNvSpPr/>
          <p:nvPr/>
        </p:nvSpPr>
        <p:spPr>
          <a:xfrm>
            <a:off x="10709157" y="5008450"/>
            <a:ext cx="994200" cy="1317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Poojitha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Rishi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Rucha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Shivani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Shreya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Steven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Suhani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Yijia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Ziao</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595959"/>
              </a:buClr>
              <a:buSzPts val="800"/>
              <a:buFont typeface="Montserrat SemiBold"/>
              <a:buNone/>
            </a:pPr>
            <a:r>
              <a:t/>
            </a:r>
            <a:endParaRPr b="1" sz="800">
              <a:solidFill>
                <a:srgbClr val="595959"/>
              </a:solidFill>
              <a:latin typeface="Montserrat SemiBold"/>
              <a:ea typeface="Montserrat SemiBold"/>
              <a:cs typeface="Montserrat SemiBold"/>
              <a:sym typeface="Montserrat Semi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3"/>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8" name="Shape 38"/>
        <p:cNvGrpSpPr/>
        <p:nvPr/>
      </p:nvGrpSpPr>
      <p:grpSpPr>
        <a:xfrm>
          <a:off x="0" y="0"/>
          <a:ext cx="0" cy="0"/>
          <a:chOff x="0" y="0"/>
          <a:chExt cx="0" cy="0"/>
        </a:xfrm>
      </p:grpSpPr>
      <p:sp>
        <p:nvSpPr>
          <p:cNvPr id="39" name="Google Shape;39;p4"/>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4"/>
          <p:cNvSpPr txBox="1"/>
          <p:nvPr/>
        </p:nvSpPr>
        <p:spPr>
          <a:xfrm>
            <a:off x="568410" y="469557"/>
            <a:ext cx="201415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a:solidFill>
                  <a:schemeClr val="dk1"/>
                </a:solidFill>
                <a:latin typeface="Calibri"/>
                <a:ea typeface="Calibri"/>
                <a:cs typeface="Calibri"/>
                <a:sym typeface="Calibri"/>
              </a:rPr>
              <a:t>Agenda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ctice: Think">
  <p:cSld name="Practice: Think">
    <p:spTree>
      <p:nvGrpSpPr>
        <p:cNvPr id="41" name="Shape 41"/>
        <p:cNvGrpSpPr/>
        <p:nvPr/>
      </p:nvGrpSpPr>
      <p:grpSpPr>
        <a:xfrm>
          <a:off x="0" y="0"/>
          <a:ext cx="0" cy="0"/>
          <a:chOff x="0" y="0"/>
          <a:chExt cx="0" cy="0"/>
        </a:xfrm>
      </p:grpSpPr>
      <p:sp>
        <p:nvSpPr>
          <p:cNvPr id="42" name="Google Shape;42;p5"/>
          <p:cNvSpPr txBox="1"/>
          <p:nvPr>
            <p:ph type="title"/>
          </p:nvPr>
        </p:nvSpPr>
        <p:spPr>
          <a:xfrm>
            <a:off x="838199" y="1388066"/>
            <a:ext cx="10515600" cy="7626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5"/>
          <p:cNvSpPr/>
          <p:nvPr/>
        </p:nvSpPr>
        <p:spPr>
          <a:xfrm>
            <a:off x="-29763" y="231050"/>
            <a:ext cx="12221763" cy="984404"/>
          </a:xfrm>
          <a:prstGeom prst="rect">
            <a:avLst/>
          </a:prstGeom>
          <a:solidFill>
            <a:srgbClr val="2E235D"/>
          </a:solidFill>
          <a:ln cap="flat" cmpd="sng" w="12700">
            <a:solidFill>
              <a:srgbClr val="2E23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5"/>
          <p:cNvSpPr/>
          <p:nvPr/>
        </p:nvSpPr>
        <p:spPr>
          <a:xfrm>
            <a:off x="8365340" y="393723"/>
            <a:ext cx="3380431" cy="556054"/>
          </a:xfrm>
          <a:prstGeom prst="roundRect">
            <a:avLst>
              <a:gd fmla="val 16667" name="adj"/>
            </a:avLst>
          </a:prstGeom>
          <a:solidFill>
            <a:srgbClr val="4E4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200">
                <a:solidFill>
                  <a:schemeClr val="lt1"/>
                </a:solidFill>
                <a:latin typeface="Calibri"/>
                <a:ea typeface="Calibri"/>
                <a:cs typeface="Calibri"/>
                <a:sym typeface="Calibri"/>
              </a:rPr>
              <a:t>sli.do      #cse122</a:t>
            </a:r>
            <a:endParaRPr/>
          </a:p>
        </p:txBody>
      </p:sp>
      <p:sp>
        <p:nvSpPr>
          <p:cNvPr id="46" name="Google Shape;46;p5"/>
          <p:cNvSpPr txBox="1"/>
          <p:nvPr/>
        </p:nvSpPr>
        <p:spPr>
          <a:xfrm>
            <a:off x="1106916" y="300371"/>
            <a:ext cx="374173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Calibri"/>
                <a:ea typeface="Calibri"/>
                <a:cs typeface="Calibri"/>
                <a:sym typeface="Calibri"/>
              </a:rPr>
              <a:t>Practice : Think</a:t>
            </a:r>
            <a:endParaRPr/>
          </a:p>
        </p:txBody>
      </p:sp>
      <p:pic>
        <p:nvPicPr>
          <p:cNvPr id="47" name="Google Shape;47;p5"/>
          <p:cNvPicPr preferRelativeResize="0"/>
          <p:nvPr/>
        </p:nvPicPr>
        <p:blipFill rotWithShape="1">
          <a:blip r:embed="rId2">
            <a:alphaModFix/>
          </a:blip>
          <a:srcRect b="0" l="0" r="0" t="0"/>
          <a:stretch/>
        </p:blipFill>
        <p:spPr>
          <a:xfrm flipH="1">
            <a:off x="154039" y="300371"/>
            <a:ext cx="684160" cy="781897"/>
          </a:xfrm>
          <a:prstGeom prst="rect">
            <a:avLst/>
          </a:prstGeom>
          <a:noFill/>
          <a:ln>
            <a:noFill/>
          </a:ln>
        </p:spPr>
      </p:pic>
      <p:sp>
        <p:nvSpPr>
          <p:cNvPr id="48" name="Google Shape;48;p5"/>
          <p:cNvSpPr/>
          <p:nvPr/>
        </p:nvSpPr>
        <p:spPr>
          <a:xfrm>
            <a:off x="7256995" y="195215"/>
            <a:ext cx="960120" cy="960120"/>
          </a:xfrm>
          <a:prstGeom prst="roundRect">
            <a:avLst>
              <a:gd fmla="val 16667" name="adj"/>
            </a:avLst>
          </a:prstGeom>
          <a:solidFill>
            <a:srgbClr val="4E4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a:solidFill>
                <a:schemeClr val="lt1"/>
              </a:solidFill>
              <a:latin typeface="Calibri"/>
              <a:ea typeface="Calibri"/>
              <a:cs typeface="Calibri"/>
              <a:sym typeface="Calibri"/>
            </a:endParaRPr>
          </a:p>
        </p:txBody>
      </p:sp>
      <p:sp>
        <p:nvSpPr>
          <p:cNvPr id="49" name="Google Shape;49;p5"/>
          <p:cNvSpPr/>
          <p:nvPr/>
        </p:nvSpPr>
        <p:spPr>
          <a:xfrm>
            <a:off x="7362151" y="300371"/>
            <a:ext cx="749808" cy="7498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0" name="Google Shape;50;p5"/>
          <p:cNvPicPr preferRelativeResize="0"/>
          <p:nvPr/>
        </p:nvPicPr>
        <p:blipFill>
          <a:blip r:embed="rId3">
            <a:alphaModFix/>
          </a:blip>
          <a:stretch>
            <a:fillRect/>
          </a:stretch>
        </p:blipFill>
        <p:spPr>
          <a:xfrm>
            <a:off x="7362150" y="300372"/>
            <a:ext cx="749800" cy="749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citce: Pair">
  <p:cSld name="Pracitce: Pair">
    <p:spTree>
      <p:nvGrpSpPr>
        <p:cNvPr id="51" name="Shape 51"/>
        <p:cNvGrpSpPr/>
        <p:nvPr/>
      </p:nvGrpSpPr>
      <p:grpSpPr>
        <a:xfrm>
          <a:off x="0" y="0"/>
          <a:ext cx="0" cy="0"/>
          <a:chOff x="0" y="0"/>
          <a:chExt cx="0" cy="0"/>
        </a:xfrm>
      </p:grpSpPr>
      <p:sp>
        <p:nvSpPr>
          <p:cNvPr id="52" name="Google Shape;52;p6"/>
          <p:cNvSpPr txBox="1"/>
          <p:nvPr>
            <p:ph type="title"/>
          </p:nvPr>
        </p:nvSpPr>
        <p:spPr>
          <a:xfrm>
            <a:off x="838199" y="1388066"/>
            <a:ext cx="10515600" cy="7626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6"/>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6"/>
          <p:cNvSpPr/>
          <p:nvPr/>
        </p:nvSpPr>
        <p:spPr>
          <a:xfrm>
            <a:off x="-29763" y="231050"/>
            <a:ext cx="12221763" cy="984404"/>
          </a:xfrm>
          <a:prstGeom prst="rect">
            <a:avLst/>
          </a:prstGeom>
          <a:solidFill>
            <a:srgbClr val="2E235D"/>
          </a:solidFill>
          <a:ln cap="flat" cmpd="sng" w="12700">
            <a:solidFill>
              <a:srgbClr val="2E23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5" name="Google Shape;55;p6"/>
          <p:cNvPicPr preferRelativeResize="0"/>
          <p:nvPr/>
        </p:nvPicPr>
        <p:blipFill rotWithShape="1">
          <a:blip r:embed="rId2">
            <a:alphaModFix/>
          </a:blip>
          <a:srcRect b="0" l="0" r="0" t="0"/>
          <a:stretch/>
        </p:blipFill>
        <p:spPr>
          <a:xfrm>
            <a:off x="154039" y="300371"/>
            <a:ext cx="961802" cy="769442"/>
          </a:xfrm>
          <a:prstGeom prst="rect">
            <a:avLst/>
          </a:prstGeom>
          <a:noFill/>
          <a:ln>
            <a:noFill/>
          </a:ln>
        </p:spPr>
      </p:pic>
      <p:sp>
        <p:nvSpPr>
          <p:cNvPr id="56" name="Google Shape;56;p6"/>
          <p:cNvSpPr/>
          <p:nvPr/>
        </p:nvSpPr>
        <p:spPr>
          <a:xfrm>
            <a:off x="8365340" y="393723"/>
            <a:ext cx="3380431" cy="556054"/>
          </a:xfrm>
          <a:prstGeom prst="roundRect">
            <a:avLst>
              <a:gd fmla="val 16667" name="adj"/>
            </a:avLst>
          </a:prstGeom>
          <a:solidFill>
            <a:srgbClr val="4E4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200">
                <a:solidFill>
                  <a:schemeClr val="lt1"/>
                </a:solidFill>
                <a:latin typeface="Calibri"/>
                <a:ea typeface="Calibri"/>
                <a:cs typeface="Calibri"/>
                <a:sym typeface="Calibri"/>
              </a:rPr>
              <a:t>sli.do      #cse122</a:t>
            </a:r>
            <a:endParaRPr/>
          </a:p>
        </p:txBody>
      </p:sp>
      <p:sp>
        <p:nvSpPr>
          <p:cNvPr id="57" name="Google Shape;57;p6"/>
          <p:cNvSpPr/>
          <p:nvPr/>
        </p:nvSpPr>
        <p:spPr>
          <a:xfrm>
            <a:off x="7256995" y="195215"/>
            <a:ext cx="960120" cy="960120"/>
          </a:xfrm>
          <a:prstGeom prst="roundRect">
            <a:avLst>
              <a:gd fmla="val 16667" name="adj"/>
            </a:avLst>
          </a:prstGeom>
          <a:solidFill>
            <a:srgbClr val="4E4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a:solidFill>
                <a:schemeClr val="lt1"/>
              </a:solidFill>
              <a:latin typeface="Calibri"/>
              <a:ea typeface="Calibri"/>
              <a:cs typeface="Calibri"/>
              <a:sym typeface="Calibri"/>
            </a:endParaRPr>
          </a:p>
        </p:txBody>
      </p:sp>
      <p:sp>
        <p:nvSpPr>
          <p:cNvPr id="58" name="Google Shape;58;p6"/>
          <p:cNvSpPr/>
          <p:nvPr/>
        </p:nvSpPr>
        <p:spPr>
          <a:xfrm>
            <a:off x="7362151" y="300371"/>
            <a:ext cx="749808" cy="7498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6"/>
          <p:cNvSpPr txBox="1"/>
          <p:nvPr/>
        </p:nvSpPr>
        <p:spPr>
          <a:xfrm>
            <a:off x="1106916" y="300371"/>
            <a:ext cx="335765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Calibri"/>
                <a:ea typeface="Calibri"/>
                <a:cs typeface="Calibri"/>
                <a:sym typeface="Calibri"/>
              </a:rPr>
              <a:t>Practice : Pair</a:t>
            </a:r>
            <a:endParaRPr/>
          </a:p>
        </p:txBody>
      </p:sp>
      <p:pic>
        <p:nvPicPr>
          <p:cNvPr id="60" name="Google Shape;60;p6"/>
          <p:cNvPicPr preferRelativeResize="0"/>
          <p:nvPr/>
        </p:nvPicPr>
        <p:blipFill>
          <a:blip r:embed="rId3">
            <a:alphaModFix/>
          </a:blip>
          <a:stretch>
            <a:fillRect/>
          </a:stretch>
        </p:blipFill>
        <p:spPr>
          <a:xfrm>
            <a:off x="7362150" y="300372"/>
            <a:ext cx="749800" cy="749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7"/>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7"/>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TR"/>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TR"/>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TR"/>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TR"/>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100" u="none" cap="none" strike="noStrike">
                <a:solidFill>
                  <a:srgbClr val="2E235D"/>
                </a:solidFill>
                <a:latin typeface="Calibri"/>
                <a:ea typeface="Calibri"/>
                <a:cs typeface="Calibri"/>
                <a:sym typeface="Calibri"/>
              </a:defRPr>
            </a:lvl1pPr>
            <a:lvl2pPr indent="0" lvl="1" marL="0" marR="0" rtl="0" algn="r">
              <a:spcBef>
                <a:spcPts val="0"/>
              </a:spcBef>
              <a:buNone/>
              <a:defRPr b="1" i="0" sz="1100" u="none" cap="none" strike="noStrike">
                <a:solidFill>
                  <a:srgbClr val="2E235D"/>
                </a:solidFill>
                <a:latin typeface="Calibri"/>
                <a:ea typeface="Calibri"/>
                <a:cs typeface="Calibri"/>
                <a:sym typeface="Calibri"/>
              </a:defRPr>
            </a:lvl2pPr>
            <a:lvl3pPr indent="0" lvl="2" marL="0" marR="0" rtl="0" algn="r">
              <a:spcBef>
                <a:spcPts val="0"/>
              </a:spcBef>
              <a:buNone/>
              <a:defRPr b="1" i="0" sz="1100" u="none" cap="none" strike="noStrike">
                <a:solidFill>
                  <a:srgbClr val="2E235D"/>
                </a:solidFill>
                <a:latin typeface="Calibri"/>
                <a:ea typeface="Calibri"/>
                <a:cs typeface="Calibri"/>
                <a:sym typeface="Calibri"/>
              </a:defRPr>
            </a:lvl3pPr>
            <a:lvl4pPr indent="0" lvl="3" marL="0" marR="0" rtl="0" algn="r">
              <a:spcBef>
                <a:spcPts val="0"/>
              </a:spcBef>
              <a:buNone/>
              <a:defRPr b="1" i="0" sz="1100" u="none" cap="none" strike="noStrike">
                <a:solidFill>
                  <a:srgbClr val="2E235D"/>
                </a:solidFill>
                <a:latin typeface="Calibri"/>
                <a:ea typeface="Calibri"/>
                <a:cs typeface="Calibri"/>
                <a:sym typeface="Calibri"/>
              </a:defRPr>
            </a:lvl4pPr>
            <a:lvl5pPr indent="0" lvl="4" marL="0" marR="0" rtl="0" algn="r">
              <a:spcBef>
                <a:spcPts val="0"/>
              </a:spcBef>
              <a:buNone/>
              <a:defRPr b="1" i="0" sz="1100" u="none" cap="none" strike="noStrike">
                <a:solidFill>
                  <a:srgbClr val="2E235D"/>
                </a:solidFill>
                <a:latin typeface="Calibri"/>
                <a:ea typeface="Calibri"/>
                <a:cs typeface="Calibri"/>
                <a:sym typeface="Calibri"/>
              </a:defRPr>
            </a:lvl5pPr>
            <a:lvl6pPr indent="0" lvl="5" marL="0" marR="0" rtl="0" algn="r">
              <a:spcBef>
                <a:spcPts val="0"/>
              </a:spcBef>
              <a:buNone/>
              <a:defRPr b="1" i="0" sz="1100" u="none" cap="none" strike="noStrike">
                <a:solidFill>
                  <a:srgbClr val="2E235D"/>
                </a:solidFill>
                <a:latin typeface="Calibri"/>
                <a:ea typeface="Calibri"/>
                <a:cs typeface="Calibri"/>
                <a:sym typeface="Calibri"/>
              </a:defRPr>
            </a:lvl6pPr>
            <a:lvl7pPr indent="0" lvl="6" marL="0" marR="0" rtl="0" algn="r">
              <a:spcBef>
                <a:spcPts val="0"/>
              </a:spcBef>
              <a:buNone/>
              <a:defRPr b="1" i="0" sz="1100" u="none" cap="none" strike="noStrike">
                <a:solidFill>
                  <a:srgbClr val="2E235D"/>
                </a:solidFill>
                <a:latin typeface="Calibri"/>
                <a:ea typeface="Calibri"/>
                <a:cs typeface="Calibri"/>
                <a:sym typeface="Calibri"/>
              </a:defRPr>
            </a:lvl7pPr>
            <a:lvl8pPr indent="0" lvl="7" marL="0" marR="0" rtl="0" algn="r">
              <a:spcBef>
                <a:spcPts val="0"/>
              </a:spcBef>
              <a:buNone/>
              <a:defRPr b="1" i="0" sz="1100" u="none" cap="none" strike="noStrike">
                <a:solidFill>
                  <a:srgbClr val="2E235D"/>
                </a:solidFill>
                <a:latin typeface="Calibri"/>
                <a:ea typeface="Calibri"/>
                <a:cs typeface="Calibri"/>
                <a:sym typeface="Calibri"/>
              </a:defRPr>
            </a:lvl8pPr>
            <a:lvl9pPr indent="0" lvl="8" marL="0" marR="0" rtl="0" algn="r">
              <a:spcBef>
                <a:spcPts val="0"/>
              </a:spcBef>
              <a:buNone/>
              <a:defRPr b="1" i="0" sz="1100" u="none" cap="none"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p:nvPr/>
        </p:nvSpPr>
        <p:spPr>
          <a:xfrm>
            <a:off x="-89452" y="-2819"/>
            <a:ext cx="12503426" cy="239554"/>
          </a:xfrm>
          <a:prstGeom prst="rect">
            <a:avLst/>
          </a:prstGeom>
          <a:solidFill>
            <a:srgbClr val="2E235D"/>
          </a:solidFill>
          <a:ln cap="flat" cmpd="sng" w="12700">
            <a:solidFill>
              <a:srgbClr val="2E23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 name="Google Shape;14;p1"/>
          <p:cNvPicPr preferRelativeResize="0"/>
          <p:nvPr/>
        </p:nvPicPr>
        <p:blipFill rotWithShape="1">
          <a:blip r:embed="rId1">
            <a:alphaModFix/>
          </a:blip>
          <a:srcRect b="0" l="0" r="0" t="0"/>
          <a:stretch/>
        </p:blipFill>
        <p:spPr>
          <a:xfrm>
            <a:off x="29763" y="29972"/>
            <a:ext cx="2150721" cy="169037"/>
          </a:xfrm>
          <a:prstGeom prst="rect">
            <a:avLst/>
          </a:prstGeom>
          <a:noFill/>
          <a:ln>
            <a:noFill/>
          </a:ln>
        </p:spPr>
      </p:pic>
      <p:sp>
        <p:nvSpPr>
          <p:cNvPr id="15" name="Google Shape;15;p1"/>
          <p:cNvSpPr txBox="1"/>
          <p:nvPr/>
        </p:nvSpPr>
        <p:spPr>
          <a:xfrm>
            <a:off x="10501047" y="7913"/>
            <a:ext cx="1622425" cy="2308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900" u="none" cap="none" strike="noStrike">
                <a:solidFill>
                  <a:schemeClr val="lt1"/>
                </a:solidFill>
                <a:latin typeface="Montserrat SemiBold"/>
                <a:ea typeface="Montserrat SemiBold"/>
                <a:cs typeface="Montserrat SemiBold"/>
                <a:sym typeface="Montserrat SemiBold"/>
              </a:rPr>
              <a:t>CSE 122</a:t>
            </a:r>
            <a:endParaRPr/>
          </a:p>
        </p:txBody>
      </p:sp>
      <p:sp>
        <p:nvSpPr>
          <p:cNvPr id="16" name="Google Shape;16;p1"/>
          <p:cNvSpPr txBox="1"/>
          <p:nvPr/>
        </p:nvSpPr>
        <p:spPr>
          <a:xfrm>
            <a:off x="3066637" y="30157"/>
            <a:ext cx="6191248"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900" u="none" cap="none" strike="noStrike">
                <a:solidFill>
                  <a:schemeClr val="lt1"/>
                </a:solidFill>
                <a:latin typeface="Montserrat SemiBold"/>
                <a:ea typeface="Montserrat SemiBold"/>
                <a:cs typeface="Montserrat SemiBold"/>
                <a:sym typeface="Montserrat SemiBold"/>
              </a:rPr>
              <a:t>LEC 05: Stacks &amp;  Queues Practice</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ocs.google.com/spreadsheets/d/19M4gwExCZbLaFQ64YHVVYjhZklgeXO3xJsyIWNdnROQ/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9"/>
          <p:cNvSpPr txBox="1"/>
          <p:nvPr>
            <p:ph type="title"/>
          </p:nvPr>
        </p:nvSpPr>
        <p:spPr>
          <a:xfrm>
            <a:off x="305333" y="4125093"/>
            <a:ext cx="6591226" cy="19547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0F0F0"/>
              </a:buClr>
              <a:buSzPts val="3600"/>
              <a:buFont typeface="Montserrat SemiBold"/>
              <a:buNone/>
            </a:pPr>
            <a:r>
              <a:rPr lang="en-US" sz="3600"/>
              <a:t>Stacks &amp; Queues</a:t>
            </a:r>
            <a:br>
              <a:rPr lang="en-US" sz="3600"/>
            </a:br>
            <a:r>
              <a:rPr lang="en-US" sz="3600"/>
              <a:t>Practice</a:t>
            </a:r>
            <a:endParaRPr/>
          </a:p>
        </p:txBody>
      </p:sp>
      <p:sp>
        <p:nvSpPr>
          <p:cNvPr id="71" name="Google Shape;71;p9"/>
          <p:cNvSpPr txBox="1"/>
          <p:nvPr/>
        </p:nvSpPr>
        <p:spPr>
          <a:xfrm>
            <a:off x="7456906" y="2225075"/>
            <a:ext cx="447680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200">
                <a:solidFill>
                  <a:srgbClr val="3F3F3F"/>
                </a:solidFill>
                <a:latin typeface="Calibri"/>
                <a:ea typeface="Calibri"/>
                <a:cs typeface="Calibri"/>
                <a:sym typeface="Calibri"/>
              </a:rPr>
              <a:t>Talk to your neighbors:</a:t>
            </a:r>
            <a:endParaRPr/>
          </a:p>
          <a:p>
            <a:pPr indent="0" lvl="0" marL="0" marR="0" rtl="0" algn="ctr">
              <a:spcBef>
                <a:spcPts val="0"/>
              </a:spcBef>
              <a:spcAft>
                <a:spcPts val="0"/>
              </a:spcAft>
              <a:buNone/>
            </a:pPr>
            <a:r>
              <a:rPr i="1" lang="en-US" sz="2200">
                <a:solidFill>
                  <a:srgbClr val="3F3F3F"/>
                </a:solidFill>
                <a:latin typeface="Calibri"/>
                <a:ea typeface="Calibri"/>
                <a:cs typeface="Calibri"/>
                <a:sym typeface="Calibri"/>
              </a:rPr>
              <a:t>Debate: Are Pop-Tarts ravioli? </a:t>
            </a:r>
            <a:endParaRPr/>
          </a:p>
        </p:txBody>
      </p:sp>
      <p:sp>
        <p:nvSpPr>
          <p:cNvPr id="72" name="Google Shape;72;p9"/>
          <p:cNvSpPr txBox="1"/>
          <p:nvPr/>
        </p:nvSpPr>
        <p:spPr>
          <a:xfrm>
            <a:off x="7379594" y="1403798"/>
            <a:ext cx="46314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A5A5A5"/>
                </a:solidFill>
                <a:latin typeface="Montserrat SemiBold"/>
                <a:ea typeface="Montserrat SemiBold"/>
                <a:cs typeface="Montserrat SemiBold"/>
                <a:sym typeface="Montserrat SemiBold"/>
              </a:rPr>
              <a:t>BEFORE WE START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4"/>
              </a:buClr>
              <a:buSzPts val="4400"/>
              <a:buFont typeface="Calibri"/>
              <a:buNone/>
            </a:pPr>
            <a:r>
              <a:rPr lang="en-US">
                <a:solidFill>
                  <a:schemeClr val="accent4"/>
                </a:solidFill>
              </a:rPr>
              <a:t>(Recap) </a:t>
            </a:r>
            <a:r>
              <a:rPr lang="en-US"/>
              <a:t>Common Problem-Solving Strategies</a:t>
            </a:r>
            <a:endParaRPr/>
          </a:p>
        </p:txBody>
      </p:sp>
      <p:sp>
        <p:nvSpPr>
          <p:cNvPr id="145" name="Google Shape;145;p18"/>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b="1" lang="en-US"/>
              <a:t>Analogy</a:t>
            </a:r>
            <a:r>
              <a:rPr lang="en-US"/>
              <a:t> – Is this similar to a problem you’ve seen?</a:t>
            </a:r>
            <a:endParaRPr/>
          </a:p>
          <a:p>
            <a:pPr indent="-228600" lvl="1" marL="685800" rtl="0" algn="l">
              <a:lnSpc>
                <a:spcPct val="90000"/>
              </a:lnSpc>
              <a:spcBef>
                <a:spcPts val="500"/>
              </a:spcBef>
              <a:spcAft>
                <a:spcPts val="0"/>
              </a:spcAft>
              <a:buClr>
                <a:schemeClr val="dk1"/>
              </a:buClr>
              <a:buSzPct val="100000"/>
              <a:buChar char="-"/>
            </a:pPr>
            <a:r>
              <a:rPr lang="en-US"/>
              <a:t>sum(Stack) is probably a lot like sum(Queue), start there!</a:t>
            </a:r>
            <a:endParaRPr/>
          </a:p>
          <a:p>
            <a:pPr indent="-228600" lvl="0" marL="228600" rtl="0" algn="l">
              <a:lnSpc>
                <a:spcPct val="90000"/>
              </a:lnSpc>
              <a:spcBef>
                <a:spcPts val="1000"/>
              </a:spcBef>
              <a:spcAft>
                <a:spcPts val="0"/>
              </a:spcAft>
              <a:buClr>
                <a:schemeClr val="dk1"/>
              </a:buClr>
              <a:buSzPct val="100000"/>
              <a:buChar char="•"/>
            </a:pPr>
            <a:r>
              <a:rPr b="1" lang="en-US"/>
              <a:t>Brainstorming </a:t>
            </a:r>
            <a:r>
              <a:rPr lang="en-US"/>
              <a:t>– Consider steps to solve problem before writing code</a:t>
            </a:r>
            <a:endParaRPr/>
          </a:p>
          <a:p>
            <a:pPr indent="-228600" lvl="1" marL="685800" rtl="0" algn="l">
              <a:lnSpc>
                <a:spcPct val="90000"/>
              </a:lnSpc>
              <a:spcBef>
                <a:spcPts val="500"/>
              </a:spcBef>
              <a:spcAft>
                <a:spcPts val="0"/>
              </a:spcAft>
              <a:buClr>
                <a:schemeClr val="dk1"/>
              </a:buClr>
              <a:buSzPct val="100000"/>
              <a:buChar char="-"/>
            </a:pPr>
            <a:r>
              <a:rPr lang="en-US"/>
              <a:t>Try to do an example “by hand” → outline steps </a:t>
            </a:r>
            <a:endParaRPr/>
          </a:p>
          <a:p>
            <a:pPr indent="-228600" lvl="0" marL="228600" rtl="0" algn="l">
              <a:lnSpc>
                <a:spcPct val="90000"/>
              </a:lnSpc>
              <a:spcBef>
                <a:spcPts val="1000"/>
              </a:spcBef>
              <a:spcAft>
                <a:spcPts val="0"/>
              </a:spcAft>
              <a:buClr>
                <a:schemeClr val="dk1"/>
              </a:buClr>
              <a:buSzPct val="100000"/>
              <a:buChar char="•"/>
            </a:pPr>
            <a:r>
              <a:rPr b="1" lang="en-US"/>
              <a:t>Solve Sub-Problems</a:t>
            </a:r>
            <a:r>
              <a:rPr lang="en-US"/>
              <a:t> – Is there a smaller part of the problem to solve?</a:t>
            </a:r>
            <a:endParaRPr/>
          </a:p>
          <a:p>
            <a:pPr indent="-228600" lvl="1" marL="685800" rtl="0" algn="l">
              <a:lnSpc>
                <a:spcPct val="90000"/>
              </a:lnSpc>
              <a:spcBef>
                <a:spcPts val="500"/>
              </a:spcBef>
              <a:spcAft>
                <a:spcPts val="0"/>
              </a:spcAft>
              <a:buClr>
                <a:schemeClr val="dk1"/>
              </a:buClr>
              <a:buSzPct val="100000"/>
              <a:buChar char="-"/>
            </a:pPr>
            <a:r>
              <a:rPr lang="en-US"/>
              <a:t>Move to queue first</a:t>
            </a:r>
            <a:endParaRPr/>
          </a:p>
          <a:p>
            <a:pPr indent="-228600" lvl="0" marL="228600" rtl="0" algn="l">
              <a:lnSpc>
                <a:spcPct val="90000"/>
              </a:lnSpc>
              <a:spcBef>
                <a:spcPts val="1000"/>
              </a:spcBef>
              <a:spcAft>
                <a:spcPts val="0"/>
              </a:spcAft>
              <a:buClr>
                <a:schemeClr val="dk1"/>
              </a:buClr>
              <a:buSzPct val="100000"/>
              <a:buChar char="•"/>
            </a:pPr>
            <a:r>
              <a:rPr b="1" lang="en-US"/>
              <a:t>Debugging </a:t>
            </a:r>
            <a:r>
              <a:rPr lang="en-US"/>
              <a:t>– Does your solution behave correctly on the example input.</a:t>
            </a:r>
            <a:endParaRPr/>
          </a:p>
          <a:p>
            <a:pPr indent="-228600" lvl="1" marL="685800" rtl="0" algn="l">
              <a:lnSpc>
                <a:spcPct val="90000"/>
              </a:lnSpc>
              <a:spcBef>
                <a:spcPts val="500"/>
              </a:spcBef>
              <a:spcAft>
                <a:spcPts val="0"/>
              </a:spcAft>
              <a:buClr>
                <a:schemeClr val="dk1"/>
              </a:buClr>
              <a:buSzPct val="100000"/>
              <a:buChar char="-"/>
            </a:pPr>
            <a:r>
              <a:rPr lang="en-US"/>
              <a:t>Test on input from specification</a:t>
            </a:r>
            <a:endParaRPr/>
          </a:p>
          <a:p>
            <a:pPr indent="-228600" lvl="1" marL="685800" rtl="0" algn="l">
              <a:lnSpc>
                <a:spcPct val="90000"/>
              </a:lnSpc>
              <a:spcBef>
                <a:spcPts val="500"/>
              </a:spcBef>
              <a:spcAft>
                <a:spcPts val="0"/>
              </a:spcAft>
              <a:buClr>
                <a:schemeClr val="dk1"/>
              </a:buClr>
              <a:buSzPct val="100000"/>
              <a:buChar char="-"/>
            </a:pPr>
            <a:r>
              <a:rPr lang="en-US"/>
              <a:t>Test edge cases (“What if the Stack is empty?”)</a:t>
            </a:r>
            <a:endParaRPr/>
          </a:p>
          <a:p>
            <a:pPr indent="-228600" lvl="0" marL="228600" rtl="0" algn="l">
              <a:lnSpc>
                <a:spcPct val="90000"/>
              </a:lnSpc>
              <a:spcBef>
                <a:spcPts val="1000"/>
              </a:spcBef>
              <a:spcAft>
                <a:spcPts val="0"/>
              </a:spcAft>
              <a:buClr>
                <a:schemeClr val="dk1"/>
              </a:buClr>
              <a:buSzPct val="100000"/>
              <a:buChar char="•"/>
            </a:pPr>
            <a:r>
              <a:rPr b="1" lang="en-US"/>
              <a:t>Iterative Development </a:t>
            </a:r>
            <a:r>
              <a:rPr lang="en-US"/>
              <a:t>– Can we start by solving a different problem that is easier?</a:t>
            </a:r>
            <a:endParaRPr/>
          </a:p>
          <a:p>
            <a:pPr indent="-228600" lvl="1" marL="685800" rtl="0" algn="l">
              <a:lnSpc>
                <a:spcPct val="90000"/>
              </a:lnSpc>
              <a:spcBef>
                <a:spcPts val="500"/>
              </a:spcBef>
              <a:spcAft>
                <a:spcPts val="0"/>
              </a:spcAft>
              <a:buClr>
                <a:schemeClr val="dk1"/>
              </a:buClr>
              <a:buSzPct val="100000"/>
              <a:buChar char="-"/>
            </a:pPr>
            <a:r>
              <a:rPr lang="en-US"/>
              <a:t>Just looping over a queue and printing elements</a:t>
            </a:r>
            <a:endParaRPr/>
          </a:p>
          <a:p>
            <a:pPr indent="-64135" lvl="0" marL="228600" rtl="0" algn="l">
              <a:lnSpc>
                <a:spcPct val="90000"/>
              </a:lnSpc>
              <a:spcBef>
                <a:spcPts val="1000"/>
              </a:spcBef>
              <a:spcAft>
                <a:spcPts val="0"/>
              </a:spcAft>
              <a:buClr>
                <a:schemeClr val="dk1"/>
              </a:buClr>
              <a:buSzPct val="100000"/>
              <a:buNone/>
            </a:pPr>
            <a:r>
              <a:t/>
            </a:r>
            <a:endParaRPr b="1"/>
          </a:p>
          <a:p>
            <a:pPr indent="-64135" lvl="0" marL="228600" rtl="0" algn="l">
              <a:lnSpc>
                <a:spcPct val="90000"/>
              </a:lnSpc>
              <a:spcBef>
                <a:spcPts val="1000"/>
              </a:spcBef>
              <a:spcAft>
                <a:spcPts val="0"/>
              </a:spcAft>
              <a:buClr>
                <a:schemeClr val="dk1"/>
              </a:buClr>
              <a:buSzPct val="100000"/>
              <a:buNone/>
            </a:pPr>
            <a:r>
              <a:t/>
            </a:r>
            <a:endParaRPr b="1"/>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Metacognition</a:t>
            </a:r>
            <a:endParaRPr/>
          </a:p>
        </p:txBody>
      </p:sp>
      <p:sp>
        <p:nvSpPr>
          <p:cNvPr id="151" name="Google Shape;151;p19"/>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accent3"/>
              </a:buClr>
              <a:buSzPct val="100000"/>
              <a:buChar char="•"/>
            </a:pPr>
            <a:r>
              <a:rPr b="1" lang="en-US">
                <a:solidFill>
                  <a:schemeClr val="accent3"/>
                </a:solidFill>
              </a:rPr>
              <a:t>Metacognition</a:t>
            </a:r>
            <a:r>
              <a:rPr lang="en-US"/>
              <a:t>: asking questions about your solution process.</a:t>
            </a:r>
            <a:br>
              <a:rPr lang="en-US"/>
            </a:br>
            <a:endParaRPr/>
          </a:p>
          <a:p>
            <a:pPr indent="-228600" lvl="0" marL="228600" rtl="0" algn="l">
              <a:lnSpc>
                <a:spcPct val="90000"/>
              </a:lnSpc>
              <a:spcBef>
                <a:spcPts val="1000"/>
              </a:spcBef>
              <a:spcAft>
                <a:spcPts val="0"/>
              </a:spcAft>
              <a:buClr>
                <a:schemeClr val="dk1"/>
              </a:buClr>
              <a:buSzPct val="100000"/>
              <a:buChar char="•"/>
            </a:pPr>
            <a:r>
              <a:rPr lang="en-US"/>
              <a:t>Examples:</a:t>
            </a:r>
            <a:endParaRPr/>
          </a:p>
          <a:p>
            <a:pPr indent="-228600" lvl="1" marL="685800" rtl="0" algn="l">
              <a:lnSpc>
                <a:spcPct val="90000"/>
              </a:lnSpc>
              <a:spcBef>
                <a:spcPts val="500"/>
              </a:spcBef>
              <a:spcAft>
                <a:spcPts val="0"/>
              </a:spcAft>
              <a:buClr>
                <a:schemeClr val="dk1"/>
              </a:buClr>
              <a:buSzPct val="100000"/>
              <a:buChar char="-"/>
            </a:pPr>
            <a:r>
              <a:rPr b="1" lang="en-US"/>
              <a:t>While debugging</a:t>
            </a:r>
            <a:r>
              <a:rPr lang="en-US"/>
              <a:t>: explain to yourself why you’re making this change to your program.</a:t>
            </a:r>
            <a:endParaRPr/>
          </a:p>
          <a:p>
            <a:pPr indent="-228600" lvl="1" marL="685800" rtl="0" algn="l">
              <a:lnSpc>
                <a:spcPct val="90000"/>
              </a:lnSpc>
              <a:spcBef>
                <a:spcPts val="500"/>
              </a:spcBef>
              <a:spcAft>
                <a:spcPts val="0"/>
              </a:spcAft>
              <a:buClr>
                <a:schemeClr val="dk1"/>
              </a:buClr>
              <a:buSzPct val="100000"/>
              <a:buChar char="-"/>
            </a:pPr>
            <a:r>
              <a:rPr b="1" lang="en-US"/>
              <a:t>Before running your program</a:t>
            </a:r>
            <a:r>
              <a:rPr lang="en-US"/>
              <a:t>: make an explicit prediction of what you expect to see.</a:t>
            </a:r>
            <a:endParaRPr/>
          </a:p>
          <a:p>
            <a:pPr indent="-228600" lvl="1" marL="685800" rtl="0" algn="l">
              <a:lnSpc>
                <a:spcPct val="90000"/>
              </a:lnSpc>
              <a:spcBef>
                <a:spcPts val="500"/>
              </a:spcBef>
              <a:spcAft>
                <a:spcPts val="0"/>
              </a:spcAft>
              <a:buClr>
                <a:schemeClr val="dk1"/>
              </a:buClr>
              <a:buSzPct val="100000"/>
              <a:buChar char="-"/>
            </a:pPr>
            <a:r>
              <a:rPr b="1" lang="en-US"/>
              <a:t>When coding</a:t>
            </a:r>
            <a:r>
              <a:rPr lang="en-US"/>
              <a:t>: be aware when you’re not making progress, so you can take a break or try a different strategy.</a:t>
            </a:r>
            <a:endParaRPr/>
          </a:p>
          <a:p>
            <a:pPr indent="-228600" lvl="1" marL="685800" rtl="0" algn="l">
              <a:lnSpc>
                <a:spcPct val="90000"/>
              </a:lnSpc>
              <a:spcBef>
                <a:spcPts val="500"/>
              </a:spcBef>
              <a:spcAft>
                <a:spcPts val="0"/>
              </a:spcAft>
              <a:buClr>
                <a:schemeClr val="dk1"/>
              </a:buClr>
              <a:buSzPct val="100000"/>
              <a:buChar char="-"/>
            </a:pPr>
            <a:r>
              <a:rPr b="1" lang="en-US"/>
              <a:t>When designing</a:t>
            </a:r>
            <a:r>
              <a:rPr lang="en-US"/>
              <a:t>:</a:t>
            </a:r>
            <a:endParaRPr/>
          </a:p>
          <a:p>
            <a:pPr indent="-228600" lvl="2" marL="1143000" rtl="0" algn="l">
              <a:lnSpc>
                <a:spcPct val="90000"/>
              </a:lnSpc>
              <a:spcBef>
                <a:spcPts val="500"/>
              </a:spcBef>
              <a:spcAft>
                <a:spcPts val="0"/>
              </a:spcAft>
              <a:buClr>
                <a:schemeClr val="dk1"/>
              </a:buClr>
              <a:buSzPct val="100000"/>
              <a:buChar char="-"/>
            </a:pPr>
            <a:r>
              <a:rPr lang="en-US"/>
              <a:t>Explain the tradeoffs with using a different data structure or algorithm.</a:t>
            </a:r>
            <a:endParaRPr/>
          </a:p>
          <a:p>
            <a:pPr indent="-228600" lvl="2" marL="1143000" rtl="0" algn="l">
              <a:lnSpc>
                <a:spcPct val="90000"/>
              </a:lnSpc>
              <a:spcBef>
                <a:spcPts val="500"/>
              </a:spcBef>
              <a:spcAft>
                <a:spcPts val="0"/>
              </a:spcAft>
              <a:buClr>
                <a:schemeClr val="dk1"/>
              </a:buClr>
              <a:buSzPct val="100000"/>
              <a:buChar char="-"/>
            </a:pPr>
            <a:r>
              <a:rPr lang="en-US"/>
              <a:t>If one or more requirements change, how would the solution change as a result?</a:t>
            </a:r>
            <a:endParaRPr/>
          </a:p>
          <a:p>
            <a:pPr indent="-228600" lvl="2" marL="1143000" rtl="0" algn="l">
              <a:lnSpc>
                <a:spcPct val="90000"/>
              </a:lnSpc>
              <a:spcBef>
                <a:spcPts val="500"/>
              </a:spcBef>
              <a:spcAft>
                <a:spcPts val="0"/>
              </a:spcAft>
              <a:buClr>
                <a:schemeClr val="dk1"/>
              </a:buClr>
              <a:buSzPct val="100000"/>
              <a:buChar char="-"/>
            </a:pPr>
            <a:r>
              <a:rPr lang="en-US"/>
              <a:t>Reflect on how you ruled out alternative ideas along the way to a solution.</a:t>
            </a:r>
            <a:endParaRPr/>
          </a:p>
          <a:p>
            <a:pPr indent="-228600" lvl="1" marL="685800" rtl="0" algn="l">
              <a:lnSpc>
                <a:spcPct val="90000"/>
              </a:lnSpc>
              <a:spcBef>
                <a:spcPts val="500"/>
              </a:spcBef>
              <a:spcAft>
                <a:spcPts val="0"/>
              </a:spcAft>
              <a:buClr>
                <a:schemeClr val="dk1"/>
              </a:buClr>
              <a:buSzPct val="100000"/>
              <a:buChar char="-"/>
            </a:pPr>
            <a:r>
              <a:rPr b="1" lang="en-US"/>
              <a:t>When studying</a:t>
            </a:r>
            <a:r>
              <a:rPr lang="en-US"/>
              <a:t>: what is the relationship of this topic to other ideas in the course?</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4"/>
              </a:buClr>
              <a:buSzPts val="4400"/>
              <a:buFont typeface="Calibri"/>
              <a:buNone/>
            </a:pPr>
            <a:r>
              <a:rPr lang="en-US">
                <a:solidFill>
                  <a:schemeClr val="accent4"/>
                </a:solidFill>
              </a:rPr>
              <a:t>(Recap) </a:t>
            </a:r>
            <a:r>
              <a:rPr lang="en-US"/>
              <a:t>Common Stack &amp; Queue Patterns</a:t>
            </a:r>
            <a:endParaRPr/>
          </a:p>
        </p:txBody>
      </p:sp>
      <p:sp>
        <p:nvSpPr>
          <p:cNvPr id="157" name="Google Shape;157;p20"/>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Stack → Queue and Queue → Stack</a:t>
            </a:r>
            <a:endParaRPr/>
          </a:p>
          <a:p>
            <a:pPr indent="-228600" lvl="1" marL="685800" rtl="0" algn="l">
              <a:lnSpc>
                <a:spcPct val="90000"/>
              </a:lnSpc>
              <a:spcBef>
                <a:spcPts val="500"/>
              </a:spcBef>
              <a:spcAft>
                <a:spcPts val="0"/>
              </a:spcAft>
              <a:buClr>
                <a:schemeClr val="dk1"/>
              </a:buClr>
              <a:buSzPts val="2400"/>
              <a:buChar char="-"/>
            </a:pPr>
            <a:r>
              <a:rPr lang="en-US"/>
              <a:t>We give you helper methods for this on problems</a:t>
            </a:r>
            <a:endParaRPr/>
          </a:p>
          <a:p>
            <a:pPr indent="-228600" lvl="0" marL="228600" rtl="0" algn="l">
              <a:lnSpc>
                <a:spcPct val="90000"/>
              </a:lnSpc>
              <a:spcBef>
                <a:spcPts val="1000"/>
              </a:spcBef>
              <a:spcAft>
                <a:spcPts val="0"/>
              </a:spcAft>
              <a:buClr>
                <a:schemeClr val="dk1"/>
              </a:buClr>
              <a:buSzPts val="2800"/>
              <a:buChar char="•"/>
            </a:pPr>
            <a:r>
              <a:rPr lang="en-US"/>
              <a:t>Reverse a Stack with a S→Q + Q→S </a:t>
            </a:r>
            <a:endParaRPr/>
          </a:p>
          <a:p>
            <a:pPr indent="-228600" lvl="0" marL="228600" rtl="0" algn="l">
              <a:lnSpc>
                <a:spcPct val="90000"/>
              </a:lnSpc>
              <a:spcBef>
                <a:spcPts val="1000"/>
              </a:spcBef>
              <a:spcAft>
                <a:spcPts val="0"/>
              </a:spcAft>
              <a:buClr>
                <a:schemeClr val="dk1"/>
              </a:buClr>
              <a:buSzPts val="2800"/>
              <a:buChar char="•"/>
            </a:pPr>
            <a:r>
              <a:rPr lang="en-US"/>
              <a:t>“Cycling” a queue: Inspect each element by repeatedly removing and adding to back </a:t>
            </a:r>
            <a:r>
              <a:rPr lang="en-US">
                <a:latin typeface="Consolas"/>
                <a:ea typeface="Consolas"/>
                <a:cs typeface="Consolas"/>
                <a:sym typeface="Consolas"/>
              </a:rPr>
              <a:t>size</a:t>
            </a:r>
            <a:r>
              <a:rPr lang="en-US"/>
              <a:t> times</a:t>
            </a:r>
            <a:endParaRPr/>
          </a:p>
          <a:p>
            <a:pPr indent="-228600" lvl="1" marL="685800" rtl="0" algn="l">
              <a:lnSpc>
                <a:spcPct val="90000"/>
              </a:lnSpc>
              <a:spcBef>
                <a:spcPts val="500"/>
              </a:spcBef>
              <a:spcAft>
                <a:spcPts val="0"/>
              </a:spcAft>
              <a:buClr>
                <a:schemeClr val="dk1"/>
              </a:buClr>
              <a:buSzPts val="2400"/>
              <a:buChar char="-"/>
            </a:pPr>
            <a:r>
              <a:rPr lang="en-US"/>
              <a:t> Careful: Watch your loop bounds when queue’s size changes</a:t>
            </a:r>
            <a:endParaRPr/>
          </a:p>
          <a:p>
            <a:pPr indent="-228600" lvl="0" marL="228600" rtl="0" algn="l">
              <a:lnSpc>
                <a:spcPct val="90000"/>
              </a:lnSpc>
              <a:spcBef>
                <a:spcPts val="1000"/>
              </a:spcBef>
              <a:spcAft>
                <a:spcPts val="0"/>
              </a:spcAft>
              <a:buClr>
                <a:schemeClr val="dk1"/>
              </a:buClr>
              <a:buSzPts val="2800"/>
              <a:buChar char="•"/>
            </a:pPr>
            <a:r>
              <a:rPr lang="en-US"/>
              <a:t>A ”splitting” loop that moves some values to the Stack and others to the Queue</a:t>
            </a:r>
            <a:endParaRPr/>
          </a:p>
          <a:p>
            <a:pPr indent="-50800" lvl="0" marL="228600" rtl="0" algn="l">
              <a:lnSpc>
                <a:spcPct val="90000"/>
              </a:lnSpc>
              <a:spcBef>
                <a:spcPts val="1000"/>
              </a:spcBef>
              <a:spcAft>
                <a:spcPts val="0"/>
              </a:spcAft>
              <a:buClr>
                <a:schemeClr val="dk1"/>
              </a:buClr>
              <a:buSzPts val="2800"/>
              <a:buNone/>
            </a:pPr>
            <a:r>
              <a:t/>
            </a:r>
            <a:endParaRPr/>
          </a:p>
          <a:p>
            <a:pPr indent="-76200" lvl="1" marL="6858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txBox="1"/>
          <p:nvPr/>
        </p:nvSpPr>
        <p:spPr>
          <a:xfrm>
            <a:off x="7659825" y="1256050"/>
            <a:ext cx="4377000" cy="2262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n-US" sz="4400">
                <a:latin typeface="Calibri"/>
                <a:ea typeface="Calibri"/>
                <a:cs typeface="Calibri"/>
                <a:sym typeface="Calibri"/>
              </a:rPr>
              <a:t>What does s contain after mystery finishes?</a:t>
            </a:r>
            <a:endParaRPr b="1" sz="4400">
              <a:solidFill>
                <a:srgbClr val="000000"/>
              </a:solidFill>
              <a:latin typeface="Calibri"/>
              <a:ea typeface="Calibri"/>
              <a:cs typeface="Calibri"/>
              <a:sym typeface="Calibri"/>
            </a:endParaRPr>
          </a:p>
        </p:txBody>
      </p:sp>
      <p:sp>
        <p:nvSpPr>
          <p:cNvPr id="164" name="Google Shape;164;p21"/>
          <p:cNvSpPr txBox="1"/>
          <p:nvPr/>
        </p:nvSpPr>
        <p:spPr>
          <a:xfrm>
            <a:off x="152400" y="1388700"/>
            <a:ext cx="7450800" cy="5445900"/>
          </a:xfrm>
          <a:prstGeom prst="rect">
            <a:avLst/>
          </a:prstGeom>
          <a:solidFill>
            <a:srgbClr val="FAFAFA"/>
          </a:solidFill>
          <a:ln cap="flat" cmpd="sng" w="9525">
            <a:solidFill>
              <a:srgbClr val="8C8C8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8C8C8C"/>
                </a:solidFill>
                <a:latin typeface="Consolas"/>
                <a:ea typeface="Consolas"/>
                <a:cs typeface="Consolas"/>
                <a:sym typeface="Consolas"/>
              </a:rPr>
              <a:t>// s: bottom [0, 1, 2, 3, 4] top</a:t>
            </a:r>
            <a:endParaRPr i="1" sz="1800">
              <a:solidFill>
                <a:srgbClr val="8C8C8C"/>
              </a:solidFill>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rgbClr val="015692"/>
                </a:solidFill>
                <a:highlight>
                  <a:srgbClr val="FBFBFB"/>
                </a:highlight>
                <a:latin typeface="Consolas"/>
                <a:ea typeface="Consolas"/>
                <a:cs typeface="Consolas"/>
                <a:sym typeface="Consolas"/>
              </a:rPr>
              <a:t>public static</a:t>
            </a:r>
            <a:r>
              <a:rPr lang="en-US" sz="1700">
                <a:solidFill>
                  <a:schemeClr val="dk1"/>
                </a:solidFill>
                <a:highlight>
                  <a:srgbClr val="FBFBFB"/>
                </a:highlight>
                <a:latin typeface="Consolas"/>
                <a:ea typeface="Consolas"/>
                <a:cs typeface="Consolas"/>
                <a:sym typeface="Consolas"/>
              </a:rPr>
              <a:t> void mystery(Stack&lt;</a:t>
            </a:r>
            <a:r>
              <a:rPr lang="en-US" sz="1700">
                <a:solidFill>
                  <a:srgbClr val="015692"/>
                </a:solidFill>
                <a:highlight>
                  <a:srgbClr val="FBFBFB"/>
                </a:highlight>
                <a:latin typeface="Consolas"/>
                <a:ea typeface="Consolas"/>
                <a:cs typeface="Consolas"/>
                <a:sym typeface="Consolas"/>
              </a:rPr>
              <a:t>Integer</a:t>
            </a:r>
            <a:r>
              <a:rPr lang="en-US" sz="1700">
                <a:solidFill>
                  <a:schemeClr val="dk1"/>
                </a:solidFill>
                <a:highlight>
                  <a:srgbClr val="FBFBFB"/>
                </a:highlight>
                <a:latin typeface="Consolas"/>
                <a:ea typeface="Consolas"/>
                <a:cs typeface="Consolas"/>
                <a:sym typeface="Consolas"/>
              </a:rPr>
              <a:t>&gt; s)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Stack&lt;</a:t>
            </a:r>
            <a:r>
              <a:rPr lang="en-US" sz="1700">
                <a:solidFill>
                  <a:srgbClr val="015692"/>
                </a:solidFill>
                <a:highlight>
                  <a:srgbClr val="FBFBFB"/>
                </a:highlight>
                <a:latin typeface="Consolas"/>
                <a:ea typeface="Consolas"/>
                <a:cs typeface="Consolas"/>
                <a:sym typeface="Consolas"/>
              </a:rPr>
              <a:t>Integer</a:t>
            </a:r>
            <a:r>
              <a:rPr lang="en-US" sz="1700">
                <a:solidFill>
                  <a:schemeClr val="dk1"/>
                </a:solidFill>
                <a:highlight>
                  <a:srgbClr val="FBFBFB"/>
                </a:highlight>
                <a:latin typeface="Consolas"/>
                <a:ea typeface="Consolas"/>
                <a:cs typeface="Consolas"/>
                <a:sym typeface="Consolas"/>
              </a:rPr>
              <a:t>&gt; s2 = </a:t>
            </a:r>
            <a:r>
              <a:rPr lang="en-US" sz="1700">
                <a:solidFill>
                  <a:srgbClr val="015692"/>
                </a:solidFill>
                <a:highlight>
                  <a:srgbClr val="FBFBFB"/>
                </a:highlight>
                <a:latin typeface="Consolas"/>
                <a:ea typeface="Consolas"/>
                <a:cs typeface="Consolas"/>
                <a:sym typeface="Consolas"/>
              </a:rPr>
              <a:t>new</a:t>
            </a:r>
            <a:r>
              <a:rPr lang="en-US" sz="1700">
                <a:solidFill>
                  <a:schemeClr val="dk1"/>
                </a:solidFill>
                <a:highlight>
                  <a:srgbClr val="FBFBFB"/>
                </a:highlight>
                <a:latin typeface="Consolas"/>
                <a:ea typeface="Consolas"/>
                <a:cs typeface="Consolas"/>
                <a:sym typeface="Consolas"/>
              </a:rPr>
              <a:t> Stack&lt;</a:t>
            </a:r>
            <a:r>
              <a:rPr lang="en-US" sz="1700">
                <a:solidFill>
                  <a:srgbClr val="015692"/>
                </a:solidFill>
                <a:highlight>
                  <a:srgbClr val="FBFBFB"/>
                </a:highlight>
                <a:latin typeface="Consolas"/>
                <a:ea typeface="Consolas"/>
                <a:cs typeface="Consolas"/>
                <a:sym typeface="Consolas"/>
              </a:rPr>
              <a:t>Integer</a:t>
            </a:r>
            <a:r>
              <a:rPr lang="en-US" sz="1700">
                <a:solidFill>
                  <a:schemeClr val="dk1"/>
                </a:solidFill>
                <a:highlight>
                  <a:srgbClr val="FBFBFB"/>
                </a:highlight>
                <a:latin typeface="Consolas"/>
                <a:ea typeface="Consolas"/>
                <a:cs typeface="Consolas"/>
                <a:sym typeface="Consolas"/>
              </a:rPr>
              <a:t>&gt;();</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Queue&lt;</a:t>
            </a:r>
            <a:r>
              <a:rPr lang="en-US" sz="1700">
                <a:solidFill>
                  <a:srgbClr val="015692"/>
                </a:solidFill>
                <a:highlight>
                  <a:srgbClr val="FBFBFB"/>
                </a:highlight>
                <a:latin typeface="Consolas"/>
                <a:ea typeface="Consolas"/>
                <a:cs typeface="Consolas"/>
                <a:sym typeface="Consolas"/>
              </a:rPr>
              <a:t>Integer</a:t>
            </a:r>
            <a:r>
              <a:rPr lang="en-US" sz="1700">
                <a:solidFill>
                  <a:schemeClr val="dk1"/>
                </a:solidFill>
                <a:highlight>
                  <a:srgbClr val="FBFBFB"/>
                </a:highlight>
                <a:latin typeface="Consolas"/>
                <a:ea typeface="Consolas"/>
                <a:cs typeface="Consolas"/>
                <a:sym typeface="Consolas"/>
              </a:rPr>
              <a:t>&gt; q = </a:t>
            </a:r>
            <a:r>
              <a:rPr lang="en-US" sz="1700">
                <a:solidFill>
                  <a:srgbClr val="015692"/>
                </a:solidFill>
                <a:highlight>
                  <a:srgbClr val="FBFBFB"/>
                </a:highlight>
                <a:latin typeface="Consolas"/>
                <a:ea typeface="Consolas"/>
                <a:cs typeface="Consolas"/>
                <a:sym typeface="Consolas"/>
              </a:rPr>
              <a:t>new</a:t>
            </a:r>
            <a:r>
              <a:rPr lang="en-US" sz="1700">
                <a:solidFill>
                  <a:schemeClr val="dk1"/>
                </a:solidFill>
                <a:highlight>
                  <a:srgbClr val="FBFBFB"/>
                </a:highlight>
                <a:latin typeface="Consolas"/>
                <a:ea typeface="Consolas"/>
                <a:cs typeface="Consolas"/>
                <a:sym typeface="Consolas"/>
              </a:rPr>
              <a:t> LinkedList&lt;</a:t>
            </a:r>
            <a:r>
              <a:rPr lang="en-US" sz="1700">
                <a:solidFill>
                  <a:srgbClr val="015692"/>
                </a:solidFill>
                <a:highlight>
                  <a:srgbClr val="FBFBFB"/>
                </a:highlight>
                <a:latin typeface="Consolas"/>
                <a:ea typeface="Consolas"/>
                <a:cs typeface="Consolas"/>
                <a:sym typeface="Consolas"/>
              </a:rPr>
              <a:t>Integer</a:t>
            </a:r>
            <a:r>
              <a:rPr lang="en-US" sz="1700">
                <a:solidFill>
                  <a:schemeClr val="dk1"/>
                </a:solidFill>
                <a:highlight>
                  <a:srgbClr val="FBFBFB"/>
                </a:highlight>
                <a:latin typeface="Consolas"/>
                <a:ea typeface="Consolas"/>
                <a:cs typeface="Consolas"/>
                <a:sym typeface="Consolas"/>
              </a:rPr>
              <a:t>&gt;();</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r>
              <a:rPr lang="en-US" sz="1700">
                <a:solidFill>
                  <a:srgbClr val="656E77"/>
                </a:solidFill>
                <a:highlight>
                  <a:srgbClr val="FBFBFB"/>
                </a:highlight>
                <a:latin typeface="Consolas"/>
                <a:ea typeface="Consolas"/>
                <a:cs typeface="Consolas"/>
                <a:sym typeface="Consolas"/>
              </a:rPr>
              <a:t>// s -&gt; s2</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r>
              <a:rPr lang="en-US" sz="1700">
                <a:solidFill>
                  <a:srgbClr val="015692"/>
                </a:solidFill>
                <a:highlight>
                  <a:srgbClr val="FBFBFB"/>
                </a:highlight>
                <a:latin typeface="Consolas"/>
                <a:ea typeface="Consolas"/>
                <a:cs typeface="Consolas"/>
                <a:sym typeface="Consolas"/>
              </a:rPr>
              <a:t>while</a:t>
            </a:r>
            <a:r>
              <a:rPr lang="en-US" sz="1700">
                <a:solidFill>
                  <a:schemeClr val="dk1"/>
                </a:solidFill>
                <a:highlight>
                  <a:srgbClr val="FBFBFB"/>
                </a:highlight>
                <a:latin typeface="Consolas"/>
                <a:ea typeface="Consolas"/>
                <a:cs typeface="Consolas"/>
                <a:sym typeface="Consolas"/>
              </a:rPr>
              <a:t> (!s.isEmpty())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s2.push(s.pop());</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r>
              <a:rPr lang="en-US" sz="1700">
                <a:solidFill>
                  <a:srgbClr val="656E77"/>
                </a:solidFill>
                <a:highlight>
                  <a:srgbClr val="FBFBFB"/>
                </a:highlight>
                <a:latin typeface="Consolas"/>
                <a:ea typeface="Consolas"/>
                <a:cs typeface="Consolas"/>
                <a:sym typeface="Consolas"/>
              </a:rPr>
              <a:t>// s2 -&gt; q</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r>
              <a:rPr lang="en-US" sz="1700">
                <a:solidFill>
                  <a:srgbClr val="015692"/>
                </a:solidFill>
                <a:highlight>
                  <a:srgbClr val="FBFBFB"/>
                </a:highlight>
                <a:latin typeface="Consolas"/>
                <a:ea typeface="Consolas"/>
                <a:cs typeface="Consolas"/>
                <a:sym typeface="Consolas"/>
              </a:rPr>
              <a:t>while</a:t>
            </a:r>
            <a:r>
              <a:rPr lang="en-US" sz="1700">
                <a:solidFill>
                  <a:schemeClr val="dk1"/>
                </a:solidFill>
                <a:highlight>
                  <a:srgbClr val="FBFBFB"/>
                </a:highlight>
                <a:latin typeface="Consolas"/>
                <a:ea typeface="Consolas"/>
                <a:cs typeface="Consolas"/>
                <a:sym typeface="Consolas"/>
              </a:rPr>
              <a:t>(!s2.isEmpty())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q.add(s2.pop());</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r>
              <a:rPr lang="en-US" sz="1700">
                <a:solidFill>
                  <a:srgbClr val="656E77"/>
                </a:solidFill>
                <a:highlight>
                  <a:srgbClr val="FBFBFB"/>
                </a:highlight>
                <a:latin typeface="Consolas"/>
                <a:ea typeface="Consolas"/>
                <a:cs typeface="Consolas"/>
                <a:sym typeface="Consolas"/>
              </a:rPr>
              <a:t>// q -&gt; s</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r>
              <a:rPr lang="en-US" sz="1700">
                <a:solidFill>
                  <a:srgbClr val="015692"/>
                </a:solidFill>
                <a:highlight>
                  <a:srgbClr val="FBFBFB"/>
                </a:highlight>
                <a:latin typeface="Consolas"/>
                <a:ea typeface="Consolas"/>
                <a:cs typeface="Consolas"/>
                <a:sym typeface="Consolas"/>
              </a:rPr>
              <a:t>while</a:t>
            </a:r>
            <a:r>
              <a:rPr lang="en-US" sz="1700">
                <a:solidFill>
                  <a:schemeClr val="dk1"/>
                </a:solidFill>
                <a:highlight>
                  <a:srgbClr val="FBFBFB"/>
                </a:highlight>
                <a:latin typeface="Consolas"/>
                <a:ea typeface="Consolas"/>
                <a:cs typeface="Consolas"/>
                <a:sym typeface="Consolas"/>
              </a:rPr>
              <a:t> (!q.isEmpty())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s.add(q.remove());</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a:t>
            </a:r>
            <a:endParaRPr sz="2400">
              <a:solidFill>
                <a:srgbClr val="0033B3"/>
              </a:solidFill>
              <a:latin typeface="Consolas"/>
              <a:ea typeface="Consolas"/>
              <a:cs typeface="Consolas"/>
              <a:sym typeface="Consolas"/>
            </a:endParaRPr>
          </a:p>
        </p:txBody>
      </p:sp>
      <p:sp>
        <p:nvSpPr>
          <p:cNvPr id="165" name="Google Shape;165;p21"/>
          <p:cNvSpPr txBox="1"/>
          <p:nvPr/>
        </p:nvSpPr>
        <p:spPr>
          <a:xfrm>
            <a:off x="7736025" y="3980100"/>
            <a:ext cx="4303500" cy="1018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rgbClr val="000000"/>
              </a:buClr>
              <a:buSzPts val="2800"/>
              <a:buFont typeface="Calibri"/>
              <a:buAutoNum type="alphaUcParenR"/>
            </a:pPr>
            <a:r>
              <a:rPr b="1" i="1" lang="en-US" sz="2800">
                <a:latin typeface="Calibri"/>
                <a:ea typeface="Calibri"/>
                <a:cs typeface="Calibri"/>
                <a:sym typeface="Calibri"/>
              </a:rPr>
              <a:t>bottom </a:t>
            </a:r>
            <a:r>
              <a:rPr b="1" lang="en-US" sz="2800">
                <a:latin typeface="Calibri"/>
                <a:ea typeface="Calibri"/>
                <a:cs typeface="Calibri"/>
                <a:sym typeface="Calibri"/>
              </a:rPr>
              <a:t>[0, 1, 2, 3, 4] </a:t>
            </a:r>
            <a:r>
              <a:rPr b="1" i="1" lang="en-US" sz="2800">
                <a:latin typeface="Calibri"/>
                <a:ea typeface="Calibri"/>
                <a:cs typeface="Calibri"/>
                <a:sym typeface="Calibri"/>
              </a:rPr>
              <a:t>top</a:t>
            </a:r>
            <a:endParaRPr b="1" i="1" sz="2800">
              <a:latin typeface="Calibri"/>
              <a:ea typeface="Calibri"/>
              <a:cs typeface="Calibri"/>
              <a:sym typeface="Calibri"/>
            </a:endParaRPr>
          </a:p>
          <a:p>
            <a:pPr indent="-342900" lvl="0" marL="342900" marR="0" rtl="0" algn="l">
              <a:spcBef>
                <a:spcPts val="0"/>
              </a:spcBef>
              <a:spcAft>
                <a:spcPts val="0"/>
              </a:spcAft>
              <a:buClr>
                <a:srgbClr val="000000"/>
              </a:buClr>
              <a:buSzPts val="2800"/>
              <a:buFont typeface="Calibri"/>
              <a:buAutoNum type="alphaUcParenR"/>
            </a:pPr>
            <a:r>
              <a:rPr b="1" i="1" lang="en-US" sz="2800">
                <a:latin typeface="Calibri"/>
                <a:ea typeface="Calibri"/>
                <a:cs typeface="Calibri"/>
                <a:sym typeface="Calibri"/>
              </a:rPr>
              <a:t>bottom </a:t>
            </a:r>
            <a:r>
              <a:rPr b="1" lang="en-US" sz="2800">
                <a:latin typeface="Calibri"/>
                <a:ea typeface="Calibri"/>
                <a:cs typeface="Calibri"/>
                <a:sym typeface="Calibri"/>
              </a:rPr>
              <a:t>[4, 3, 2, 1, 0]</a:t>
            </a:r>
            <a:r>
              <a:rPr b="1" lang="en-US" sz="2800">
                <a:solidFill>
                  <a:srgbClr val="000000"/>
                </a:solidFill>
                <a:latin typeface="Calibri"/>
                <a:ea typeface="Calibri"/>
                <a:cs typeface="Calibri"/>
                <a:sym typeface="Calibri"/>
              </a:rPr>
              <a:t> </a:t>
            </a:r>
            <a:r>
              <a:rPr b="1" i="1" lang="en-US" sz="2800">
                <a:solidFill>
                  <a:srgbClr val="000000"/>
                </a:solidFill>
                <a:latin typeface="Calibri"/>
                <a:ea typeface="Calibri"/>
                <a:cs typeface="Calibri"/>
                <a:sym typeface="Calibri"/>
              </a:rPr>
              <a:t>top</a:t>
            </a:r>
            <a:endParaRPr b="1" i="1" sz="280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nvSpPr>
        <p:spPr>
          <a:xfrm>
            <a:off x="7659825" y="1256050"/>
            <a:ext cx="4377000" cy="2262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n-US" sz="4400">
                <a:latin typeface="Calibri"/>
                <a:ea typeface="Calibri"/>
                <a:cs typeface="Calibri"/>
                <a:sym typeface="Calibri"/>
              </a:rPr>
              <a:t>What does s contain after mystery finishes?</a:t>
            </a:r>
            <a:endParaRPr b="1" sz="4400">
              <a:solidFill>
                <a:srgbClr val="000000"/>
              </a:solidFill>
              <a:latin typeface="Calibri"/>
              <a:ea typeface="Calibri"/>
              <a:cs typeface="Calibri"/>
              <a:sym typeface="Calibri"/>
            </a:endParaRPr>
          </a:p>
        </p:txBody>
      </p:sp>
      <p:sp>
        <p:nvSpPr>
          <p:cNvPr id="172" name="Google Shape;172;p22"/>
          <p:cNvSpPr txBox="1"/>
          <p:nvPr/>
        </p:nvSpPr>
        <p:spPr>
          <a:xfrm>
            <a:off x="152400" y="1388700"/>
            <a:ext cx="7450800" cy="5445900"/>
          </a:xfrm>
          <a:prstGeom prst="rect">
            <a:avLst/>
          </a:prstGeom>
          <a:solidFill>
            <a:srgbClr val="FAFAFA"/>
          </a:solidFill>
          <a:ln cap="flat" cmpd="sng" w="9525">
            <a:solidFill>
              <a:srgbClr val="8C8C8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8C8C8C"/>
                </a:solidFill>
                <a:latin typeface="Consolas"/>
                <a:ea typeface="Consolas"/>
                <a:cs typeface="Consolas"/>
                <a:sym typeface="Consolas"/>
              </a:rPr>
              <a:t>// s: bottom [0, 1, 2, 3, 4] top</a:t>
            </a:r>
            <a:endParaRPr i="1" sz="1800">
              <a:solidFill>
                <a:srgbClr val="8C8C8C"/>
              </a:solidFill>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rgbClr val="015692"/>
                </a:solidFill>
                <a:highlight>
                  <a:srgbClr val="FBFBFB"/>
                </a:highlight>
                <a:latin typeface="Consolas"/>
                <a:ea typeface="Consolas"/>
                <a:cs typeface="Consolas"/>
                <a:sym typeface="Consolas"/>
              </a:rPr>
              <a:t>public static</a:t>
            </a:r>
            <a:r>
              <a:rPr lang="en-US" sz="1700">
                <a:solidFill>
                  <a:schemeClr val="dk1"/>
                </a:solidFill>
                <a:highlight>
                  <a:srgbClr val="FBFBFB"/>
                </a:highlight>
                <a:latin typeface="Consolas"/>
                <a:ea typeface="Consolas"/>
                <a:cs typeface="Consolas"/>
                <a:sym typeface="Consolas"/>
              </a:rPr>
              <a:t> void mystery(Stack&lt;</a:t>
            </a:r>
            <a:r>
              <a:rPr lang="en-US" sz="1700">
                <a:solidFill>
                  <a:srgbClr val="015692"/>
                </a:solidFill>
                <a:highlight>
                  <a:srgbClr val="FBFBFB"/>
                </a:highlight>
                <a:latin typeface="Consolas"/>
                <a:ea typeface="Consolas"/>
                <a:cs typeface="Consolas"/>
                <a:sym typeface="Consolas"/>
              </a:rPr>
              <a:t>Integer</a:t>
            </a:r>
            <a:r>
              <a:rPr lang="en-US" sz="1700">
                <a:solidFill>
                  <a:schemeClr val="dk1"/>
                </a:solidFill>
                <a:highlight>
                  <a:srgbClr val="FBFBFB"/>
                </a:highlight>
                <a:latin typeface="Consolas"/>
                <a:ea typeface="Consolas"/>
                <a:cs typeface="Consolas"/>
                <a:sym typeface="Consolas"/>
              </a:rPr>
              <a:t>&gt; s)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Stack&lt;</a:t>
            </a:r>
            <a:r>
              <a:rPr lang="en-US" sz="1700">
                <a:solidFill>
                  <a:srgbClr val="015692"/>
                </a:solidFill>
                <a:highlight>
                  <a:srgbClr val="FBFBFB"/>
                </a:highlight>
                <a:latin typeface="Consolas"/>
                <a:ea typeface="Consolas"/>
                <a:cs typeface="Consolas"/>
                <a:sym typeface="Consolas"/>
              </a:rPr>
              <a:t>Integer</a:t>
            </a:r>
            <a:r>
              <a:rPr lang="en-US" sz="1700">
                <a:solidFill>
                  <a:schemeClr val="dk1"/>
                </a:solidFill>
                <a:highlight>
                  <a:srgbClr val="FBFBFB"/>
                </a:highlight>
                <a:latin typeface="Consolas"/>
                <a:ea typeface="Consolas"/>
                <a:cs typeface="Consolas"/>
                <a:sym typeface="Consolas"/>
              </a:rPr>
              <a:t>&gt; s2 = </a:t>
            </a:r>
            <a:r>
              <a:rPr lang="en-US" sz="1700">
                <a:solidFill>
                  <a:srgbClr val="015692"/>
                </a:solidFill>
                <a:highlight>
                  <a:srgbClr val="FBFBFB"/>
                </a:highlight>
                <a:latin typeface="Consolas"/>
                <a:ea typeface="Consolas"/>
                <a:cs typeface="Consolas"/>
                <a:sym typeface="Consolas"/>
              </a:rPr>
              <a:t>new</a:t>
            </a:r>
            <a:r>
              <a:rPr lang="en-US" sz="1700">
                <a:solidFill>
                  <a:schemeClr val="dk1"/>
                </a:solidFill>
                <a:highlight>
                  <a:srgbClr val="FBFBFB"/>
                </a:highlight>
                <a:latin typeface="Consolas"/>
                <a:ea typeface="Consolas"/>
                <a:cs typeface="Consolas"/>
                <a:sym typeface="Consolas"/>
              </a:rPr>
              <a:t> Stack&lt;</a:t>
            </a:r>
            <a:r>
              <a:rPr lang="en-US" sz="1700">
                <a:solidFill>
                  <a:srgbClr val="015692"/>
                </a:solidFill>
                <a:highlight>
                  <a:srgbClr val="FBFBFB"/>
                </a:highlight>
                <a:latin typeface="Consolas"/>
                <a:ea typeface="Consolas"/>
                <a:cs typeface="Consolas"/>
                <a:sym typeface="Consolas"/>
              </a:rPr>
              <a:t>Integer</a:t>
            </a:r>
            <a:r>
              <a:rPr lang="en-US" sz="1700">
                <a:solidFill>
                  <a:schemeClr val="dk1"/>
                </a:solidFill>
                <a:highlight>
                  <a:srgbClr val="FBFBFB"/>
                </a:highlight>
                <a:latin typeface="Consolas"/>
                <a:ea typeface="Consolas"/>
                <a:cs typeface="Consolas"/>
                <a:sym typeface="Consolas"/>
              </a:rPr>
              <a:t>&gt;();</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Queue&lt;</a:t>
            </a:r>
            <a:r>
              <a:rPr lang="en-US" sz="1700">
                <a:solidFill>
                  <a:srgbClr val="015692"/>
                </a:solidFill>
                <a:highlight>
                  <a:srgbClr val="FBFBFB"/>
                </a:highlight>
                <a:latin typeface="Consolas"/>
                <a:ea typeface="Consolas"/>
                <a:cs typeface="Consolas"/>
                <a:sym typeface="Consolas"/>
              </a:rPr>
              <a:t>Integer</a:t>
            </a:r>
            <a:r>
              <a:rPr lang="en-US" sz="1700">
                <a:solidFill>
                  <a:schemeClr val="dk1"/>
                </a:solidFill>
                <a:highlight>
                  <a:srgbClr val="FBFBFB"/>
                </a:highlight>
                <a:latin typeface="Consolas"/>
                <a:ea typeface="Consolas"/>
                <a:cs typeface="Consolas"/>
                <a:sym typeface="Consolas"/>
              </a:rPr>
              <a:t>&gt; q = </a:t>
            </a:r>
            <a:r>
              <a:rPr lang="en-US" sz="1700">
                <a:solidFill>
                  <a:srgbClr val="015692"/>
                </a:solidFill>
                <a:highlight>
                  <a:srgbClr val="FBFBFB"/>
                </a:highlight>
                <a:latin typeface="Consolas"/>
                <a:ea typeface="Consolas"/>
                <a:cs typeface="Consolas"/>
                <a:sym typeface="Consolas"/>
              </a:rPr>
              <a:t>new</a:t>
            </a:r>
            <a:r>
              <a:rPr lang="en-US" sz="1700">
                <a:solidFill>
                  <a:schemeClr val="dk1"/>
                </a:solidFill>
                <a:highlight>
                  <a:srgbClr val="FBFBFB"/>
                </a:highlight>
                <a:latin typeface="Consolas"/>
                <a:ea typeface="Consolas"/>
                <a:cs typeface="Consolas"/>
                <a:sym typeface="Consolas"/>
              </a:rPr>
              <a:t> LinkedList&lt;</a:t>
            </a:r>
            <a:r>
              <a:rPr lang="en-US" sz="1700">
                <a:solidFill>
                  <a:srgbClr val="015692"/>
                </a:solidFill>
                <a:highlight>
                  <a:srgbClr val="FBFBFB"/>
                </a:highlight>
                <a:latin typeface="Consolas"/>
                <a:ea typeface="Consolas"/>
                <a:cs typeface="Consolas"/>
                <a:sym typeface="Consolas"/>
              </a:rPr>
              <a:t>Integer</a:t>
            </a:r>
            <a:r>
              <a:rPr lang="en-US" sz="1700">
                <a:solidFill>
                  <a:schemeClr val="dk1"/>
                </a:solidFill>
                <a:highlight>
                  <a:srgbClr val="FBFBFB"/>
                </a:highlight>
                <a:latin typeface="Consolas"/>
                <a:ea typeface="Consolas"/>
                <a:cs typeface="Consolas"/>
                <a:sym typeface="Consolas"/>
              </a:rPr>
              <a:t>&gt;();</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r>
              <a:rPr lang="en-US" sz="1700">
                <a:solidFill>
                  <a:srgbClr val="656E77"/>
                </a:solidFill>
                <a:highlight>
                  <a:srgbClr val="FBFBFB"/>
                </a:highlight>
                <a:latin typeface="Consolas"/>
                <a:ea typeface="Consolas"/>
                <a:cs typeface="Consolas"/>
                <a:sym typeface="Consolas"/>
              </a:rPr>
              <a:t>// s -&gt; s2</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r>
              <a:rPr lang="en-US" sz="1700">
                <a:solidFill>
                  <a:srgbClr val="015692"/>
                </a:solidFill>
                <a:highlight>
                  <a:srgbClr val="FBFBFB"/>
                </a:highlight>
                <a:latin typeface="Consolas"/>
                <a:ea typeface="Consolas"/>
                <a:cs typeface="Consolas"/>
                <a:sym typeface="Consolas"/>
              </a:rPr>
              <a:t>while</a:t>
            </a:r>
            <a:r>
              <a:rPr lang="en-US" sz="1700">
                <a:solidFill>
                  <a:schemeClr val="dk1"/>
                </a:solidFill>
                <a:highlight>
                  <a:srgbClr val="FBFBFB"/>
                </a:highlight>
                <a:latin typeface="Consolas"/>
                <a:ea typeface="Consolas"/>
                <a:cs typeface="Consolas"/>
                <a:sym typeface="Consolas"/>
              </a:rPr>
              <a:t> (!s.isEmpty())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s2.push(s.pop());</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r>
              <a:rPr lang="en-US" sz="1700">
                <a:solidFill>
                  <a:srgbClr val="656E77"/>
                </a:solidFill>
                <a:highlight>
                  <a:srgbClr val="FBFBFB"/>
                </a:highlight>
                <a:latin typeface="Consolas"/>
                <a:ea typeface="Consolas"/>
                <a:cs typeface="Consolas"/>
                <a:sym typeface="Consolas"/>
              </a:rPr>
              <a:t>// s2 -&gt; q</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r>
              <a:rPr lang="en-US" sz="1700">
                <a:solidFill>
                  <a:srgbClr val="015692"/>
                </a:solidFill>
                <a:highlight>
                  <a:srgbClr val="FBFBFB"/>
                </a:highlight>
                <a:latin typeface="Consolas"/>
                <a:ea typeface="Consolas"/>
                <a:cs typeface="Consolas"/>
                <a:sym typeface="Consolas"/>
              </a:rPr>
              <a:t>while</a:t>
            </a:r>
            <a:r>
              <a:rPr lang="en-US" sz="1700">
                <a:solidFill>
                  <a:schemeClr val="dk1"/>
                </a:solidFill>
                <a:highlight>
                  <a:srgbClr val="FBFBFB"/>
                </a:highlight>
                <a:latin typeface="Consolas"/>
                <a:ea typeface="Consolas"/>
                <a:cs typeface="Consolas"/>
                <a:sym typeface="Consolas"/>
              </a:rPr>
              <a:t>(!s2.isEmpty())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q.add(s2.pop());</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r>
              <a:rPr lang="en-US" sz="1700">
                <a:solidFill>
                  <a:srgbClr val="656E77"/>
                </a:solidFill>
                <a:highlight>
                  <a:srgbClr val="FBFBFB"/>
                </a:highlight>
                <a:latin typeface="Consolas"/>
                <a:ea typeface="Consolas"/>
                <a:cs typeface="Consolas"/>
                <a:sym typeface="Consolas"/>
              </a:rPr>
              <a:t>// q -&gt; s</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r>
              <a:rPr lang="en-US" sz="1700">
                <a:solidFill>
                  <a:srgbClr val="015692"/>
                </a:solidFill>
                <a:highlight>
                  <a:srgbClr val="FBFBFB"/>
                </a:highlight>
                <a:latin typeface="Consolas"/>
                <a:ea typeface="Consolas"/>
                <a:cs typeface="Consolas"/>
                <a:sym typeface="Consolas"/>
              </a:rPr>
              <a:t>while</a:t>
            </a:r>
            <a:r>
              <a:rPr lang="en-US" sz="1700">
                <a:solidFill>
                  <a:schemeClr val="dk1"/>
                </a:solidFill>
                <a:highlight>
                  <a:srgbClr val="FBFBFB"/>
                </a:highlight>
                <a:latin typeface="Consolas"/>
                <a:ea typeface="Consolas"/>
                <a:cs typeface="Consolas"/>
                <a:sym typeface="Consolas"/>
              </a:rPr>
              <a:t> (!q.isEmpty())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s.add(q.remove());</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    	}</a:t>
            </a:r>
            <a:endParaRPr sz="1700">
              <a:solidFill>
                <a:schemeClr val="dk1"/>
              </a:solidFill>
              <a:highlight>
                <a:srgbClr val="FBFBFB"/>
              </a:highlight>
              <a:latin typeface="Consolas"/>
              <a:ea typeface="Consolas"/>
              <a:cs typeface="Consolas"/>
              <a:sym typeface="Consolas"/>
            </a:endParaRPr>
          </a:p>
          <a:p>
            <a:pPr indent="0" lvl="0" marL="0" rtl="0" algn="l">
              <a:lnSpc>
                <a:spcPct val="115000"/>
              </a:lnSpc>
              <a:spcBef>
                <a:spcPts val="0"/>
              </a:spcBef>
              <a:spcAft>
                <a:spcPts val="0"/>
              </a:spcAft>
              <a:buSzPts val="1100"/>
              <a:buNone/>
            </a:pPr>
            <a:r>
              <a:rPr lang="en-US" sz="1700">
                <a:solidFill>
                  <a:schemeClr val="dk1"/>
                </a:solidFill>
                <a:highlight>
                  <a:srgbClr val="FBFBFB"/>
                </a:highlight>
                <a:latin typeface="Consolas"/>
                <a:ea typeface="Consolas"/>
                <a:cs typeface="Consolas"/>
                <a:sym typeface="Consolas"/>
              </a:rPr>
              <a:t>}</a:t>
            </a:r>
            <a:endParaRPr sz="2400">
              <a:solidFill>
                <a:srgbClr val="0033B3"/>
              </a:solidFill>
              <a:latin typeface="Consolas"/>
              <a:ea typeface="Consolas"/>
              <a:cs typeface="Consolas"/>
              <a:sym typeface="Consolas"/>
            </a:endParaRPr>
          </a:p>
        </p:txBody>
      </p:sp>
      <p:sp>
        <p:nvSpPr>
          <p:cNvPr id="173" name="Google Shape;173;p22"/>
          <p:cNvSpPr txBox="1"/>
          <p:nvPr/>
        </p:nvSpPr>
        <p:spPr>
          <a:xfrm>
            <a:off x="7736025" y="3980100"/>
            <a:ext cx="4303500" cy="1018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rgbClr val="000000"/>
              </a:buClr>
              <a:buSzPts val="2800"/>
              <a:buFont typeface="Calibri"/>
              <a:buAutoNum type="alphaUcParenR"/>
            </a:pPr>
            <a:r>
              <a:rPr b="1" i="1" lang="en-US" sz="2800">
                <a:latin typeface="Calibri"/>
                <a:ea typeface="Calibri"/>
                <a:cs typeface="Calibri"/>
                <a:sym typeface="Calibri"/>
              </a:rPr>
              <a:t>bottom </a:t>
            </a:r>
            <a:r>
              <a:rPr b="1" lang="en-US" sz="2800">
                <a:latin typeface="Calibri"/>
                <a:ea typeface="Calibri"/>
                <a:cs typeface="Calibri"/>
                <a:sym typeface="Calibri"/>
              </a:rPr>
              <a:t>[0, 1, 2, 3, 4] </a:t>
            </a:r>
            <a:r>
              <a:rPr b="1" i="1" lang="en-US" sz="2800">
                <a:latin typeface="Calibri"/>
                <a:ea typeface="Calibri"/>
                <a:cs typeface="Calibri"/>
                <a:sym typeface="Calibri"/>
              </a:rPr>
              <a:t>top</a:t>
            </a:r>
            <a:endParaRPr b="1" i="1" sz="2800">
              <a:latin typeface="Calibri"/>
              <a:ea typeface="Calibri"/>
              <a:cs typeface="Calibri"/>
              <a:sym typeface="Calibri"/>
            </a:endParaRPr>
          </a:p>
          <a:p>
            <a:pPr indent="-342900" lvl="0" marL="342900" marR="0" rtl="0" algn="l">
              <a:spcBef>
                <a:spcPts val="0"/>
              </a:spcBef>
              <a:spcAft>
                <a:spcPts val="0"/>
              </a:spcAft>
              <a:buClr>
                <a:srgbClr val="000000"/>
              </a:buClr>
              <a:buSzPts val="2800"/>
              <a:buFont typeface="Calibri"/>
              <a:buAutoNum type="alphaUcParenR"/>
            </a:pPr>
            <a:r>
              <a:rPr b="1" i="1" lang="en-US" sz="2800">
                <a:latin typeface="Calibri"/>
                <a:ea typeface="Calibri"/>
                <a:cs typeface="Calibri"/>
                <a:sym typeface="Calibri"/>
              </a:rPr>
              <a:t>bottom </a:t>
            </a:r>
            <a:r>
              <a:rPr b="1" lang="en-US" sz="2800">
                <a:latin typeface="Calibri"/>
                <a:ea typeface="Calibri"/>
                <a:cs typeface="Calibri"/>
                <a:sym typeface="Calibri"/>
              </a:rPr>
              <a:t>[4, 3, 2, 1, 0]</a:t>
            </a:r>
            <a:r>
              <a:rPr b="1" lang="en-US" sz="2800">
                <a:solidFill>
                  <a:srgbClr val="000000"/>
                </a:solidFill>
                <a:latin typeface="Calibri"/>
                <a:ea typeface="Calibri"/>
                <a:cs typeface="Calibri"/>
                <a:sym typeface="Calibri"/>
              </a:rPr>
              <a:t> </a:t>
            </a:r>
            <a:r>
              <a:rPr b="1" i="1" lang="en-US" sz="2800">
                <a:solidFill>
                  <a:srgbClr val="000000"/>
                </a:solidFill>
                <a:latin typeface="Calibri"/>
                <a:ea typeface="Calibri"/>
                <a:cs typeface="Calibri"/>
                <a:sym typeface="Calibri"/>
              </a:rPr>
              <a:t>top</a:t>
            </a:r>
            <a:endParaRPr b="1" i="1" sz="28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Lecture Outline</a:t>
            </a:r>
            <a:endParaRPr/>
          </a:p>
        </p:txBody>
      </p:sp>
      <p:sp>
        <p:nvSpPr>
          <p:cNvPr id="179" name="Google Shape;179;p23"/>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Announcements</a:t>
            </a:r>
            <a:endParaRPr/>
          </a:p>
          <a:p>
            <a:pPr indent="-228600" lvl="0" marL="228600" rtl="0" algn="l">
              <a:lnSpc>
                <a:spcPct val="90000"/>
              </a:lnSpc>
              <a:spcBef>
                <a:spcPts val="2200"/>
              </a:spcBef>
              <a:spcAft>
                <a:spcPts val="0"/>
              </a:spcAft>
              <a:buClr>
                <a:schemeClr val="dk1"/>
              </a:buClr>
              <a:buSzPts val="2800"/>
              <a:buChar char="•"/>
            </a:pPr>
            <a:r>
              <a:rPr lang="en-US"/>
              <a:t>Quick Recap</a:t>
            </a:r>
            <a:endParaRPr/>
          </a:p>
          <a:p>
            <a:pPr indent="-228600" lvl="0" marL="228600" rtl="0" algn="l">
              <a:lnSpc>
                <a:spcPct val="90000"/>
              </a:lnSpc>
              <a:spcBef>
                <a:spcPts val="2200"/>
              </a:spcBef>
              <a:spcAft>
                <a:spcPts val="0"/>
              </a:spcAft>
              <a:buClr>
                <a:schemeClr val="accent5"/>
              </a:buClr>
              <a:buSzPts val="2800"/>
              <a:buChar char="•"/>
            </a:pPr>
            <a:r>
              <a:rPr b="1" lang="en-US">
                <a:solidFill>
                  <a:schemeClr val="accent5"/>
                </a:solidFill>
              </a:rPr>
              <a:t>copyStack Review</a:t>
            </a:r>
            <a:endParaRPr/>
          </a:p>
          <a:p>
            <a:pPr indent="-228600" lvl="0" marL="228600" rtl="0" algn="l">
              <a:lnSpc>
                <a:spcPct val="90000"/>
              </a:lnSpc>
              <a:spcBef>
                <a:spcPts val="2200"/>
              </a:spcBef>
              <a:spcAft>
                <a:spcPts val="0"/>
              </a:spcAft>
              <a:buClr>
                <a:schemeClr val="dk1"/>
              </a:buClr>
              <a:buSzPts val="2800"/>
              <a:buChar char="•"/>
            </a:pPr>
            <a:r>
              <a:rPr lang="en-US"/>
              <a:t>Structured Example: spliceStack</a:t>
            </a:r>
            <a:endParaRPr/>
          </a:p>
        </p:txBody>
      </p:sp>
      <p:sp>
        <p:nvSpPr>
          <p:cNvPr id="180" name="Google Shape;180;p23"/>
          <p:cNvSpPr/>
          <p:nvPr/>
        </p:nvSpPr>
        <p:spPr>
          <a:xfrm rot="10800000">
            <a:off x="3951806" y="2744827"/>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4"/>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Calibri"/>
              <a:buNone/>
            </a:pPr>
            <a:r>
              <a:rPr lang="en-US">
                <a:solidFill>
                  <a:schemeClr val="accent3"/>
                </a:solidFill>
              </a:rPr>
              <a:t>(PCM) </a:t>
            </a:r>
            <a:r>
              <a:rPr lang="en-US"/>
              <a:t>copyStack</a:t>
            </a:r>
            <a:endParaRPr/>
          </a:p>
        </p:txBody>
      </p:sp>
      <p:sp>
        <p:nvSpPr>
          <p:cNvPr id="186" name="Google Shape;186;p24"/>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Write a method </a:t>
            </a:r>
            <a:r>
              <a:rPr lang="en-US">
                <a:latin typeface="Consolas"/>
                <a:ea typeface="Consolas"/>
                <a:cs typeface="Consolas"/>
                <a:sym typeface="Consolas"/>
              </a:rPr>
              <a:t>copyStack</a:t>
            </a:r>
            <a:r>
              <a:rPr lang="en-US"/>
              <a:t> that takes a stack of integers as a parameter and returns a copy of the original stack (i.e., a new stack with the same values as the original, stored in the same order as the original). </a:t>
            </a:r>
            <a:endParaRPr/>
          </a:p>
          <a:p>
            <a:pPr indent="0" lvl="0" marL="0" rtl="0" algn="l">
              <a:lnSpc>
                <a:spcPct val="90000"/>
              </a:lnSpc>
              <a:spcBef>
                <a:spcPts val="1000"/>
              </a:spcBef>
              <a:spcAft>
                <a:spcPts val="0"/>
              </a:spcAft>
              <a:buClr>
                <a:schemeClr val="dk1"/>
              </a:buClr>
              <a:buSzPts val="2800"/>
              <a:buNone/>
            </a:pPr>
            <a:r>
              <a:rPr lang="en-US"/>
              <a:t>Your method should create the new stack and fill it up with the same values that are stored in the original stack. It is not acceptable to return the same stack passed to the method; you must create, fill, and return a new stack.</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You may use one queue as auxiliary storage.</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Lecture Outline</a:t>
            </a:r>
            <a:endParaRPr/>
          </a:p>
        </p:txBody>
      </p:sp>
      <p:sp>
        <p:nvSpPr>
          <p:cNvPr id="192" name="Google Shape;192;p25"/>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Announcements</a:t>
            </a:r>
            <a:endParaRPr/>
          </a:p>
          <a:p>
            <a:pPr indent="-228600" lvl="0" marL="228600" rtl="0" algn="l">
              <a:lnSpc>
                <a:spcPct val="90000"/>
              </a:lnSpc>
              <a:spcBef>
                <a:spcPts val="2200"/>
              </a:spcBef>
              <a:spcAft>
                <a:spcPts val="0"/>
              </a:spcAft>
              <a:buClr>
                <a:schemeClr val="dk1"/>
              </a:buClr>
              <a:buSzPts val="2800"/>
              <a:buChar char="•"/>
            </a:pPr>
            <a:r>
              <a:rPr lang="en-US"/>
              <a:t>Quick Recap</a:t>
            </a:r>
            <a:endParaRPr/>
          </a:p>
          <a:p>
            <a:pPr indent="-228600" lvl="0" marL="228600" rtl="0" algn="l">
              <a:lnSpc>
                <a:spcPct val="90000"/>
              </a:lnSpc>
              <a:spcBef>
                <a:spcPts val="2200"/>
              </a:spcBef>
              <a:spcAft>
                <a:spcPts val="0"/>
              </a:spcAft>
              <a:buClr>
                <a:schemeClr val="dk1"/>
              </a:buClr>
              <a:buSzPts val="2800"/>
              <a:buChar char="•"/>
            </a:pPr>
            <a:r>
              <a:rPr lang="en-US"/>
              <a:t>copyStack Review</a:t>
            </a:r>
            <a:endParaRPr/>
          </a:p>
          <a:p>
            <a:pPr indent="-228600" lvl="0" marL="228600" rtl="0" algn="l">
              <a:lnSpc>
                <a:spcPct val="90000"/>
              </a:lnSpc>
              <a:spcBef>
                <a:spcPts val="2200"/>
              </a:spcBef>
              <a:spcAft>
                <a:spcPts val="0"/>
              </a:spcAft>
              <a:buClr>
                <a:schemeClr val="accent5"/>
              </a:buClr>
              <a:buSzPts val="2800"/>
              <a:buChar char="•"/>
            </a:pPr>
            <a:r>
              <a:rPr b="1" lang="en-US">
                <a:solidFill>
                  <a:schemeClr val="accent5"/>
                </a:solidFill>
              </a:rPr>
              <a:t>Structured Example: spliceStack</a:t>
            </a:r>
            <a:endParaRPr b="1">
              <a:solidFill>
                <a:schemeClr val="accent5"/>
              </a:solidFill>
            </a:endParaRPr>
          </a:p>
        </p:txBody>
      </p:sp>
      <p:sp>
        <p:nvSpPr>
          <p:cNvPr id="193" name="Google Shape;193;p25"/>
          <p:cNvSpPr/>
          <p:nvPr/>
        </p:nvSpPr>
        <p:spPr>
          <a:xfrm rot="10800000">
            <a:off x="5994149" y="3465362"/>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6"/>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spliceStack</a:t>
            </a:r>
            <a:endParaRPr/>
          </a:p>
        </p:txBody>
      </p:sp>
      <p:sp>
        <p:nvSpPr>
          <p:cNvPr id="199" name="Google Shape;199;p26"/>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Write a method called </a:t>
            </a:r>
            <a:r>
              <a:rPr lang="en-US">
                <a:latin typeface="Consolas"/>
                <a:ea typeface="Consolas"/>
                <a:cs typeface="Consolas"/>
                <a:sym typeface="Consolas"/>
              </a:rPr>
              <a:t>spliceStack</a:t>
            </a:r>
            <a:r>
              <a:rPr lang="en-US"/>
              <a:t> that takes as parameters a stack of integers </a:t>
            </a:r>
            <a:r>
              <a:rPr lang="en-US">
                <a:latin typeface="Consolas"/>
                <a:ea typeface="Consolas"/>
                <a:cs typeface="Consolas"/>
                <a:sym typeface="Consolas"/>
              </a:rPr>
              <a:t>s</a:t>
            </a:r>
            <a:r>
              <a:rPr lang="en-US"/>
              <a:t>, a start position </a:t>
            </a:r>
            <a:r>
              <a:rPr lang="en-US">
                <a:latin typeface="Consolas"/>
                <a:ea typeface="Consolas"/>
                <a:cs typeface="Consolas"/>
                <a:sym typeface="Consolas"/>
              </a:rPr>
              <a:t>i</a:t>
            </a:r>
            <a:r>
              <a:rPr lang="en-US"/>
              <a:t>, and an ending position </a:t>
            </a:r>
            <a:r>
              <a:rPr lang="en-US">
                <a:latin typeface="Consolas"/>
                <a:ea typeface="Consolas"/>
                <a:cs typeface="Consolas"/>
                <a:sym typeface="Consolas"/>
              </a:rPr>
              <a:t>j</a:t>
            </a:r>
            <a:r>
              <a:rPr lang="en-US"/>
              <a:t>, and that removes a sequence of elements from </a:t>
            </a:r>
            <a:r>
              <a:rPr lang="en-US">
                <a:latin typeface="Consolas"/>
                <a:ea typeface="Consolas"/>
                <a:cs typeface="Consolas"/>
                <a:sym typeface="Consolas"/>
              </a:rPr>
              <a:t>s</a:t>
            </a:r>
            <a:r>
              <a:rPr lang="en-US"/>
              <a:t> starting at the </a:t>
            </a:r>
            <a:r>
              <a:rPr lang="en-US">
                <a:latin typeface="Consolas"/>
                <a:ea typeface="Consolas"/>
                <a:cs typeface="Consolas"/>
                <a:sym typeface="Consolas"/>
              </a:rPr>
              <a:t>i</a:t>
            </a:r>
            <a:r>
              <a:rPr lang="en-US"/>
              <a:t>’th element from the bottom of the stack up to (but not including) the </a:t>
            </a:r>
            <a:r>
              <a:rPr lang="en-US">
                <a:latin typeface="Consolas"/>
                <a:ea typeface="Consolas"/>
                <a:cs typeface="Consolas"/>
                <a:sym typeface="Consolas"/>
              </a:rPr>
              <a:t>j</a:t>
            </a:r>
            <a:r>
              <a:rPr lang="en-US"/>
              <a:t>’th element from the bottom of the stack (where position 0 is the bottom of the stack), returning these values in a new stack. The ordering of elements in both stacks should be preserved.</a:t>
            </a:r>
            <a:endParaRPr/>
          </a:p>
        </p:txBody>
      </p:sp>
      <p:sp>
        <p:nvSpPr>
          <p:cNvPr id="200" name="Google Shape;200;p26"/>
          <p:cNvSpPr txBox="1"/>
          <p:nvPr/>
        </p:nvSpPr>
        <p:spPr>
          <a:xfrm>
            <a:off x="2089038" y="5856691"/>
            <a:ext cx="701675"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201" name="Google Shape;201;p26"/>
          <p:cNvGraphicFramePr/>
          <p:nvPr/>
        </p:nvGraphicFramePr>
        <p:xfrm>
          <a:off x="1045810" y="4256492"/>
          <a:ext cx="3000000" cy="3000000"/>
        </p:xfrm>
        <a:graphic>
          <a:graphicData uri="http://schemas.openxmlformats.org/drawingml/2006/table">
            <a:tbl>
              <a:tblPr>
                <a:noFill/>
                <a:tableStyleId>{FD8BEABB-01C9-4B24-81B8-03099A31D2C6}</a:tableStyleId>
              </a:tblPr>
              <a:tblGrid>
                <a:gridCol w="994350"/>
                <a:gridCol w="745750"/>
                <a:gridCol w="745750"/>
              </a:tblGrid>
              <a:tr h="368050">
                <a:tc>
                  <a:txBody>
                    <a:bodyPr/>
                    <a:lstStyle/>
                    <a:p>
                      <a:pPr indent="0" lvl="0" marL="0" marR="0" rtl="0" algn="r">
                        <a:lnSpc>
                          <a:spcPct val="100000"/>
                        </a:lnSpc>
                        <a:spcBef>
                          <a:spcPts val="0"/>
                        </a:spcBef>
                        <a:spcAft>
                          <a:spcPts val="0"/>
                        </a:spcAft>
                        <a:buClr>
                          <a:schemeClr val="dk1"/>
                        </a:buClr>
                        <a:buSzPts val="1600"/>
                        <a:buFont typeface="Tahoma"/>
                        <a:buNone/>
                      </a:pPr>
                      <a:r>
                        <a:rPr b="0" i="1" lang="en-US" sz="1600" u="none" cap="none" strike="noStrike">
                          <a:solidFill>
                            <a:schemeClr val="dk1"/>
                          </a:solidFill>
                          <a:latin typeface="Tahoma"/>
                          <a:ea typeface="Tahoma"/>
                          <a:cs typeface="Tahoma"/>
                          <a:sym typeface="Tahoma"/>
                        </a:rPr>
                        <a:t>top</a:t>
                      </a:r>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Tahoma"/>
                        <a:ea typeface="Tahoma"/>
                        <a:cs typeface="Tahoma"/>
                        <a:sym typeface="Tahoma"/>
                      </a:endParaRPr>
                    </a:p>
                  </a:txBody>
                  <a:tcPr marT="45675" marB="45675" marR="91450" marL="91450">
                    <a:lnL cap="flat" cmpd="sng" w="2857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Tahoma"/>
                        <a:ea typeface="Tahoma"/>
                        <a:cs typeface="Tahoma"/>
                        <a:sym typeface="Tahoma"/>
                      </a:endParaRPr>
                    </a:p>
                  </a:txBody>
                  <a:tcPr marT="45675" marB="456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650">
                <a:tc>
                  <a:txBody>
                    <a:bodyPr/>
                    <a:lstStyle/>
                    <a:p>
                      <a:pPr indent="0" lvl="0" marL="0" marR="0" rtl="0" algn="r">
                        <a:lnSpc>
                          <a:spcPct val="100000"/>
                        </a:lnSpc>
                        <a:spcBef>
                          <a:spcPts val="0"/>
                        </a:spcBef>
                        <a:spcAft>
                          <a:spcPts val="0"/>
                        </a:spcAft>
                        <a:buClr>
                          <a:schemeClr val="dk1"/>
                        </a:buClr>
                        <a:buSzPts val="1600"/>
                        <a:buFont typeface="Calibri"/>
                        <a:buNone/>
                      </a:pPr>
                      <a:r>
                        <a:t/>
                      </a:r>
                      <a:endParaRPr b="0" i="1" sz="1600" u="none" cap="none" strike="noStrike">
                        <a:solidFill>
                          <a:schemeClr val="dk1"/>
                        </a:solidFill>
                        <a:latin typeface="Tahoma"/>
                        <a:ea typeface="Tahoma"/>
                        <a:cs typeface="Tahoma"/>
                        <a:sym typeface="Tahoma"/>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600"/>
                        <a:buFont typeface="Tahoma"/>
                        <a:buNone/>
                      </a:pPr>
                      <a:r>
                        <a:rPr b="0" i="0" lang="en-US" sz="1600" u="none" cap="none" strike="noStrike">
                          <a:solidFill>
                            <a:schemeClr val="dk1"/>
                          </a:solidFill>
                          <a:latin typeface="Tahoma"/>
                          <a:ea typeface="Tahoma"/>
                          <a:cs typeface="Tahoma"/>
                          <a:sym typeface="Tahoma"/>
                        </a:rPr>
                        <a:t>8</a:t>
                      </a:r>
                      <a:endParaRPr/>
                    </a:p>
                  </a:txBody>
                  <a:tcPr marT="45675" marB="4567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AEAEA"/>
                    </a:solidFill>
                  </a:tcPr>
                </a:tc>
                <a:tc>
                  <a:txBody>
                    <a:bodyPr/>
                    <a:lstStyle/>
                    <a:p>
                      <a:pPr indent="0" lvl="0" marL="0" marR="0" rtl="0" algn="l">
                        <a:lnSpc>
                          <a:spcPct val="100000"/>
                        </a:lnSpc>
                        <a:spcBef>
                          <a:spcPts val="0"/>
                        </a:spcBef>
                        <a:spcAft>
                          <a:spcPts val="0"/>
                        </a:spcAft>
                        <a:buClr>
                          <a:srgbClr val="68CFDE"/>
                        </a:buClr>
                        <a:buSzPts val="1600"/>
                        <a:buFont typeface="Tahoma"/>
                        <a:buNone/>
                      </a:pPr>
                      <a:r>
                        <a:rPr b="0" i="0" lang="en-US" sz="1600" u="none" cap="none" strike="noStrike">
                          <a:solidFill>
                            <a:srgbClr val="68CFDE"/>
                          </a:solidFill>
                          <a:latin typeface="Tahoma"/>
                          <a:ea typeface="Tahoma"/>
                          <a:cs typeface="Tahoma"/>
                          <a:sym typeface="Tahoma"/>
                        </a:rPr>
                        <a:t>4</a:t>
                      </a:r>
                      <a:endParaRPr/>
                    </a:p>
                  </a:txBody>
                  <a:tcPr marT="45675" marB="4567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650">
                <a:tc>
                  <a:txBody>
                    <a:bodyPr/>
                    <a:lstStyle/>
                    <a:p>
                      <a:pPr indent="0" lvl="0" marL="0" marR="0" rtl="0" algn="r">
                        <a:lnSpc>
                          <a:spcPct val="100000"/>
                        </a:lnSpc>
                        <a:spcBef>
                          <a:spcPts val="0"/>
                        </a:spcBef>
                        <a:spcAft>
                          <a:spcPts val="0"/>
                        </a:spcAft>
                        <a:buClr>
                          <a:schemeClr val="dk1"/>
                        </a:buClr>
                        <a:buSzPts val="1600"/>
                        <a:buFont typeface="Calibri"/>
                        <a:buNone/>
                      </a:pPr>
                      <a:r>
                        <a:t/>
                      </a:r>
                      <a:endParaRPr b="0" i="1" sz="1600" u="none" cap="none" strike="noStrike">
                        <a:solidFill>
                          <a:schemeClr val="dk1"/>
                        </a:solidFill>
                        <a:latin typeface="Tahoma"/>
                        <a:ea typeface="Tahoma"/>
                        <a:cs typeface="Tahoma"/>
                        <a:sym typeface="Tahoma"/>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600"/>
                        <a:buFont typeface="Tahoma"/>
                        <a:buNone/>
                      </a:pPr>
                      <a:r>
                        <a:rPr b="0" i="0" lang="en-US" sz="1600" u="none" cap="none" strike="noStrike">
                          <a:solidFill>
                            <a:schemeClr val="dk1"/>
                          </a:solidFill>
                          <a:latin typeface="Tahoma"/>
                          <a:ea typeface="Tahoma"/>
                          <a:cs typeface="Tahoma"/>
                          <a:sym typeface="Tahoma"/>
                        </a:rPr>
                        <a:t>1</a:t>
                      </a:r>
                      <a:endParaRPr/>
                    </a:p>
                  </a:txBody>
                  <a:tcPr marT="45675" marB="4567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AEAEA"/>
                    </a:solidFill>
                  </a:tcPr>
                </a:tc>
                <a:tc>
                  <a:txBody>
                    <a:bodyPr/>
                    <a:lstStyle/>
                    <a:p>
                      <a:pPr indent="0" lvl="0" marL="0" marR="0" rtl="0" algn="l">
                        <a:lnSpc>
                          <a:spcPct val="100000"/>
                        </a:lnSpc>
                        <a:spcBef>
                          <a:spcPts val="0"/>
                        </a:spcBef>
                        <a:spcAft>
                          <a:spcPts val="0"/>
                        </a:spcAft>
                        <a:buClr>
                          <a:srgbClr val="68CFDE"/>
                        </a:buClr>
                        <a:buSzPts val="1600"/>
                        <a:buFont typeface="Tahoma"/>
                        <a:buNone/>
                      </a:pPr>
                      <a:r>
                        <a:rPr b="0" i="0" lang="en-US" sz="1600" u="none" cap="none" strike="noStrike">
                          <a:solidFill>
                            <a:srgbClr val="68CFDE"/>
                          </a:solidFill>
                          <a:latin typeface="Tahoma"/>
                          <a:ea typeface="Tahoma"/>
                          <a:cs typeface="Tahoma"/>
                          <a:sym typeface="Tahoma"/>
                        </a:rPr>
                        <a:t>3</a:t>
                      </a:r>
                      <a:endParaRPr/>
                    </a:p>
                  </a:txBody>
                  <a:tcPr marT="45675" marB="4567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650">
                <a:tc>
                  <a:txBody>
                    <a:bodyPr/>
                    <a:lstStyle/>
                    <a:p>
                      <a:pPr indent="0" lvl="0" marL="0" marR="0" rtl="0" algn="r">
                        <a:lnSpc>
                          <a:spcPct val="100000"/>
                        </a:lnSpc>
                        <a:spcBef>
                          <a:spcPts val="0"/>
                        </a:spcBef>
                        <a:spcAft>
                          <a:spcPts val="0"/>
                        </a:spcAft>
                        <a:buClr>
                          <a:schemeClr val="dk1"/>
                        </a:buClr>
                        <a:buSzPts val="1600"/>
                        <a:buFont typeface="Calibri"/>
                        <a:buNone/>
                      </a:pPr>
                      <a:r>
                        <a:t/>
                      </a:r>
                      <a:endParaRPr b="0" i="1" sz="1600" u="none" cap="none" strike="noStrike">
                        <a:solidFill>
                          <a:schemeClr val="dk1"/>
                        </a:solidFill>
                        <a:latin typeface="Tahoma"/>
                        <a:ea typeface="Tahoma"/>
                        <a:cs typeface="Tahoma"/>
                        <a:sym typeface="Tahoma"/>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600"/>
                        <a:buFont typeface="Tahoma"/>
                        <a:buNone/>
                      </a:pPr>
                      <a:r>
                        <a:rPr b="0" i="0" lang="en-US" sz="1600" u="none" cap="none" strike="noStrike">
                          <a:solidFill>
                            <a:schemeClr val="dk1"/>
                          </a:solidFill>
                          <a:latin typeface="Tahoma"/>
                          <a:ea typeface="Tahoma"/>
                          <a:cs typeface="Tahoma"/>
                          <a:sym typeface="Tahoma"/>
                        </a:rPr>
                        <a:t>3</a:t>
                      </a:r>
                      <a:endParaRPr/>
                    </a:p>
                  </a:txBody>
                  <a:tcPr marT="45675" marB="4567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c>
                  <a:txBody>
                    <a:bodyPr/>
                    <a:lstStyle/>
                    <a:p>
                      <a:pPr indent="0" lvl="0" marL="0" marR="0" rtl="0" algn="l">
                        <a:lnSpc>
                          <a:spcPct val="100000"/>
                        </a:lnSpc>
                        <a:spcBef>
                          <a:spcPts val="0"/>
                        </a:spcBef>
                        <a:spcAft>
                          <a:spcPts val="0"/>
                        </a:spcAft>
                        <a:buClr>
                          <a:srgbClr val="68CFDE"/>
                        </a:buClr>
                        <a:buSzPts val="1600"/>
                        <a:buFont typeface="Tahoma"/>
                        <a:buNone/>
                      </a:pPr>
                      <a:r>
                        <a:rPr b="0" i="0" lang="en-US" sz="1600" u="none" cap="none" strike="noStrike">
                          <a:solidFill>
                            <a:srgbClr val="68CFDE"/>
                          </a:solidFill>
                          <a:latin typeface="Tahoma"/>
                          <a:ea typeface="Tahoma"/>
                          <a:cs typeface="Tahoma"/>
                          <a:sym typeface="Tahoma"/>
                        </a:rPr>
                        <a:t>2</a:t>
                      </a:r>
                      <a:endParaRPr/>
                    </a:p>
                  </a:txBody>
                  <a:tcPr marT="45675" marB="4567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650">
                <a:tc>
                  <a:txBody>
                    <a:bodyPr/>
                    <a:lstStyle/>
                    <a:p>
                      <a:pPr indent="0" lvl="0" marL="0" marR="0" rtl="0" algn="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Tahoma"/>
                        <a:ea typeface="Tahoma"/>
                        <a:cs typeface="Tahoma"/>
                        <a:sym typeface="Tahoma"/>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600"/>
                        <a:buFont typeface="Tahoma"/>
                        <a:buNone/>
                      </a:pPr>
                      <a:r>
                        <a:rPr b="0" i="0" lang="en-US" sz="1600" u="none" cap="none" strike="noStrike">
                          <a:solidFill>
                            <a:schemeClr val="dk1"/>
                          </a:solidFill>
                          <a:latin typeface="Tahoma"/>
                          <a:ea typeface="Tahoma"/>
                          <a:cs typeface="Tahoma"/>
                          <a:sym typeface="Tahoma"/>
                        </a:rPr>
                        <a:t>4</a:t>
                      </a:r>
                      <a:endParaRPr/>
                    </a:p>
                  </a:txBody>
                  <a:tcPr marT="45675" marB="4567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c>
                  <a:txBody>
                    <a:bodyPr/>
                    <a:lstStyle/>
                    <a:p>
                      <a:pPr indent="0" lvl="0" marL="0" marR="0" rtl="0" algn="l">
                        <a:lnSpc>
                          <a:spcPct val="100000"/>
                        </a:lnSpc>
                        <a:spcBef>
                          <a:spcPts val="0"/>
                        </a:spcBef>
                        <a:spcAft>
                          <a:spcPts val="0"/>
                        </a:spcAft>
                        <a:buClr>
                          <a:srgbClr val="68CFDE"/>
                        </a:buClr>
                        <a:buSzPts val="1600"/>
                        <a:buFont typeface="Tahoma"/>
                        <a:buNone/>
                      </a:pPr>
                      <a:r>
                        <a:rPr b="0" i="0" lang="en-US" sz="1600" u="none" cap="none" strike="noStrike">
                          <a:solidFill>
                            <a:srgbClr val="68CFDE"/>
                          </a:solidFill>
                          <a:latin typeface="Tahoma"/>
                          <a:ea typeface="Tahoma"/>
                          <a:cs typeface="Tahoma"/>
                          <a:sym typeface="Tahoma"/>
                        </a:rPr>
                        <a:t>1</a:t>
                      </a:r>
                      <a:endParaRPr/>
                    </a:p>
                  </a:txBody>
                  <a:tcPr marT="45675" marB="4567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10275">
                <a:tc>
                  <a:txBody>
                    <a:bodyPr/>
                    <a:lstStyle/>
                    <a:p>
                      <a:pPr indent="0" lvl="0" marL="0" marR="0" rtl="0" algn="r">
                        <a:lnSpc>
                          <a:spcPct val="100000"/>
                        </a:lnSpc>
                        <a:spcBef>
                          <a:spcPts val="0"/>
                        </a:spcBef>
                        <a:spcAft>
                          <a:spcPts val="0"/>
                        </a:spcAft>
                        <a:buClr>
                          <a:schemeClr val="dk1"/>
                        </a:buClr>
                        <a:buSzPts val="1600"/>
                        <a:buFont typeface="Tahoma"/>
                        <a:buNone/>
                      </a:pPr>
                      <a:r>
                        <a:rPr b="0" i="1" lang="en-US" sz="1600" u="none" cap="none" strike="noStrike">
                          <a:solidFill>
                            <a:schemeClr val="dk1"/>
                          </a:solidFill>
                          <a:latin typeface="Tahoma"/>
                          <a:ea typeface="Tahoma"/>
                          <a:cs typeface="Tahoma"/>
                          <a:sym typeface="Tahoma"/>
                        </a:rPr>
                        <a:t>bottom</a:t>
                      </a:r>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600"/>
                        <a:buFont typeface="Tahoma"/>
                        <a:buNone/>
                      </a:pPr>
                      <a:r>
                        <a:rPr b="0" i="0" lang="en-US" sz="1600" u="none" cap="none" strike="noStrike">
                          <a:solidFill>
                            <a:schemeClr val="dk1"/>
                          </a:solidFill>
                          <a:latin typeface="Tahoma"/>
                          <a:ea typeface="Tahoma"/>
                          <a:cs typeface="Tahoma"/>
                          <a:sym typeface="Tahoma"/>
                        </a:rPr>
                        <a:t>1</a:t>
                      </a:r>
                      <a:endParaRPr/>
                    </a:p>
                  </a:txBody>
                  <a:tcPr marT="45675" marB="4567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AEAEA"/>
                    </a:solidFill>
                  </a:tcPr>
                </a:tc>
                <a:tc>
                  <a:txBody>
                    <a:bodyPr/>
                    <a:lstStyle/>
                    <a:p>
                      <a:pPr indent="0" lvl="0" marL="0" marR="0" rtl="0" algn="l">
                        <a:lnSpc>
                          <a:spcPct val="100000"/>
                        </a:lnSpc>
                        <a:spcBef>
                          <a:spcPts val="0"/>
                        </a:spcBef>
                        <a:spcAft>
                          <a:spcPts val="0"/>
                        </a:spcAft>
                        <a:buClr>
                          <a:srgbClr val="68CFDE"/>
                        </a:buClr>
                        <a:buSzPts val="1600"/>
                        <a:buFont typeface="Tahoma"/>
                        <a:buNone/>
                      </a:pPr>
                      <a:r>
                        <a:rPr b="0" i="0" lang="en-US" sz="1600" u="none" cap="none" strike="noStrike">
                          <a:solidFill>
                            <a:srgbClr val="68CFDE"/>
                          </a:solidFill>
                          <a:latin typeface="Tahoma"/>
                          <a:ea typeface="Tahoma"/>
                          <a:cs typeface="Tahoma"/>
                          <a:sym typeface="Tahoma"/>
                        </a:rPr>
                        <a:t>0</a:t>
                      </a:r>
                      <a:endParaRPr/>
                    </a:p>
                  </a:txBody>
                  <a:tcPr marT="45675" marB="4567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cxnSp>
        <p:nvCxnSpPr>
          <p:cNvPr id="202" name="Google Shape;202;p26"/>
          <p:cNvCxnSpPr/>
          <p:nvPr/>
        </p:nvCxnSpPr>
        <p:spPr>
          <a:xfrm>
            <a:off x="3624745" y="5387842"/>
            <a:ext cx="739186" cy="0"/>
          </a:xfrm>
          <a:prstGeom prst="straightConnector1">
            <a:avLst/>
          </a:prstGeom>
          <a:noFill/>
          <a:ln cap="flat" cmpd="sng" w="38100">
            <a:solidFill>
              <a:schemeClr val="accent1"/>
            </a:solidFill>
            <a:prstDash val="solid"/>
            <a:miter lim="800000"/>
            <a:headEnd len="sm" w="sm" type="none"/>
            <a:tailEnd len="med" w="med" type="triangle"/>
          </a:ln>
        </p:spPr>
      </p:cxnSp>
      <p:sp>
        <p:nvSpPr>
          <p:cNvPr id="203" name="Google Shape;203;p26"/>
          <p:cNvSpPr txBox="1"/>
          <p:nvPr/>
        </p:nvSpPr>
        <p:spPr>
          <a:xfrm>
            <a:off x="4457014" y="5200177"/>
            <a:ext cx="27596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6A58BF"/>
                </a:solidFill>
                <a:latin typeface="Consolas"/>
                <a:ea typeface="Consolas"/>
                <a:cs typeface="Consolas"/>
                <a:sym typeface="Consolas"/>
              </a:rPr>
              <a:t>spliceStack(s, 1, 3)</a:t>
            </a:r>
            <a:endParaRPr/>
          </a:p>
        </p:txBody>
      </p:sp>
      <p:sp>
        <p:nvSpPr>
          <p:cNvPr id="204" name="Google Shape;204;p26"/>
          <p:cNvSpPr txBox="1"/>
          <p:nvPr/>
        </p:nvSpPr>
        <p:spPr>
          <a:xfrm>
            <a:off x="2172690" y="6334780"/>
            <a:ext cx="66252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spliceStack</a:t>
            </a:r>
            <a:endParaRPr/>
          </a:p>
        </p:txBody>
      </p:sp>
      <p:sp>
        <p:nvSpPr>
          <p:cNvPr id="210" name="Google Shape;210;p27"/>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Write a method called </a:t>
            </a:r>
            <a:r>
              <a:rPr lang="en-US">
                <a:latin typeface="Consolas"/>
                <a:ea typeface="Consolas"/>
                <a:cs typeface="Consolas"/>
                <a:sym typeface="Consolas"/>
              </a:rPr>
              <a:t>spliceStack</a:t>
            </a:r>
            <a:r>
              <a:rPr lang="en-US"/>
              <a:t> that takes as parameters a stack of integers </a:t>
            </a:r>
            <a:r>
              <a:rPr lang="en-US">
                <a:latin typeface="Consolas"/>
                <a:ea typeface="Consolas"/>
                <a:cs typeface="Consolas"/>
                <a:sym typeface="Consolas"/>
              </a:rPr>
              <a:t>s</a:t>
            </a:r>
            <a:r>
              <a:rPr lang="en-US"/>
              <a:t>, a start position </a:t>
            </a:r>
            <a:r>
              <a:rPr lang="en-US">
                <a:latin typeface="Consolas"/>
                <a:ea typeface="Consolas"/>
                <a:cs typeface="Consolas"/>
                <a:sym typeface="Consolas"/>
              </a:rPr>
              <a:t>i</a:t>
            </a:r>
            <a:r>
              <a:rPr lang="en-US"/>
              <a:t>, and an ending position </a:t>
            </a:r>
            <a:r>
              <a:rPr lang="en-US">
                <a:latin typeface="Consolas"/>
                <a:ea typeface="Consolas"/>
                <a:cs typeface="Consolas"/>
                <a:sym typeface="Consolas"/>
              </a:rPr>
              <a:t>j</a:t>
            </a:r>
            <a:r>
              <a:rPr lang="en-US"/>
              <a:t>, and that removes a sequence of elements from </a:t>
            </a:r>
            <a:r>
              <a:rPr lang="en-US">
                <a:latin typeface="Consolas"/>
                <a:ea typeface="Consolas"/>
                <a:cs typeface="Consolas"/>
                <a:sym typeface="Consolas"/>
              </a:rPr>
              <a:t>s</a:t>
            </a:r>
            <a:r>
              <a:rPr lang="en-US"/>
              <a:t> starting at the </a:t>
            </a:r>
            <a:r>
              <a:rPr lang="en-US">
                <a:latin typeface="Consolas"/>
                <a:ea typeface="Consolas"/>
                <a:cs typeface="Consolas"/>
                <a:sym typeface="Consolas"/>
              </a:rPr>
              <a:t>i</a:t>
            </a:r>
            <a:r>
              <a:rPr lang="en-US"/>
              <a:t>’th element from the bottom of the stack up to (but not including) the </a:t>
            </a:r>
            <a:r>
              <a:rPr lang="en-US">
                <a:latin typeface="Consolas"/>
                <a:ea typeface="Consolas"/>
                <a:cs typeface="Consolas"/>
                <a:sym typeface="Consolas"/>
              </a:rPr>
              <a:t>j</a:t>
            </a:r>
            <a:r>
              <a:rPr lang="en-US"/>
              <a:t>’th element from the bottom of the stack (where position 0 is the bottom of the stack), returning these values in a new stack. The ordering of elements in both stacks should be preserved.</a:t>
            </a:r>
            <a:endParaRPr/>
          </a:p>
        </p:txBody>
      </p:sp>
      <p:graphicFrame>
        <p:nvGraphicFramePr>
          <p:cNvPr id="211" name="Google Shape;211;p27"/>
          <p:cNvGraphicFramePr/>
          <p:nvPr/>
        </p:nvGraphicFramePr>
        <p:xfrm>
          <a:off x="793638" y="4256491"/>
          <a:ext cx="3000000" cy="3000000"/>
        </p:xfrm>
        <a:graphic>
          <a:graphicData uri="http://schemas.openxmlformats.org/drawingml/2006/table">
            <a:tbl>
              <a:tblPr>
                <a:noFill/>
                <a:tableStyleId>{FD8BEABB-01C9-4B24-81B8-03099A31D2C6}</a:tableStyleId>
              </a:tblPr>
              <a:tblGrid>
                <a:gridCol w="1219200"/>
                <a:gridCol w="914400"/>
              </a:tblGrid>
              <a:tr h="397575">
                <a:tc>
                  <a:txBody>
                    <a:bodyPr/>
                    <a:lstStyle/>
                    <a:p>
                      <a:pPr indent="0" lvl="0" marL="0" marR="0" rtl="0" algn="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top</a:t>
                      </a:r>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ahoma"/>
                        <a:ea typeface="Tahoma"/>
                        <a:cs typeface="Tahoma"/>
                        <a:sym typeface="Tahoma"/>
                      </a:endParaRPr>
                    </a:p>
                  </a:txBody>
                  <a:tcPr marT="45675" marB="4567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r>
              <a:tr h="396075">
                <a:tc>
                  <a:txBody>
                    <a:bodyPr/>
                    <a:lstStyle/>
                    <a:p>
                      <a:pPr indent="0" lvl="0" marL="0" marR="0" rtl="0" algn="r">
                        <a:lnSpc>
                          <a:spcPct val="100000"/>
                        </a:lnSpc>
                        <a:spcBef>
                          <a:spcPts val="0"/>
                        </a:spcBef>
                        <a:spcAft>
                          <a:spcPts val="0"/>
                        </a:spcAft>
                        <a:buClr>
                          <a:schemeClr val="dk1"/>
                        </a:buClr>
                        <a:buSzPts val="2000"/>
                        <a:buFont typeface="Calibri"/>
                        <a:buNone/>
                      </a:pPr>
                      <a:r>
                        <a:t/>
                      </a:r>
                      <a:endParaRPr b="0" i="1" sz="2000" u="none" cap="none" strike="noStrike">
                        <a:solidFill>
                          <a:schemeClr val="dk1"/>
                        </a:solidFill>
                        <a:latin typeface="Tahoma"/>
                        <a:ea typeface="Tahoma"/>
                        <a:cs typeface="Tahoma"/>
                        <a:sym typeface="Tahoma"/>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8</a:t>
                      </a:r>
                      <a:endParaRPr/>
                    </a:p>
                  </a:txBody>
                  <a:tcPr marT="45675" marB="4567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EC4EB"/>
                    </a:solidFill>
                  </a:tcPr>
                </a:tc>
              </a:tr>
              <a:tr h="396075">
                <a:tc>
                  <a:txBody>
                    <a:bodyPr/>
                    <a:lstStyle/>
                    <a:p>
                      <a:pPr indent="0" lvl="0" marL="0" marR="0" rtl="0" algn="r">
                        <a:lnSpc>
                          <a:spcPct val="100000"/>
                        </a:lnSpc>
                        <a:spcBef>
                          <a:spcPts val="0"/>
                        </a:spcBef>
                        <a:spcAft>
                          <a:spcPts val="0"/>
                        </a:spcAft>
                        <a:buClr>
                          <a:schemeClr val="dk1"/>
                        </a:buClr>
                        <a:buSzPts val="2000"/>
                        <a:buFont typeface="Calibri"/>
                        <a:buNone/>
                      </a:pPr>
                      <a:r>
                        <a:t/>
                      </a:r>
                      <a:endParaRPr b="0" i="1" sz="2000" u="none" cap="none" strike="noStrike">
                        <a:solidFill>
                          <a:schemeClr val="dk1"/>
                        </a:solidFill>
                        <a:latin typeface="Tahoma"/>
                        <a:ea typeface="Tahoma"/>
                        <a:cs typeface="Tahoma"/>
                        <a:sym typeface="Tahoma"/>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1</a:t>
                      </a:r>
                      <a:endParaRPr/>
                    </a:p>
                  </a:txBody>
                  <a:tcPr marT="45675" marB="4567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EC4EB"/>
                    </a:solidFill>
                  </a:tcPr>
                </a:tc>
              </a:tr>
              <a:tr h="254000">
                <a:tc>
                  <a:txBody>
                    <a:bodyPr/>
                    <a:lstStyle/>
                    <a:p>
                      <a:pPr indent="0" lvl="0" marL="0" marR="0" rtl="0" algn="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bottom</a:t>
                      </a:r>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1</a:t>
                      </a:r>
                      <a:endParaRPr/>
                    </a:p>
                  </a:txBody>
                  <a:tcPr marT="45675" marB="4567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EC4EB"/>
                    </a:solidFill>
                  </a:tcPr>
                </a:tc>
              </a:tr>
            </a:tbl>
          </a:graphicData>
        </a:graphic>
      </p:graphicFrame>
      <p:cxnSp>
        <p:nvCxnSpPr>
          <p:cNvPr id="212" name="Google Shape;212;p27"/>
          <p:cNvCxnSpPr/>
          <p:nvPr/>
        </p:nvCxnSpPr>
        <p:spPr>
          <a:xfrm>
            <a:off x="3235990" y="5387842"/>
            <a:ext cx="739186" cy="0"/>
          </a:xfrm>
          <a:prstGeom prst="straightConnector1">
            <a:avLst/>
          </a:prstGeom>
          <a:noFill/>
          <a:ln cap="flat" cmpd="sng" w="38100">
            <a:solidFill>
              <a:schemeClr val="accent1"/>
            </a:solidFill>
            <a:prstDash val="solid"/>
            <a:miter lim="800000"/>
            <a:headEnd len="sm" w="sm" type="none"/>
            <a:tailEnd len="med" w="med" type="triangle"/>
          </a:ln>
        </p:spPr>
      </p:cxnSp>
      <p:sp>
        <p:nvSpPr>
          <p:cNvPr id="213" name="Google Shape;213;p27"/>
          <p:cNvSpPr txBox="1"/>
          <p:nvPr/>
        </p:nvSpPr>
        <p:spPr>
          <a:xfrm>
            <a:off x="4068259" y="5200177"/>
            <a:ext cx="27596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6A58BF"/>
                </a:solidFill>
                <a:latin typeface="Consolas"/>
                <a:ea typeface="Consolas"/>
                <a:cs typeface="Consolas"/>
                <a:sym typeface="Consolas"/>
              </a:rPr>
              <a:t>spliceStack(s, 1, 3)</a:t>
            </a:r>
            <a:endParaRPr/>
          </a:p>
        </p:txBody>
      </p:sp>
      <p:sp>
        <p:nvSpPr>
          <p:cNvPr id="214" name="Google Shape;214;p27"/>
          <p:cNvSpPr txBox="1"/>
          <p:nvPr/>
        </p:nvSpPr>
        <p:spPr>
          <a:xfrm>
            <a:off x="2139837" y="5798426"/>
            <a:ext cx="66252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6A58BF"/>
                </a:solidFill>
                <a:latin typeface="Calibri"/>
                <a:ea typeface="Calibri"/>
                <a:cs typeface="Calibri"/>
                <a:sym typeface="Calibri"/>
              </a:rPr>
              <a:t>s</a:t>
            </a:r>
            <a:endParaRPr/>
          </a:p>
        </p:txBody>
      </p:sp>
      <p:cxnSp>
        <p:nvCxnSpPr>
          <p:cNvPr id="215" name="Google Shape;215;p27"/>
          <p:cNvCxnSpPr/>
          <p:nvPr/>
        </p:nvCxnSpPr>
        <p:spPr>
          <a:xfrm>
            <a:off x="6827885" y="5387842"/>
            <a:ext cx="739186" cy="0"/>
          </a:xfrm>
          <a:prstGeom prst="straightConnector1">
            <a:avLst/>
          </a:prstGeom>
          <a:noFill/>
          <a:ln cap="flat" cmpd="sng" w="38100">
            <a:solidFill>
              <a:schemeClr val="accent1"/>
            </a:solidFill>
            <a:prstDash val="solid"/>
            <a:miter lim="800000"/>
            <a:headEnd len="sm" w="sm" type="none"/>
            <a:tailEnd len="med" w="med" type="triangle"/>
          </a:ln>
        </p:spPr>
      </p:cxnSp>
      <p:graphicFrame>
        <p:nvGraphicFramePr>
          <p:cNvPr id="216" name="Google Shape;216;p27"/>
          <p:cNvGraphicFramePr/>
          <p:nvPr/>
        </p:nvGraphicFramePr>
        <p:xfrm>
          <a:off x="7795825" y="4648308"/>
          <a:ext cx="3000000" cy="3000000"/>
        </p:xfrm>
        <a:graphic>
          <a:graphicData uri="http://schemas.openxmlformats.org/drawingml/2006/table">
            <a:tbl>
              <a:tblPr>
                <a:noFill/>
                <a:tableStyleId>{FD8BEABB-01C9-4B24-81B8-03099A31D2C6}</a:tableStyleId>
              </a:tblPr>
              <a:tblGrid>
                <a:gridCol w="1219200"/>
                <a:gridCol w="914400"/>
              </a:tblGrid>
              <a:tr h="397575">
                <a:tc>
                  <a:txBody>
                    <a:bodyPr/>
                    <a:lstStyle/>
                    <a:p>
                      <a:pPr indent="0" lvl="0" marL="0" marR="0" rtl="0" algn="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top</a:t>
                      </a:r>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ahoma"/>
                        <a:ea typeface="Tahoma"/>
                        <a:cs typeface="Tahoma"/>
                        <a:sym typeface="Tahoma"/>
                      </a:endParaRPr>
                    </a:p>
                  </a:txBody>
                  <a:tcPr marT="45675" marB="4567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r>
              <a:tr h="396075">
                <a:tc>
                  <a:txBody>
                    <a:bodyPr/>
                    <a:lstStyle/>
                    <a:p>
                      <a:pPr indent="0" lvl="0" marL="0" marR="0" rtl="0" algn="r">
                        <a:lnSpc>
                          <a:spcPct val="100000"/>
                        </a:lnSpc>
                        <a:spcBef>
                          <a:spcPts val="0"/>
                        </a:spcBef>
                        <a:spcAft>
                          <a:spcPts val="0"/>
                        </a:spcAft>
                        <a:buClr>
                          <a:schemeClr val="dk1"/>
                        </a:buClr>
                        <a:buSzPts val="2000"/>
                        <a:buFont typeface="Calibri"/>
                        <a:buNone/>
                      </a:pPr>
                      <a:r>
                        <a:t/>
                      </a:r>
                      <a:endParaRPr b="0" i="1" sz="2000" u="none" cap="none" strike="noStrike">
                        <a:solidFill>
                          <a:schemeClr val="dk1"/>
                        </a:solidFill>
                        <a:latin typeface="Tahoma"/>
                        <a:ea typeface="Tahoma"/>
                        <a:cs typeface="Tahoma"/>
                        <a:sym typeface="Tahoma"/>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3</a:t>
                      </a:r>
                      <a:endParaRPr/>
                    </a:p>
                  </a:txBody>
                  <a:tcPr marT="45675" marB="4567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EC4EB"/>
                    </a:solidFill>
                  </a:tcPr>
                </a:tc>
              </a:tr>
              <a:tr h="367350">
                <a:tc>
                  <a:txBody>
                    <a:bodyPr/>
                    <a:lstStyle/>
                    <a:p>
                      <a:pPr indent="0" lvl="0" marL="0" marR="0" rtl="0" algn="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bottom</a:t>
                      </a:r>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4</a:t>
                      </a:r>
                      <a:endParaRPr/>
                    </a:p>
                  </a:txBody>
                  <a:tcPr marT="45675" marB="4567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EC4EB"/>
                    </a:solidFill>
                  </a:tcPr>
                </a:tc>
              </a:tr>
            </a:tbl>
          </a:graphicData>
        </a:graphic>
      </p:graphicFrame>
      <p:sp>
        <p:nvSpPr>
          <p:cNvPr id="217" name="Google Shape;217;p27"/>
          <p:cNvSpPr txBox="1"/>
          <p:nvPr/>
        </p:nvSpPr>
        <p:spPr>
          <a:xfrm>
            <a:off x="8178344" y="5926139"/>
            <a:ext cx="275065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6A58BF"/>
                </a:solidFill>
                <a:latin typeface="Calibri"/>
                <a:ea typeface="Calibri"/>
                <a:cs typeface="Calibri"/>
                <a:sym typeface="Calibri"/>
              </a:rPr>
              <a:t>New stack returned by method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Lecture Outline</a:t>
            </a:r>
            <a:endParaRPr/>
          </a:p>
        </p:txBody>
      </p:sp>
      <p:sp>
        <p:nvSpPr>
          <p:cNvPr id="78" name="Google Shape;78;p10"/>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5"/>
              </a:buClr>
              <a:buSzPts val="2800"/>
              <a:buChar char="•"/>
            </a:pPr>
            <a:r>
              <a:rPr b="1" lang="en-US">
                <a:solidFill>
                  <a:schemeClr val="accent5"/>
                </a:solidFill>
              </a:rPr>
              <a:t>Announcements</a:t>
            </a:r>
            <a:endParaRPr/>
          </a:p>
          <a:p>
            <a:pPr indent="-228600" lvl="0" marL="228600" rtl="0" algn="l">
              <a:lnSpc>
                <a:spcPct val="90000"/>
              </a:lnSpc>
              <a:spcBef>
                <a:spcPts val="2200"/>
              </a:spcBef>
              <a:spcAft>
                <a:spcPts val="0"/>
              </a:spcAft>
              <a:buClr>
                <a:schemeClr val="dk1"/>
              </a:buClr>
              <a:buSzPts val="2800"/>
              <a:buChar char="•"/>
            </a:pPr>
            <a:r>
              <a:rPr lang="en-US"/>
              <a:t>Quick Recap</a:t>
            </a:r>
            <a:endParaRPr/>
          </a:p>
          <a:p>
            <a:pPr indent="-228600" lvl="0" marL="228600" rtl="0" algn="l">
              <a:lnSpc>
                <a:spcPct val="90000"/>
              </a:lnSpc>
              <a:spcBef>
                <a:spcPts val="2200"/>
              </a:spcBef>
              <a:spcAft>
                <a:spcPts val="0"/>
              </a:spcAft>
              <a:buClr>
                <a:schemeClr val="dk1"/>
              </a:buClr>
              <a:buSzPts val="2800"/>
              <a:buChar char="•"/>
            </a:pPr>
            <a:r>
              <a:rPr lang="en-US"/>
              <a:t>copyStack Review</a:t>
            </a:r>
            <a:endParaRPr/>
          </a:p>
          <a:p>
            <a:pPr indent="-228600" lvl="0" marL="228600" rtl="0" algn="l">
              <a:lnSpc>
                <a:spcPct val="90000"/>
              </a:lnSpc>
              <a:spcBef>
                <a:spcPts val="2200"/>
              </a:spcBef>
              <a:spcAft>
                <a:spcPts val="0"/>
              </a:spcAft>
              <a:buClr>
                <a:schemeClr val="dk1"/>
              </a:buClr>
              <a:buSzPts val="2800"/>
              <a:buChar char="•"/>
            </a:pPr>
            <a:r>
              <a:rPr lang="en-US"/>
              <a:t>Structured Example: spliceStack</a:t>
            </a:r>
            <a:endParaRPr/>
          </a:p>
        </p:txBody>
      </p:sp>
      <p:sp>
        <p:nvSpPr>
          <p:cNvPr id="79" name="Google Shape;79;p10"/>
          <p:cNvSpPr/>
          <p:nvPr/>
        </p:nvSpPr>
        <p:spPr>
          <a:xfrm rot="10800000">
            <a:off x="3732788" y="1458097"/>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type="title"/>
          </p:nvPr>
        </p:nvSpPr>
        <p:spPr>
          <a:xfrm>
            <a:off x="838200" y="456565"/>
            <a:ext cx="10515600" cy="762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Common Exceptions</a:t>
            </a:r>
            <a:endParaRPr/>
          </a:p>
        </p:txBody>
      </p:sp>
      <p:sp>
        <p:nvSpPr>
          <p:cNvPr id="224" name="Google Shape;224;p28"/>
          <p:cNvSpPr txBox="1"/>
          <p:nvPr>
            <p:ph idx="1" type="body"/>
          </p:nvPr>
        </p:nvSpPr>
        <p:spPr>
          <a:xfrm>
            <a:off x="838200" y="1371600"/>
            <a:ext cx="10515600" cy="4805400"/>
          </a:xfrm>
          <a:prstGeom prst="rect">
            <a:avLst/>
          </a:prstGeom>
        </p:spPr>
        <p:txBody>
          <a:bodyPr anchorCtr="0" anchor="t" bIns="45700" lIns="91425" spcFirstLastPara="1" rIns="91425" wrap="square" tIns="45700">
            <a:normAutofit/>
          </a:bodyPr>
          <a:lstStyle/>
          <a:p>
            <a:pPr indent="0" lvl="0" marL="0" rtl="0" algn="l">
              <a:lnSpc>
                <a:spcPct val="150000"/>
              </a:lnSpc>
              <a:spcBef>
                <a:spcPts val="1200"/>
              </a:spcBef>
              <a:spcAft>
                <a:spcPts val="0"/>
              </a:spcAft>
              <a:buNone/>
            </a:pPr>
            <a:r>
              <a:rPr lang="en-US" sz="2300">
                <a:solidFill>
                  <a:srgbClr val="188038"/>
                </a:solidFill>
                <a:latin typeface="Roboto Mono"/>
                <a:ea typeface="Roboto Mono"/>
                <a:cs typeface="Roboto Mono"/>
                <a:sym typeface="Roboto Mono"/>
              </a:rPr>
              <a:t>IllegalArgumentException</a:t>
            </a:r>
            <a:r>
              <a:rPr lang="en-US" sz="2300">
                <a:latin typeface="Arial"/>
                <a:ea typeface="Arial"/>
                <a:cs typeface="Arial"/>
                <a:sym typeface="Arial"/>
              </a:rPr>
              <a:t> - When a client passes in an invalid parameter</a:t>
            </a:r>
            <a:endParaRPr sz="2300">
              <a:latin typeface="Arial"/>
              <a:ea typeface="Arial"/>
              <a:cs typeface="Arial"/>
              <a:sym typeface="Arial"/>
            </a:endParaRPr>
          </a:p>
          <a:p>
            <a:pPr indent="0" lvl="0" marL="0" rtl="0" algn="l">
              <a:lnSpc>
                <a:spcPct val="115000"/>
              </a:lnSpc>
              <a:spcBef>
                <a:spcPts val="1200"/>
              </a:spcBef>
              <a:spcAft>
                <a:spcPts val="0"/>
              </a:spcAft>
              <a:buNone/>
            </a:pPr>
            <a:r>
              <a:rPr lang="en-US" sz="2300">
                <a:solidFill>
                  <a:srgbClr val="188038"/>
                </a:solidFill>
                <a:latin typeface="Roboto Mono"/>
                <a:ea typeface="Roboto Mono"/>
                <a:cs typeface="Roboto Mono"/>
                <a:sym typeface="Roboto Mono"/>
              </a:rPr>
              <a:t>IllegalStateException</a:t>
            </a:r>
            <a:r>
              <a:rPr lang="en-US" sz="2300">
                <a:latin typeface="Arial"/>
                <a:ea typeface="Arial"/>
                <a:cs typeface="Arial"/>
                <a:sym typeface="Arial"/>
              </a:rPr>
              <a:t> - When the state of the program should not be possible. For example if you had a program that a user logged into it might help to throw this exception if they are ever suddenly logged out.</a:t>
            </a:r>
            <a:endParaRPr sz="2300">
              <a:latin typeface="Arial"/>
              <a:ea typeface="Arial"/>
              <a:cs typeface="Arial"/>
              <a:sym typeface="Arial"/>
            </a:endParaRPr>
          </a:p>
          <a:p>
            <a:pPr indent="0" lvl="0" marL="0" rtl="0" algn="l">
              <a:lnSpc>
                <a:spcPct val="150000"/>
              </a:lnSpc>
              <a:spcBef>
                <a:spcPts val="1200"/>
              </a:spcBef>
              <a:spcAft>
                <a:spcPts val="0"/>
              </a:spcAft>
              <a:buNone/>
            </a:pPr>
            <a:r>
              <a:rPr lang="en-US" sz="2300">
                <a:solidFill>
                  <a:srgbClr val="188038"/>
                </a:solidFill>
                <a:latin typeface="Roboto Mono"/>
                <a:ea typeface="Roboto Mono"/>
                <a:cs typeface="Roboto Mono"/>
                <a:sym typeface="Roboto Mono"/>
              </a:rPr>
              <a:t>FileNotFoundException</a:t>
            </a:r>
            <a:r>
              <a:rPr lang="en-US" sz="2300">
                <a:latin typeface="Arial"/>
                <a:ea typeface="Arial"/>
                <a:cs typeface="Arial"/>
                <a:sym typeface="Arial"/>
              </a:rPr>
              <a:t> - If you try to read a file that is not there</a:t>
            </a:r>
            <a:endParaRPr sz="2300">
              <a:latin typeface="Arial"/>
              <a:ea typeface="Arial"/>
              <a:cs typeface="Arial"/>
              <a:sym typeface="Arial"/>
            </a:endParaRPr>
          </a:p>
          <a:p>
            <a:pPr indent="0" lvl="0" marL="0" rtl="0" algn="l">
              <a:lnSpc>
                <a:spcPct val="150000"/>
              </a:lnSpc>
              <a:spcBef>
                <a:spcPts val="1200"/>
              </a:spcBef>
              <a:spcAft>
                <a:spcPts val="1200"/>
              </a:spcAft>
              <a:buNone/>
            </a:pPr>
            <a:r>
              <a:rPr lang="en-US" sz="2300">
                <a:solidFill>
                  <a:srgbClr val="188038"/>
                </a:solidFill>
                <a:latin typeface="Roboto Mono"/>
                <a:ea typeface="Roboto Mono"/>
                <a:cs typeface="Roboto Mono"/>
                <a:sym typeface="Roboto Mono"/>
              </a:rPr>
              <a:t>IndexOutOfBoundsException</a:t>
            </a:r>
            <a:r>
              <a:rPr lang="en-US" sz="2300">
                <a:latin typeface="Arial"/>
                <a:ea typeface="Arial"/>
                <a:cs typeface="Arial"/>
                <a:sym typeface="Arial"/>
              </a:rPr>
              <a:t> - If an invalid index is accessed</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1"/>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Announcements</a:t>
            </a:r>
            <a:endParaRPr/>
          </a:p>
        </p:txBody>
      </p:sp>
      <p:sp>
        <p:nvSpPr>
          <p:cNvPr id="85" name="Google Shape;85;p11"/>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en-US" sz="3600"/>
              <a:t>Quiz 0</a:t>
            </a:r>
            <a:endParaRPr/>
          </a:p>
          <a:p>
            <a:pPr indent="-228600" lvl="1" marL="685800" rtl="0" algn="l">
              <a:lnSpc>
                <a:spcPct val="90000"/>
              </a:lnSpc>
              <a:spcBef>
                <a:spcPts val="500"/>
              </a:spcBef>
              <a:spcAft>
                <a:spcPts val="0"/>
              </a:spcAft>
              <a:buClr>
                <a:schemeClr val="dk1"/>
              </a:buClr>
              <a:buSzPts val="3600"/>
              <a:buChar char="-"/>
            </a:pPr>
            <a:r>
              <a:rPr lang="en-US" sz="3600"/>
              <a:t>Feedback released later today</a:t>
            </a:r>
            <a:endParaRPr/>
          </a:p>
          <a:p>
            <a:pPr indent="-228600" lvl="1" marL="685800" rtl="0" algn="l">
              <a:lnSpc>
                <a:spcPct val="90000"/>
              </a:lnSpc>
              <a:spcBef>
                <a:spcPts val="500"/>
              </a:spcBef>
              <a:spcAft>
                <a:spcPts val="0"/>
              </a:spcAft>
              <a:buClr>
                <a:schemeClr val="dk1"/>
              </a:buClr>
              <a:buSzPts val="3600"/>
              <a:buChar char="-"/>
            </a:pPr>
            <a:r>
              <a:rPr lang="en-US" sz="3600"/>
              <a:t>Retake logistics posted this morning</a:t>
            </a:r>
            <a:endParaRPr/>
          </a:p>
          <a:p>
            <a:pPr indent="-228600" lvl="0" marL="228600" rtl="0" algn="l">
              <a:lnSpc>
                <a:spcPct val="90000"/>
              </a:lnSpc>
              <a:spcBef>
                <a:spcPts val="1000"/>
              </a:spcBef>
              <a:spcAft>
                <a:spcPts val="0"/>
              </a:spcAft>
              <a:buClr>
                <a:schemeClr val="dk1"/>
              </a:buClr>
              <a:buSzPts val="3600"/>
              <a:buChar char="•"/>
            </a:pPr>
            <a:r>
              <a:rPr lang="en-US" sz="3600"/>
              <a:t>P0 feedback was released yesterday</a:t>
            </a:r>
            <a:endParaRPr/>
          </a:p>
          <a:p>
            <a:pPr indent="-228600" lvl="1" marL="685800" rtl="0" algn="l">
              <a:lnSpc>
                <a:spcPct val="90000"/>
              </a:lnSpc>
              <a:spcBef>
                <a:spcPts val="500"/>
              </a:spcBef>
              <a:spcAft>
                <a:spcPts val="0"/>
              </a:spcAft>
              <a:buClr>
                <a:schemeClr val="dk1"/>
              </a:buClr>
              <a:buSzPts val="3200"/>
              <a:buChar char="-"/>
            </a:pPr>
            <a:r>
              <a:rPr lang="en-US" sz="3200"/>
              <a:t>Resubmission logistics posted this morning</a:t>
            </a:r>
            <a:endParaRPr/>
          </a:p>
          <a:p>
            <a:pPr indent="-228600" lvl="1" marL="685800" rtl="0" algn="l">
              <a:lnSpc>
                <a:spcPct val="90000"/>
              </a:lnSpc>
              <a:spcBef>
                <a:spcPts val="500"/>
              </a:spcBef>
              <a:spcAft>
                <a:spcPts val="0"/>
              </a:spcAft>
              <a:buClr>
                <a:schemeClr val="dk1"/>
              </a:buClr>
              <a:buSzPts val="3200"/>
              <a:buChar char="-"/>
            </a:pPr>
            <a:r>
              <a:rPr lang="en-US" sz="3200" u="sng">
                <a:solidFill>
                  <a:schemeClr val="hlink"/>
                </a:solidFill>
                <a:hlinkClick r:id="rId3"/>
              </a:rPr>
              <a:t>Grade checker</a:t>
            </a:r>
            <a:r>
              <a:rPr lang="en-US" sz="3200"/>
              <a:t> </a:t>
            </a:r>
            <a:endParaRPr/>
          </a:p>
          <a:p>
            <a:pPr indent="-228600" lvl="0" marL="228600" rtl="0" algn="l">
              <a:lnSpc>
                <a:spcPct val="90000"/>
              </a:lnSpc>
              <a:spcBef>
                <a:spcPts val="1000"/>
              </a:spcBef>
              <a:spcAft>
                <a:spcPts val="0"/>
              </a:spcAft>
              <a:buClr>
                <a:schemeClr val="dk1"/>
              </a:buClr>
              <a:buSzPts val="3600"/>
              <a:buChar char="•"/>
            </a:pPr>
            <a:r>
              <a:rPr lang="en-US" sz="3600"/>
              <a:t>P1 released today (due next Thurs, Apr 20)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Quiz Retakes </a:t>
            </a:r>
            <a:endParaRPr/>
          </a:p>
        </p:txBody>
      </p:sp>
      <p:sp>
        <p:nvSpPr>
          <p:cNvPr id="91" name="Google Shape;91;p12"/>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lang="en-US" sz="3200"/>
              <a:t>Time slots available on Tuesdays</a:t>
            </a:r>
            <a:endParaRPr/>
          </a:p>
          <a:p>
            <a:pPr indent="-228600" lvl="1" marL="685800" rtl="0" algn="l">
              <a:lnSpc>
                <a:spcPct val="90000"/>
              </a:lnSpc>
              <a:spcBef>
                <a:spcPts val="500"/>
              </a:spcBef>
              <a:spcAft>
                <a:spcPts val="0"/>
              </a:spcAft>
              <a:buClr>
                <a:schemeClr val="dk1"/>
              </a:buClr>
              <a:buSzPts val="2800"/>
              <a:buChar char="-"/>
            </a:pPr>
            <a:r>
              <a:rPr lang="en-US" sz="2800"/>
              <a:t>Must sign up beforehand</a:t>
            </a:r>
            <a:endParaRPr/>
          </a:p>
          <a:p>
            <a:pPr indent="-228600" lvl="1" marL="685800" rtl="0" algn="l">
              <a:lnSpc>
                <a:spcPct val="90000"/>
              </a:lnSpc>
              <a:spcBef>
                <a:spcPts val="500"/>
              </a:spcBef>
              <a:spcAft>
                <a:spcPts val="0"/>
              </a:spcAft>
              <a:buClr>
                <a:schemeClr val="dk1"/>
              </a:buClr>
              <a:buSzPts val="2800"/>
              <a:buChar char="-"/>
            </a:pPr>
            <a:r>
              <a:rPr lang="en-US" sz="2800"/>
              <a:t>Must actually show up</a:t>
            </a:r>
            <a:endParaRPr/>
          </a:p>
          <a:p>
            <a:pPr indent="-228600" lvl="0" marL="228600" rtl="0" algn="l">
              <a:lnSpc>
                <a:spcPct val="90000"/>
              </a:lnSpc>
              <a:spcBef>
                <a:spcPts val="1000"/>
              </a:spcBef>
              <a:spcAft>
                <a:spcPts val="0"/>
              </a:spcAft>
              <a:buClr>
                <a:schemeClr val="dk1"/>
              </a:buClr>
              <a:buSzPts val="3200"/>
              <a:buChar char="•"/>
            </a:pPr>
            <a:r>
              <a:rPr lang="en-US" sz="3200"/>
              <a:t>Max one retake per quiz</a:t>
            </a:r>
            <a:endParaRPr/>
          </a:p>
          <a:p>
            <a:pPr indent="-228600" lvl="1" marL="685800" rtl="0" algn="l">
              <a:lnSpc>
                <a:spcPct val="90000"/>
              </a:lnSpc>
              <a:spcBef>
                <a:spcPts val="500"/>
              </a:spcBef>
              <a:spcAft>
                <a:spcPts val="0"/>
              </a:spcAft>
              <a:buClr>
                <a:schemeClr val="dk1"/>
              </a:buClr>
              <a:buSzPts val="2800"/>
              <a:buChar char="-"/>
            </a:pPr>
            <a:r>
              <a:rPr lang="en-US" sz="2800"/>
              <a:t>Retake must be completed within 3 weeks of original quiz date</a:t>
            </a:r>
            <a:endParaRPr/>
          </a:p>
          <a:p>
            <a:pPr indent="-228600" lvl="0" marL="228600" rtl="0" algn="l">
              <a:lnSpc>
                <a:spcPct val="90000"/>
              </a:lnSpc>
              <a:spcBef>
                <a:spcPts val="1000"/>
              </a:spcBef>
              <a:spcAft>
                <a:spcPts val="0"/>
              </a:spcAft>
              <a:buClr>
                <a:schemeClr val="dk1"/>
              </a:buClr>
              <a:buSzPts val="3200"/>
              <a:buChar char="•"/>
            </a:pPr>
            <a:r>
              <a:rPr lang="en-US" sz="3200"/>
              <a:t>Quiz 0 Retake problems will not be the same as Quiz 0, but will be generally analogous</a:t>
            </a:r>
            <a:endParaRPr/>
          </a:p>
          <a:p>
            <a:pPr indent="-228600" lvl="1" marL="685800" rtl="0" algn="l">
              <a:lnSpc>
                <a:spcPct val="90000"/>
              </a:lnSpc>
              <a:spcBef>
                <a:spcPts val="500"/>
              </a:spcBef>
              <a:spcAft>
                <a:spcPts val="0"/>
              </a:spcAft>
              <a:buClr>
                <a:schemeClr val="dk1"/>
              </a:buClr>
              <a:buSzPts val="2800"/>
              <a:buChar char="-"/>
            </a:pPr>
            <a:r>
              <a:rPr lang="en-US" sz="2800"/>
              <a:t>Same structure, same learning objectives</a:t>
            </a:r>
            <a:endParaRPr/>
          </a:p>
          <a:p>
            <a:pPr indent="-228600" lvl="0" marL="228600" rtl="0" algn="l">
              <a:lnSpc>
                <a:spcPct val="90000"/>
              </a:lnSpc>
              <a:spcBef>
                <a:spcPts val="1000"/>
              </a:spcBef>
              <a:spcAft>
                <a:spcPts val="0"/>
              </a:spcAft>
              <a:buClr>
                <a:schemeClr val="dk1"/>
              </a:buClr>
              <a:buSzPts val="3200"/>
              <a:buChar char="•"/>
            </a:pPr>
            <a:r>
              <a:rPr lang="en-US" sz="3200"/>
              <a:t>Best-per-problem grading policy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Lecture Outline</a:t>
            </a:r>
            <a:endParaRPr/>
          </a:p>
        </p:txBody>
      </p:sp>
      <p:sp>
        <p:nvSpPr>
          <p:cNvPr id="97" name="Google Shape;97;p13"/>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Announcements</a:t>
            </a:r>
            <a:endParaRPr/>
          </a:p>
          <a:p>
            <a:pPr indent="-228600" lvl="0" marL="228600" rtl="0" algn="l">
              <a:lnSpc>
                <a:spcPct val="90000"/>
              </a:lnSpc>
              <a:spcBef>
                <a:spcPts val="2200"/>
              </a:spcBef>
              <a:spcAft>
                <a:spcPts val="0"/>
              </a:spcAft>
              <a:buClr>
                <a:schemeClr val="accent5"/>
              </a:buClr>
              <a:buSzPts val="2800"/>
              <a:buChar char="•"/>
            </a:pPr>
            <a:r>
              <a:rPr b="1" lang="en-US">
                <a:solidFill>
                  <a:schemeClr val="accent5"/>
                </a:solidFill>
              </a:rPr>
              <a:t>Quick Recap</a:t>
            </a:r>
            <a:endParaRPr/>
          </a:p>
          <a:p>
            <a:pPr indent="-228600" lvl="0" marL="228600" rtl="0" algn="l">
              <a:lnSpc>
                <a:spcPct val="90000"/>
              </a:lnSpc>
              <a:spcBef>
                <a:spcPts val="2200"/>
              </a:spcBef>
              <a:spcAft>
                <a:spcPts val="0"/>
              </a:spcAft>
              <a:buClr>
                <a:schemeClr val="dk1"/>
              </a:buClr>
              <a:buSzPts val="2800"/>
              <a:buChar char="•"/>
            </a:pPr>
            <a:r>
              <a:rPr lang="en-US"/>
              <a:t>copyStack Review</a:t>
            </a:r>
            <a:endParaRPr/>
          </a:p>
          <a:p>
            <a:pPr indent="-228600" lvl="0" marL="228600" rtl="0" algn="l">
              <a:lnSpc>
                <a:spcPct val="90000"/>
              </a:lnSpc>
              <a:spcBef>
                <a:spcPts val="2200"/>
              </a:spcBef>
              <a:spcAft>
                <a:spcPts val="0"/>
              </a:spcAft>
              <a:buClr>
                <a:schemeClr val="dk1"/>
              </a:buClr>
              <a:buSzPts val="2800"/>
              <a:buChar char="•"/>
            </a:pPr>
            <a:r>
              <a:rPr lang="en-US"/>
              <a:t>Structured Example: spliceStack</a:t>
            </a:r>
            <a:endParaRPr/>
          </a:p>
        </p:txBody>
      </p:sp>
      <p:sp>
        <p:nvSpPr>
          <p:cNvPr id="98" name="Google Shape;98;p13"/>
          <p:cNvSpPr/>
          <p:nvPr/>
        </p:nvSpPr>
        <p:spPr>
          <a:xfrm rot="10800000">
            <a:off x="3196194" y="2142528"/>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4"/>
              </a:buClr>
              <a:buSzPts val="4400"/>
              <a:buFont typeface="Calibri"/>
              <a:buNone/>
            </a:pPr>
            <a:r>
              <a:rPr lang="en-US">
                <a:solidFill>
                  <a:schemeClr val="accent4"/>
                </a:solidFill>
              </a:rPr>
              <a:t>(Recap) </a:t>
            </a:r>
            <a:r>
              <a:rPr lang="en-US"/>
              <a:t>Stacks &amp; Queues</a:t>
            </a:r>
            <a:endParaRPr>
              <a:solidFill>
                <a:srgbClr val="AEABAB"/>
              </a:solidFill>
            </a:endParaRPr>
          </a:p>
        </p:txBody>
      </p:sp>
      <p:sp>
        <p:nvSpPr>
          <p:cNvPr id="104" name="Google Shape;104;p14"/>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Some collections are constrained, only use optimized operations</a:t>
            </a:r>
            <a:endParaRPr/>
          </a:p>
          <a:p>
            <a:pPr indent="-228600" lvl="1" marL="685800" rtl="0" algn="l">
              <a:lnSpc>
                <a:spcPct val="90000"/>
              </a:lnSpc>
              <a:spcBef>
                <a:spcPts val="500"/>
              </a:spcBef>
              <a:spcAft>
                <a:spcPts val="0"/>
              </a:spcAft>
              <a:buClr>
                <a:schemeClr val="dk1"/>
              </a:buClr>
              <a:buSzPts val="2400"/>
              <a:buChar char="-"/>
            </a:pPr>
            <a:r>
              <a:rPr b="1" lang="en-US"/>
              <a:t>Stack: </a:t>
            </a:r>
            <a:r>
              <a:rPr lang="en-US"/>
              <a:t>retrieves elements in reverse order as added</a:t>
            </a:r>
            <a:endParaRPr/>
          </a:p>
          <a:p>
            <a:pPr indent="-228600" lvl="1" marL="685800" rtl="0" algn="l">
              <a:lnSpc>
                <a:spcPct val="90000"/>
              </a:lnSpc>
              <a:spcBef>
                <a:spcPts val="500"/>
              </a:spcBef>
              <a:spcAft>
                <a:spcPts val="0"/>
              </a:spcAft>
              <a:buClr>
                <a:schemeClr val="dk1"/>
              </a:buClr>
              <a:buSzPts val="2400"/>
              <a:buChar char="-"/>
            </a:pPr>
            <a:r>
              <a:rPr b="1" lang="en-US"/>
              <a:t>Queue: </a:t>
            </a:r>
            <a:r>
              <a:rPr lang="en-US"/>
              <a:t>retrieves elements in same order as added</a:t>
            </a:r>
            <a:endParaRPr b="1"/>
          </a:p>
          <a:p>
            <a:pPr indent="0" lvl="0" marL="0" rtl="0" algn="l">
              <a:lnSpc>
                <a:spcPct val="90000"/>
              </a:lnSpc>
              <a:spcBef>
                <a:spcPts val="1000"/>
              </a:spcBef>
              <a:spcAft>
                <a:spcPts val="0"/>
              </a:spcAft>
              <a:buClr>
                <a:schemeClr val="dk1"/>
              </a:buClr>
              <a:buSzPts val="2800"/>
              <a:buNone/>
            </a:pPr>
            <a:r>
              <a:t/>
            </a:r>
            <a:endParaRPr b="1"/>
          </a:p>
        </p:txBody>
      </p:sp>
      <p:sp>
        <p:nvSpPr>
          <p:cNvPr id="105" name="Google Shape;105;p14"/>
          <p:cNvSpPr txBox="1"/>
          <p:nvPr/>
        </p:nvSpPr>
        <p:spPr>
          <a:xfrm>
            <a:off x="8306905" y="5213235"/>
            <a:ext cx="8064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ahoma"/>
                <a:ea typeface="Tahoma"/>
                <a:cs typeface="Tahoma"/>
                <a:sym typeface="Tahoma"/>
              </a:rPr>
              <a:t>queue</a:t>
            </a:r>
            <a:endParaRPr/>
          </a:p>
        </p:txBody>
      </p:sp>
      <p:graphicFrame>
        <p:nvGraphicFramePr>
          <p:cNvPr id="106" name="Google Shape;106;p14"/>
          <p:cNvGraphicFramePr/>
          <p:nvPr/>
        </p:nvGraphicFramePr>
        <p:xfrm>
          <a:off x="7430605" y="4017735"/>
          <a:ext cx="3000000" cy="3000000"/>
        </p:xfrm>
        <a:graphic>
          <a:graphicData uri="http://schemas.openxmlformats.org/drawingml/2006/table">
            <a:tbl>
              <a:tblPr>
                <a:noFill/>
                <a:tableStyleId>{FD8BEABB-01C9-4B24-81B8-03099A31D2C6}</a:tableStyleId>
              </a:tblPr>
              <a:tblGrid>
                <a:gridCol w="852500"/>
                <a:gridCol w="854075"/>
                <a:gridCol w="852475"/>
              </a:tblGrid>
              <a:tr h="482600">
                <a:tc>
                  <a:txBody>
                    <a:bodyPr/>
                    <a:lstStyle/>
                    <a:p>
                      <a:pPr indent="0" lvl="0" marL="0" marR="0" rtl="0" algn="ct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front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ahoma"/>
                        <a:ea typeface="Tahoma"/>
                        <a:cs typeface="Tahoma"/>
                        <a:sym typeface="Tahoma"/>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back</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r>
              <a:tr h="482600">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1</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DDDDDD"/>
                    </a:solidFill>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DDDDDD"/>
                    </a:solidFill>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3</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DDDDDD"/>
                    </a:solidFill>
                  </a:tcPr>
                </a:tc>
              </a:tr>
            </a:tbl>
          </a:graphicData>
        </a:graphic>
      </p:graphicFrame>
      <p:cxnSp>
        <p:nvCxnSpPr>
          <p:cNvPr id="107" name="Google Shape;107;p14"/>
          <p:cNvCxnSpPr/>
          <p:nvPr/>
        </p:nvCxnSpPr>
        <p:spPr>
          <a:xfrm rot="10800000">
            <a:off x="10097605" y="4703535"/>
            <a:ext cx="685800" cy="0"/>
          </a:xfrm>
          <a:prstGeom prst="straightConnector1">
            <a:avLst/>
          </a:prstGeom>
          <a:noFill/>
          <a:ln cap="flat" cmpd="sng" w="9525">
            <a:solidFill>
              <a:schemeClr val="dk1"/>
            </a:solidFill>
            <a:prstDash val="solid"/>
            <a:round/>
            <a:headEnd len="med" w="med" type="none"/>
            <a:tailEnd len="med" w="med" type="triangle"/>
          </a:ln>
        </p:spPr>
      </p:cxnSp>
      <p:sp>
        <p:nvSpPr>
          <p:cNvPr id="108" name="Google Shape;108;p14"/>
          <p:cNvSpPr txBox="1"/>
          <p:nvPr/>
        </p:nvSpPr>
        <p:spPr>
          <a:xfrm>
            <a:off x="10402396" y="4306650"/>
            <a:ext cx="10308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add</a:t>
            </a:r>
            <a:endParaRPr/>
          </a:p>
        </p:txBody>
      </p:sp>
      <p:cxnSp>
        <p:nvCxnSpPr>
          <p:cNvPr id="109" name="Google Shape;109;p14"/>
          <p:cNvCxnSpPr/>
          <p:nvPr/>
        </p:nvCxnSpPr>
        <p:spPr>
          <a:xfrm rot="10800000">
            <a:off x="6668605" y="4717823"/>
            <a:ext cx="685800" cy="0"/>
          </a:xfrm>
          <a:prstGeom prst="straightConnector1">
            <a:avLst/>
          </a:prstGeom>
          <a:noFill/>
          <a:ln cap="flat" cmpd="sng" w="9525">
            <a:solidFill>
              <a:schemeClr val="dk1"/>
            </a:solidFill>
            <a:prstDash val="solid"/>
            <a:round/>
            <a:headEnd len="med" w="med" type="none"/>
            <a:tailEnd len="med" w="med" type="triangle"/>
          </a:ln>
        </p:spPr>
      </p:cxnSp>
      <p:sp>
        <p:nvSpPr>
          <p:cNvPr id="110" name="Google Shape;110;p14"/>
          <p:cNvSpPr txBox="1"/>
          <p:nvPr/>
        </p:nvSpPr>
        <p:spPr>
          <a:xfrm>
            <a:off x="5601805" y="4292373"/>
            <a:ext cx="1709738"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remove, peek</a:t>
            </a:r>
            <a:endParaRPr/>
          </a:p>
        </p:txBody>
      </p:sp>
      <p:sp>
        <p:nvSpPr>
          <p:cNvPr id="111" name="Google Shape;111;p14"/>
          <p:cNvSpPr txBox="1"/>
          <p:nvPr/>
        </p:nvSpPr>
        <p:spPr>
          <a:xfrm>
            <a:off x="2581828" y="5561013"/>
            <a:ext cx="701675"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112" name="Google Shape;112;p14"/>
          <p:cNvGraphicFramePr/>
          <p:nvPr/>
        </p:nvGraphicFramePr>
        <p:xfrm>
          <a:off x="1286428" y="3960813"/>
          <a:ext cx="3000000" cy="3000000"/>
        </p:xfrm>
        <a:graphic>
          <a:graphicData uri="http://schemas.openxmlformats.org/drawingml/2006/table">
            <a:tbl>
              <a:tblPr>
                <a:noFill/>
                <a:tableStyleId>{FD8BEABB-01C9-4B24-81B8-03099A31D2C6}</a:tableStyleId>
              </a:tblPr>
              <a:tblGrid>
                <a:gridCol w="1219200"/>
                <a:gridCol w="914400"/>
              </a:tblGrid>
              <a:tr h="396075">
                <a:tc>
                  <a:txBody>
                    <a:bodyPr/>
                    <a:lstStyle/>
                    <a:p>
                      <a:pPr indent="0" lvl="0" marL="0" marR="0" rtl="0" algn="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ahoma"/>
                        <a:ea typeface="Tahoma"/>
                        <a:cs typeface="Tahoma"/>
                        <a:sym typeface="Tahoma"/>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ahoma"/>
                        <a:ea typeface="Tahoma"/>
                        <a:cs typeface="Tahoma"/>
                        <a:sym typeface="Tahoma"/>
                      </a:endParaRPr>
                    </a:p>
                  </a:txBody>
                  <a:tcPr marT="45675" marB="4567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r>
              <a:tr h="396075">
                <a:tc>
                  <a:txBody>
                    <a:bodyPr/>
                    <a:lstStyle/>
                    <a:p>
                      <a:pPr indent="0" lvl="0" marL="0" marR="0" rtl="0" algn="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top</a:t>
                      </a:r>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3</a:t>
                      </a:r>
                      <a:endParaRPr/>
                    </a:p>
                  </a:txBody>
                  <a:tcPr marT="45675" marB="4567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r>
              <a:tr h="396075">
                <a:tc>
                  <a:txBody>
                    <a:bodyPr/>
                    <a:lstStyle/>
                    <a:p>
                      <a:pPr indent="0" lvl="0" marL="0" marR="0" rtl="0" algn="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ahoma"/>
                        <a:ea typeface="Tahoma"/>
                        <a:cs typeface="Tahoma"/>
                        <a:sym typeface="Tahoma"/>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2</a:t>
                      </a:r>
                      <a:endParaRPr/>
                    </a:p>
                  </a:txBody>
                  <a:tcPr marT="45675" marB="4567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r>
              <a:tr h="396075">
                <a:tc>
                  <a:txBody>
                    <a:bodyPr/>
                    <a:lstStyle/>
                    <a:p>
                      <a:pPr indent="0" lvl="0" marL="0" marR="0" rtl="0" algn="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bottom</a:t>
                      </a:r>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1</a:t>
                      </a:r>
                      <a:endParaRPr/>
                    </a:p>
                  </a:txBody>
                  <a:tcPr marT="45675" marB="4567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AEAEA"/>
                    </a:solidFill>
                  </a:tcPr>
                </a:tc>
              </a:tr>
            </a:tbl>
          </a:graphicData>
        </a:graphic>
      </p:graphicFrame>
      <p:cxnSp>
        <p:nvCxnSpPr>
          <p:cNvPr id="113" name="Google Shape;113;p14"/>
          <p:cNvCxnSpPr/>
          <p:nvPr/>
        </p:nvCxnSpPr>
        <p:spPr>
          <a:xfrm>
            <a:off x="2124628" y="3427413"/>
            <a:ext cx="609600" cy="457200"/>
          </a:xfrm>
          <a:prstGeom prst="straightConnector1">
            <a:avLst/>
          </a:prstGeom>
          <a:noFill/>
          <a:ln cap="flat" cmpd="sng" w="9525">
            <a:solidFill>
              <a:schemeClr val="dk1"/>
            </a:solidFill>
            <a:prstDash val="solid"/>
            <a:round/>
            <a:headEnd len="med" w="med" type="none"/>
            <a:tailEnd len="med" w="med" type="triangle"/>
          </a:ln>
        </p:spPr>
      </p:cxnSp>
      <p:sp>
        <p:nvSpPr>
          <p:cNvPr id="114" name="Google Shape;114;p14"/>
          <p:cNvSpPr txBox="1"/>
          <p:nvPr/>
        </p:nvSpPr>
        <p:spPr>
          <a:xfrm>
            <a:off x="3191425" y="3032125"/>
            <a:ext cx="1497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pop, peek</a:t>
            </a:r>
            <a:endParaRPr/>
          </a:p>
        </p:txBody>
      </p:sp>
      <p:sp>
        <p:nvSpPr>
          <p:cNvPr id="115" name="Google Shape;115;p14"/>
          <p:cNvSpPr txBox="1"/>
          <p:nvPr/>
        </p:nvSpPr>
        <p:spPr>
          <a:xfrm>
            <a:off x="1738878" y="3032125"/>
            <a:ext cx="9402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push</a:t>
            </a:r>
            <a:endParaRPr/>
          </a:p>
        </p:txBody>
      </p:sp>
      <p:cxnSp>
        <p:nvCxnSpPr>
          <p:cNvPr id="116" name="Google Shape;116;p14"/>
          <p:cNvCxnSpPr/>
          <p:nvPr/>
        </p:nvCxnSpPr>
        <p:spPr>
          <a:xfrm flipH="1" rot="10800000">
            <a:off x="3191428" y="3427413"/>
            <a:ext cx="609600" cy="4572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5"/>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4"/>
              </a:buClr>
              <a:buSzPts val="4400"/>
              <a:buFont typeface="Calibri"/>
              <a:buNone/>
            </a:pPr>
            <a:r>
              <a:rPr lang="en-US">
                <a:solidFill>
                  <a:schemeClr val="accent4"/>
                </a:solidFill>
              </a:rPr>
              <a:t>(Recap) </a:t>
            </a:r>
            <a:r>
              <a:rPr lang="en-US"/>
              <a:t>Programming with Stacks</a:t>
            </a:r>
            <a:endParaRPr/>
          </a:p>
        </p:txBody>
      </p:sp>
      <p:sp>
        <p:nvSpPr>
          <p:cNvPr id="122" name="Google Shape;122;p15"/>
          <p:cNvSpPr txBox="1"/>
          <p:nvPr>
            <p:ph idx="1" type="body"/>
          </p:nvPr>
        </p:nvSpPr>
        <p:spPr>
          <a:xfrm>
            <a:off x="-163286" y="2137954"/>
            <a:ext cx="10515600" cy="4805363"/>
          </a:xfrm>
          <a:prstGeom prst="rect">
            <a:avLst/>
          </a:prstGeom>
          <a:noFill/>
          <a:ln>
            <a:noFill/>
          </a:ln>
        </p:spPr>
        <p:txBody>
          <a:bodyPr anchorCtr="0" anchor="t" bIns="45700" lIns="91425" spcFirstLastPara="1" rIns="91425" wrap="square" tIns="45700">
            <a:normAutofit fontScale="92500" lnSpcReduction="10000"/>
          </a:bodyPr>
          <a:lstStyle/>
          <a:p>
            <a:pPr indent="-228600" lvl="1" marL="685800" rtl="0" algn="l">
              <a:lnSpc>
                <a:spcPct val="70000"/>
              </a:lnSpc>
              <a:spcBef>
                <a:spcPts val="0"/>
              </a:spcBef>
              <a:spcAft>
                <a:spcPts val="0"/>
              </a:spcAft>
              <a:buClr>
                <a:schemeClr val="dk1"/>
              </a:buClr>
              <a:buSzPct val="100000"/>
              <a:buFont typeface="Calibri"/>
              <a:buNone/>
            </a:pPr>
            <a:r>
              <a:t/>
            </a:r>
            <a:endParaRPr>
              <a:latin typeface="Courier New"/>
              <a:ea typeface="Courier New"/>
              <a:cs typeface="Courier New"/>
              <a:sym typeface="Courier New"/>
            </a:endParaRPr>
          </a:p>
          <a:p>
            <a:pPr indent="-228600" lvl="1" marL="685800" rtl="0" algn="l">
              <a:lnSpc>
                <a:spcPct val="70000"/>
              </a:lnSpc>
              <a:spcBef>
                <a:spcPts val="500"/>
              </a:spcBef>
              <a:spcAft>
                <a:spcPts val="0"/>
              </a:spcAft>
              <a:buClr>
                <a:schemeClr val="dk1"/>
              </a:buClr>
              <a:buSzPct val="100000"/>
              <a:buFont typeface="Calibri"/>
              <a:buNone/>
            </a:pPr>
            <a:r>
              <a:t/>
            </a:r>
            <a:endParaRPr>
              <a:latin typeface="Courier New"/>
              <a:ea typeface="Courier New"/>
              <a:cs typeface="Courier New"/>
              <a:sym typeface="Courier New"/>
            </a:endParaRPr>
          </a:p>
          <a:p>
            <a:pPr indent="-228600" lvl="1" marL="685800" rtl="0" algn="l">
              <a:lnSpc>
                <a:spcPct val="70000"/>
              </a:lnSpc>
              <a:spcBef>
                <a:spcPts val="500"/>
              </a:spcBef>
              <a:spcAft>
                <a:spcPts val="0"/>
              </a:spcAft>
              <a:buClr>
                <a:schemeClr val="dk1"/>
              </a:buClr>
              <a:buSzPct val="100000"/>
              <a:buFont typeface="Calibri"/>
              <a:buNone/>
            </a:pPr>
            <a:r>
              <a:t/>
            </a:r>
            <a:endParaRPr>
              <a:latin typeface="Courier New"/>
              <a:ea typeface="Courier New"/>
              <a:cs typeface="Courier New"/>
              <a:sym typeface="Courier New"/>
            </a:endParaRPr>
          </a:p>
          <a:p>
            <a:pPr indent="-228600" lvl="1" marL="685800" rtl="0" algn="l">
              <a:lnSpc>
                <a:spcPct val="70000"/>
              </a:lnSpc>
              <a:spcBef>
                <a:spcPts val="500"/>
              </a:spcBef>
              <a:spcAft>
                <a:spcPts val="0"/>
              </a:spcAft>
              <a:buClr>
                <a:schemeClr val="dk1"/>
              </a:buClr>
              <a:buSzPct val="100000"/>
              <a:buFont typeface="Calibri"/>
              <a:buNone/>
            </a:pPr>
            <a:r>
              <a:t/>
            </a:r>
            <a:endParaRPr>
              <a:latin typeface="Courier New"/>
              <a:ea typeface="Courier New"/>
              <a:cs typeface="Courier New"/>
              <a:sym typeface="Courier New"/>
            </a:endParaRPr>
          </a:p>
          <a:p>
            <a:pPr indent="-228600" lvl="1" marL="685800" rtl="0" algn="l">
              <a:lnSpc>
                <a:spcPct val="70000"/>
              </a:lnSpc>
              <a:spcBef>
                <a:spcPts val="500"/>
              </a:spcBef>
              <a:spcAft>
                <a:spcPts val="0"/>
              </a:spcAft>
              <a:buClr>
                <a:schemeClr val="dk1"/>
              </a:buClr>
              <a:buSzPct val="100000"/>
              <a:buFont typeface="Calibri"/>
              <a:buNone/>
            </a:pPr>
            <a:r>
              <a:t/>
            </a:r>
            <a:endParaRPr>
              <a:latin typeface="Courier New"/>
              <a:ea typeface="Courier New"/>
              <a:cs typeface="Courier New"/>
              <a:sym typeface="Courier New"/>
            </a:endParaRPr>
          </a:p>
          <a:p>
            <a:pPr indent="-228600" lvl="1" marL="685800" rtl="0" algn="l">
              <a:lnSpc>
                <a:spcPct val="70000"/>
              </a:lnSpc>
              <a:spcBef>
                <a:spcPts val="500"/>
              </a:spcBef>
              <a:spcAft>
                <a:spcPts val="0"/>
              </a:spcAft>
              <a:buClr>
                <a:schemeClr val="dk1"/>
              </a:buClr>
              <a:buSzPct val="100000"/>
              <a:buFont typeface="Calibri"/>
              <a:buNone/>
            </a:pPr>
            <a:r>
              <a:t/>
            </a:r>
            <a:endParaRPr>
              <a:latin typeface="Courier New"/>
              <a:ea typeface="Courier New"/>
              <a:cs typeface="Courier New"/>
              <a:sym typeface="Courier New"/>
            </a:endParaRPr>
          </a:p>
          <a:p>
            <a:pPr indent="-228600" lvl="1" marL="685800" rtl="0" algn="l">
              <a:lnSpc>
                <a:spcPct val="70000"/>
              </a:lnSpc>
              <a:spcBef>
                <a:spcPts val="500"/>
              </a:spcBef>
              <a:spcAft>
                <a:spcPts val="0"/>
              </a:spcAft>
              <a:buClr>
                <a:schemeClr val="dk1"/>
              </a:buClr>
              <a:buSzPct val="100000"/>
              <a:buFont typeface="Calibri"/>
              <a:buNone/>
            </a:pPr>
            <a:r>
              <a:t/>
            </a:r>
            <a:endParaRPr>
              <a:latin typeface="Courier New"/>
              <a:ea typeface="Courier New"/>
              <a:cs typeface="Courier New"/>
              <a:sym typeface="Courier New"/>
            </a:endParaRPr>
          </a:p>
          <a:p>
            <a:pPr indent="-228600" lvl="1" marL="685800" rtl="0" algn="l">
              <a:lnSpc>
                <a:spcPct val="70000"/>
              </a:lnSpc>
              <a:spcBef>
                <a:spcPts val="500"/>
              </a:spcBef>
              <a:spcAft>
                <a:spcPts val="0"/>
              </a:spcAft>
              <a:buClr>
                <a:schemeClr val="dk1"/>
              </a:buClr>
              <a:buSzPct val="100000"/>
              <a:buFont typeface="Calibri"/>
              <a:buNone/>
            </a:pPr>
            <a:r>
              <a:t/>
            </a:r>
            <a:endParaRPr>
              <a:latin typeface="Courier New"/>
              <a:ea typeface="Courier New"/>
              <a:cs typeface="Courier New"/>
              <a:sym typeface="Courier New"/>
            </a:endParaRPr>
          </a:p>
          <a:p>
            <a:pPr indent="-228600" lvl="1" marL="685800" rtl="0" algn="l">
              <a:lnSpc>
                <a:spcPct val="70000"/>
              </a:lnSpc>
              <a:spcBef>
                <a:spcPts val="500"/>
              </a:spcBef>
              <a:spcAft>
                <a:spcPts val="0"/>
              </a:spcAft>
              <a:buClr>
                <a:schemeClr val="dk1"/>
              </a:buClr>
              <a:buSzPct val="100000"/>
              <a:buFont typeface="Calibri"/>
              <a:buNone/>
            </a:pPr>
            <a:r>
              <a:t/>
            </a:r>
            <a:endParaRPr>
              <a:latin typeface="Courier New"/>
              <a:ea typeface="Courier New"/>
              <a:cs typeface="Courier New"/>
              <a:sym typeface="Courier New"/>
            </a:endParaRPr>
          </a:p>
          <a:p>
            <a:pPr indent="-228600" lvl="1" marL="685800" rtl="0" algn="l">
              <a:lnSpc>
                <a:spcPct val="70000"/>
              </a:lnSpc>
              <a:spcBef>
                <a:spcPts val="500"/>
              </a:spcBef>
              <a:spcAft>
                <a:spcPts val="0"/>
              </a:spcAft>
              <a:buClr>
                <a:schemeClr val="dk1"/>
              </a:buClr>
              <a:buSzPct val="100000"/>
              <a:buFont typeface="Courier New"/>
              <a:buNone/>
            </a:pPr>
            <a:r>
              <a:rPr lang="en-US">
                <a:latin typeface="Courier New"/>
                <a:ea typeface="Courier New"/>
                <a:cs typeface="Courier New"/>
                <a:sym typeface="Courier New"/>
              </a:rPr>
              <a:t>Stack&lt;String&gt; s = new Stack&lt;String&gt;();</a:t>
            </a:r>
            <a:endParaRPr/>
          </a:p>
          <a:p>
            <a:pPr indent="-228600" lvl="1" marL="685800" rtl="0" algn="l">
              <a:lnSpc>
                <a:spcPct val="70000"/>
              </a:lnSpc>
              <a:spcBef>
                <a:spcPts val="500"/>
              </a:spcBef>
              <a:spcAft>
                <a:spcPts val="0"/>
              </a:spcAft>
              <a:buClr>
                <a:schemeClr val="dk1"/>
              </a:buClr>
              <a:buSzPct val="100000"/>
              <a:buFont typeface="Courier New"/>
              <a:buNone/>
            </a:pPr>
            <a:r>
              <a:rPr lang="en-US">
                <a:latin typeface="Courier New"/>
                <a:ea typeface="Courier New"/>
                <a:cs typeface="Courier New"/>
                <a:sym typeface="Courier New"/>
              </a:rPr>
              <a:t>s.push("a");</a:t>
            </a:r>
            <a:endParaRPr/>
          </a:p>
          <a:p>
            <a:pPr indent="-228600" lvl="1" marL="685800" rtl="0" algn="l">
              <a:lnSpc>
                <a:spcPct val="70000"/>
              </a:lnSpc>
              <a:spcBef>
                <a:spcPts val="500"/>
              </a:spcBef>
              <a:spcAft>
                <a:spcPts val="0"/>
              </a:spcAft>
              <a:buClr>
                <a:schemeClr val="dk1"/>
              </a:buClr>
              <a:buSzPct val="100000"/>
              <a:buFont typeface="Courier New"/>
              <a:buNone/>
            </a:pPr>
            <a:r>
              <a:rPr lang="en-US">
                <a:latin typeface="Courier New"/>
                <a:ea typeface="Courier New"/>
                <a:cs typeface="Courier New"/>
                <a:sym typeface="Courier New"/>
              </a:rPr>
              <a:t>s.push("b");</a:t>
            </a:r>
            <a:endParaRPr/>
          </a:p>
          <a:p>
            <a:pPr indent="-228600" lvl="1" marL="685800" rtl="0" algn="l">
              <a:lnSpc>
                <a:spcPct val="70000"/>
              </a:lnSpc>
              <a:spcBef>
                <a:spcPts val="500"/>
              </a:spcBef>
              <a:spcAft>
                <a:spcPts val="0"/>
              </a:spcAft>
              <a:buClr>
                <a:schemeClr val="dk1"/>
              </a:buClr>
              <a:buSzPct val="100000"/>
              <a:buFont typeface="Courier New"/>
              <a:buNone/>
            </a:pPr>
            <a:r>
              <a:rPr lang="en-US">
                <a:latin typeface="Courier New"/>
                <a:ea typeface="Courier New"/>
                <a:cs typeface="Courier New"/>
                <a:sym typeface="Courier New"/>
              </a:rPr>
              <a:t>s.push("c");             </a:t>
            </a:r>
            <a:r>
              <a:rPr b="1" lang="en-US">
                <a:solidFill>
                  <a:srgbClr val="008000"/>
                </a:solidFill>
                <a:latin typeface="Courier New"/>
                <a:ea typeface="Courier New"/>
                <a:cs typeface="Courier New"/>
                <a:sym typeface="Courier New"/>
              </a:rPr>
              <a:t>// bottom ["a", "b", "c"] top</a:t>
            </a:r>
            <a:endParaRPr/>
          </a:p>
          <a:p>
            <a:pPr indent="-228600" lvl="1" marL="685800" rtl="0" algn="l">
              <a:lnSpc>
                <a:spcPct val="70000"/>
              </a:lnSpc>
              <a:spcBef>
                <a:spcPts val="500"/>
              </a:spcBef>
              <a:spcAft>
                <a:spcPts val="0"/>
              </a:spcAft>
              <a:buClr>
                <a:schemeClr val="dk1"/>
              </a:buClr>
              <a:buSzPct val="100000"/>
              <a:buFont typeface="Calibri"/>
              <a:buNone/>
            </a:pPr>
            <a:r>
              <a:t/>
            </a:r>
            <a:endParaRPr sz="800">
              <a:latin typeface="Courier New"/>
              <a:ea typeface="Courier New"/>
              <a:cs typeface="Courier New"/>
              <a:sym typeface="Courier New"/>
            </a:endParaRPr>
          </a:p>
          <a:p>
            <a:pPr indent="-228600" lvl="1" marL="685800" rtl="0" algn="l">
              <a:lnSpc>
                <a:spcPct val="70000"/>
              </a:lnSpc>
              <a:spcBef>
                <a:spcPts val="500"/>
              </a:spcBef>
              <a:spcAft>
                <a:spcPts val="0"/>
              </a:spcAft>
              <a:buClr>
                <a:schemeClr val="dk1"/>
              </a:buClr>
              <a:buSzPct val="100000"/>
              <a:buFont typeface="Courier New"/>
              <a:buNone/>
            </a:pPr>
            <a:r>
              <a:rPr lang="en-US">
                <a:latin typeface="Courier New"/>
                <a:ea typeface="Courier New"/>
                <a:cs typeface="Courier New"/>
                <a:sym typeface="Courier New"/>
              </a:rPr>
              <a:t>System.out.println(s.pop()); </a:t>
            </a:r>
            <a:r>
              <a:rPr b="1" lang="en-US">
                <a:solidFill>
                  <a:srgbClr val="008000"/>
                </a:solidFill>
                <a:latin typeface="Courier New"/>
                <a:ea typeface="Courier New"/>
                <a:cs typeface="Courier New"/>
                <a:sym typeface="Courier New"/>
              </a:rPr>
              <a:t>// "c"</a:t>
            </a:r>
            <a:endParaRPr/>
          </a:p>
          <a:p>
            <a:pPr indent="-228600" lvl="0" marL="228600" rtl="0" algn="l">
              <a:lnSpc>
                <a:spcPct val="90000"/>
              </a:lnSpc>
              <a:spcBef>
                <a:spcPts val="1000"/>
              </a:spcBef>
              <a:spcAft>
                <a:spcPts val="0"/>
              </a:spcAft>
              <a:buClr>
                <a:schemeClr val="dk1"/>
              </a:buClr>
              <a:buSzPct val="100000"/>
              <a:buFont typeface="Calibri"/>
              <a:buNone/>
            </a:pPr>
            <a:r>
              <a:t/>
            </a:r>
            <a:endParaRPr sz="2000">
              <a:latin typeface="Courier New"/>
              <a:ea typeface="Courier New"/>
              <a:cs typeface="Courier New"/>
              <a:sym typeface="Courier New"/>
            </a:endParaRPr>
          </a:p>
          <a:p>
            <a:pPr indent="-228600" lvl="1" marL="685800" rtl="0" algn="l">
              <a:lnSpc>
                <a:spcPct val="90000"/>
              </a:lnSpc>
              <a:spcBef>
                <a:spcPts val="500"/>
              </a:spcBef>
              <a:spcAft>
                <a:spcPts val="0"/>
              </a:spcAft>
              <a:buClr>
                <a:schemeClr val="dk1"/>
              </a:buClr>
              <a:buSzPct val="100000"/>
              <a:buChar char="-"/>
            </a:pPr>
            <a:r>
              <a:rPr lang="en-US">
                <a:latin typeface="Courier New"/>
                <a:ea typeface="Courier New"/>
                <a:cs typeface="Courier New"/>
                <a:sym typeface="Courier New"/>
              </a:rPr>
              <a:t>Stack</a:t>
            </a:r>
            <a:r>
              <a:rPr lang="en-US"/>
              <a:t> has other methods that we will ask you not to use</a:t>
            </a:r>
            <a:endParaRPr/>
          </a:p>
        </p:txBody>
      </p:sp>
      <p:graphicFrame>
        <p:nvGraphicFramePr>
          <p:cNvPr id="123" name="Google Shape;123;p15"/>
          <p:cNvGraphicFramePr/>
          <p:nvPr/>
        </p:nvGraphicFramePr>
        <p:xfrm>
          <a:off x="4003796" y="1405545"/>
          <a:ext cx="3000000" cy="3000000"/>
        </p:xfrm>
        <a:graphic>
          <a:graphicData uri="http://schemas.openxmlformats.org/drawingml/2006/table">
            <a:tbl>
              <a:tblPr>
                <a:noFill/>
                <a:tableStyleId>{FD8BEABB-01C9-4B24-81B8-03099A31D2C6}</a:tableStyleId>
              </a:tblPr>
              <a:tblGrid>
                <a:gridCol w="1870075"/>
                <a:gridCol w="5821350"/>
              </a:tblGrid>
              <a:tr h="327200">
                <a:tc>
                  <a:txBody>
                    <a:bodyPr/>
                    <a:lstStyle/>
                    <a:p>
                      <a:pPr indent="0" lvl="0" marL="0" marR="0" rtl="0" algn="l">
                        <a:lnSpc>
                          <a:spcPct val="9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Stack&lt;</a:t>
                      </a:r>
                      <a:r>
                        <a:rPr b="1" i="0" lang="en-US" sz="2000" u="none" cap="none" strike="noStrike">
                          <a:solidFill>
                            <a:schemeClr val="dk1"/>
                          </a:solidFill>
                          <a:latin typeface="Verdana"/>
                          <a:ea typeface="Verdana"/>
                          <a:cs typeface="Verdana"/>
                          <a:sym typeface="Verdana"/>
                        </a:rPr>
                        <a:t>E</a:t>
                      </a:r>
                      <a:r>
                        <a:rPr b="0" i="0" lang="en-US" sz="2000" u="none" cap="none" strike="noStrike">
                          <a:solidFill>
                            <a:schemeClr val="dk1"/>
                          </a:solidFill>
                          <a:latin typeface="Courier New"/>
                          <a:ea typeface="Courier New"/>
                          <a:cs typeface="Courier New"/>
                          <a:sym typeface="Courier New"/>
                        </a:rPr>
                        <a:t>&gt;()</a:t>
                      </a:r>
                      <a:endParaRPr b="0" i="0" sz="2000" u="none" cap="none" strike="noStrike">
                        <a:solidFill>
                          <a:schemeClr val="dk1"/>
                        </a:solidFill>
                        <a:latin typeface="Arial"/>
                        <a:ea typeface="Arial"/>
                        <a:cs typeface="Arial"/>
                        <a:sym typeface="Arial"/>
                      </a:endParaRPr>
                    </a:p>
                  </a:txBody>
                  <a:tcPr marT="45150" marB="451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constructs a new stack with elements of type </a:t>
                      </a:r>
                      <a:r>
                        <a:rPr b="1" i="0" lang="en-US" sz="2000" u="none" cap="none" strike="noStrike">
                          <a:solidFill>
                            <a:schemeClr val="dk1"/>
                          </a:solidFill>
                          <a:latin typeface="Verdana"/>
                          <a:ea typeface="Verdana"/>
                          <a:cs typeface="Verdana"/>
                          <a:sym typeface="Verdana"/>
                        </a:rPr>
                        <a:t>E</a:t>
                      </a:r>
                      <a:endParaRPr/>
                    </a:p>
                  </a:txBody>
                  <a:tcPr marT="45150" marB="451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6550">
                <a:tc>
                  <a:txBody>
                    <a:bodyPr/>
                    <a:lstStyle/>
                    <a:p>
                      <a:pPr indent="0" lvl="0" marL="0" marR="0" rtl="0" algn="l">
                        <a:lnSpc>
                          <a:spcPct val="9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push(</a:t>
                      </a:r>
                      <a:r>
                        <a:rPr b="1" i="0" lang="en-US" sz="2000" u="none" cap="none" strike="noStrike">
                          <a:solidFill>
                            <a:schemeClr val="dk1"/>
                          </a:solidFill>
                          <a:latin typeface="Verdana"/>
                          <a:ea typeface="Verdana"/>
                          <a:cs typeface="Verdana"/>
                          <a:sym typeface="Verdana"/>
                        </a:rPr>
                        <a:t>value</a:t>
                      </a:r>
                      <a:r>
                        <a:rPr b="0" i="0" lang="en-US" sz="2000" u="none" cap="none" strike="noStrike">
                          <a:solidFill>
                            <a:schemeClr val="dk1"/>
                          </a:solidFill>
                          <a:latin typeface="Courier New"/>
                          <a:ea typeface="Courier New"/>
                          <a:cs typeface="Courier New"/>
                          <a:sym typeface="Courier New"/>
                        </a:rPr>
                        <a:t>)</a:t>
                      </a:r>
                      <a:endParaRPr b="0" i="0" sz="2000" u="none" cap="none" strike="noStrike">
                        <a:solidFill>
                          <a:schemeClr val="dk1"/>
                        </a:solidFill>
                        <a:latin typeface="Arial"/>
                        <a:ea typeface="Arial"/>
                        <a:cs typeface="Arial"/>
                        <a:sym typeface="Arial"/>
                      </a:endParaRPr>
                    </a:p>
                  </a:txBody>
                  <a:tcPr marT="45150" marB="451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places given value on top of stack</a:t>
                      </a:r>
                      <a:endParaRPr/>
                    </a:p>
                  </a:txBody>
                  <a:tcPr marT="45150" marB="451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37350">
                <a:tc>
                  <a:txBody>
                    <a:bodyPr/>
                    <a:lstStyle/>
                    <a:p>
                      <a:pPr indent="0" lvl="0" marL="0" marR="0" rtl="0" algn="l">
                        <a:lnSpc>
                          <a:spcPct val="9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pop()</a:t>
                      </a:r>
                      <a:endParaRPr b="0" i="0" sz="2000" u="none" cap="none" strike="noStrike">
                        <a:solidFill>
                          <a:schemeClr val="dk1"/>
                        </a:solidFill>
                        <a:latin typeface="Arial"/>
                        <a:ea typeface="Arial"/>
                        <a:cs typeface="Arial"/>
                        <a:sym typeface="Arial"/>
                      </a:endParaRPr>
                    </a:p>
                  </a:txBody>
                  <a:tcPr marT="45150" marB="451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removes top value from stack and returns it;</a:t>
                      </a:r>
                      <a:endParaRPr/>
                    </a:p>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throws </a:t>
                      </a:r>
                      <a:r>
                        <a:rPr b="0" i="0" lang="en-US" sz="2000" u="none" cap="none" strike="noStrike">
                          <a:solidFill>
                            <a:schemeClr val="dk1"/>
                          </a:solidFill>
                          <a:latin typeface="Courier New"/>
                          <a:ea typeface="Courier New"/>
                          <a:cs typeface="Courier New"/>
                          <a:sym typeface="Courier New"/>
                        </a:rPr>
                        <a:t>EmptyStackException</a:t>
                      </a:r>
                      <a:r>
                        <a:rPr b="0" i="0" lang="en-US" sz="2000" u="none" cap="none" strike="noStrike">
                          <a:solidFill>
                            <a:schemeClr val="dk1"/>
                          </a:solidFill>
                          <a:latin typeface="Tahoma"/>
                          <a:ea typeface="Tahoma"/>
                          <a:cs typeface="Tahoma"/>
                          <a:sym typeface="Tahoma"/>
                        </a:rPr>
                        <a:t> if stack is empty</a:t>
                      </a:r>
                      <a:endParaRPr/>
                    </a:p>
                  </a:txBody>
                  <a:tcPr marT="45150" marB="451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37350">
                <a:tc>
                  <a:txBody>
                    <a:bodyPr/>
                    <a:lstStyle/>
                    <a:p>
                      <a:pPr indent="0" lvl="0" marL="0" marR="0" rtl="0" algn="l">
                        <a:lnSpc>
                          <a:spcPct val="9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peek()</a:t>
                      </a:r>
                      <a:endParaRPr b="0" i="0" sz="2000" u="none" cap="none" strike="noStrike">
                        <a:solidFill>
                          <a:schemeClr val="dk1"/>
                        </a:solidFill>
                        <a:latin typeface="Arial"/>
                        <a:ea typeface="Arial"/>
                        <a:cs typeface="Arial"/>
                        <a:sym typeface="Arial"/>
                      </a:endParaRPr>
                    </a:p>
                  </a:txBody>
                  <a:tcPr marT="45150" marB="451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returns top value from stack without removing it;</a:t>
                      </a:r>
                      <a:endParaRPr/>
                    </a:p>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throws </a:t>
                      </a:r>
                      <a:r>
                        <a:rPr b="0" i="0" lang="en-US" sz="2000" u="none" cap="none" strike="noStrike">
                          <a:solidFill>
                            <a:schemeClr val="dk1"/>
                          </a:solidFill>
                          <a:latin typeface="Courier New"/>
                          <a:ea typeface="Courier New"/>
                          <a:cs typeface="Courier New"/>
                          <a:sym typeface="Courier New"/>
                        </a:rPr>
                        <a:t>EmptyStackException</a:t>
                      </a:r>
                      <a:r>
                        <a:rPr b="0" i="0" lang="en-US" sz="2000" u="none" cap="none" strike="noStrike">
                          <a:solidFill>
                            <a:schemeClr val="dk1"/>
                          </a:solidFill>
                          <a:latin typeface="Tahoma"/>
                          <a:ea typeface="Tahoma"/>
                          <a:cs typeface="Tahoma"/>
                          <a:sym typeface="Tahoma"/>
                        </a:rPr>
                        <a:t> if stack is empty</a:t>
                      </a:r>
                      <a:endParaRPr/>
                    </a:p>
                  </a:txBody>
                  <a:tcPr marT="45150" marB="451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7675">
                <a:tc>
                  <a:txBody>
                    <a:bodyPr/>
                    <a:lstStyle/>
                    <a:p>
                      <a:pPr indent="0" lvl="0" marL="0" marR="0" rtl="0" algn="l">
                        <a:lnSpc>
                          <a:spcPct val="9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size()</a:t>
                      </a:r>
                      <a:endParaRPr b="0" i="0" sz="2000" u="none" cap="none" strike="noStrike">
                        <a:solidFill>
                          <a:schemeClr val="dk1"/>
                        </a:solidFill>
                        <a:latin typeface="Arial"/>
                        <a:ea typeface="Arial"/>
                        <a:cs typeface="Arial"/>
                        <a:sym typeface="Arial"/>
                      </a:endParaRPr>
                    </a:p>
                  </a:txBody>
                  <a:tcPr marT="45150" marB="451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returns number of elements in stack</a:t>
                      </a:r>
                      <a:endParaRPr/>
                    </a:p>
                  </a:txBody>
                  <a:tcPr marT="45150" marB="451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7675">
                <a:tc>
                  <a:txBody>
                    <a:bodyPr/>
                    <a:lstStyle/>
                    <a:p>
                      <a:pPr indent="0" lvl="0" marL="0" marR="0" rtl="0" algn="l">
                        <a:lnSpc>
                          <a:spcPct val="9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isEmpty()</a:t>
                      </a:r>
                      <a:endParaRPr b="0" i="0" sz="2000" u="none" cap="none" strike="noStrike">
                        <a:solidFill>
                          <a:schemeClr val="dk1"/>
                        </a:solidFill>
                        <a:latin typeface="Arial"/>
                        <a:ea typeface="Arial"/>
                        <a:cs typeface="Arial"/>
                        <a:sym typeface="Arial"/>
                      </a:endParaRPr>
                    </a:p>
                  </a:txBody>
                  <a:tcPr marT="45150" marB="451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returns </a:t>
                      </a:r>
                      <a:r>
                        <a:rPr b="0" i="0" lang="en-US" sz="2000" u="none" cap="none" strike="noStrike">
                          <a:solidFill>
                            <a:schemeClr val="dk1"/>
                          </a:solidFill>
                          <a:latin typeface="Courier New"/>
                          <a:ea typeface="Courier New"/>
                          <a:cs typeface="Courier New"/>
                          <a:sym typeface="Courier New"/>
                        </a:rPr>
                        <a:t>true</a:t>
                      </a:r>
                      <a:r>
                        <a:rPr b="0" i="0" lang="en-US" sz="2000" u="none" cap="none" strike="noStrike">
                          <a:solidFill>
                            <a:schemeClr val="dk1"/>
                          </a:solidFill>
                          <a:latin typeface="Tahoma"/>
                          <a:ea typeface="Tahoma"/>
                          <a:cs typeface="Tahoma"/>
                          <a:sym typeface="Tahoma"/>
                        </a:rPr>
                        <a:t> if stack has no elements</a:t>
                      </a:r>
                      <a:endParaRPr/>
                    </a:p>
                  </a:txBody>
                  <a:tcPr marT="45150" marB="451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4"/>
              </a:buClr>
              <a:buSzPts val="4400"/>
              <a:buFont typeface="Calibri"/>
              <a:buNone/>
            </a:pPr>
            <a:r>
              <a:rPr lang="en-US">
                <a:solidFill>
                  <a:schemeClr val="accent4"/>
                </a:solidFill>
              </a:rPr>
              <a:t>(Recap) </a:t>
            </a:r>
            <a:r>
              <a:rPr lang="en-US"/>
              <a:t>Programming with Queues</a:t>
            </a:r>
            <a:endParaRPr/>
          </a:p>
        </p:txBody>
      </p:sp>
      <p:sp>
        <p:nvSpPr>
          <p:cNvPr id="129" name="Google Shape;129;p16"/>
          <p:cNvSpPr txBox="1"/>
          <p:nvPr>
            <p:ph idx="1" type="body"/>
          </p:nvPr>
        </p:nvSpPr>
        <p:spPr>
          <a:xfrm>
            <a:off x="376646" y="3903208"/>
            <a:ext cx="10515600" cy="3050586"/>
          </a:xfrm>
          <a:prstGeom prst="rect">
            <a:avLst/>
          </a:prstGeom>
          <a:noFill/>
          <a:ln>
            <a:noFill/>
          </a:ln>
        </p:spPr>
        <p:txBody>
          <a:bodyPr anchorCtr="0" anchor="t" bIns="45700" lIns="91425" spcFirstLastPara="1" rIns="91425" wrap="square" tIns="45700">
            <a:normAutofit lnSpcReduction="10000"/>
          </a:bodyPr>
          <a:lstStyle/>
          <a:p>
            <a:pPr indent="-228600" lvl="1" marL="685800" rtl="0" algn="l">
              <a:lnSpc>
                <a:spcPct val="70000"/>
              </a:lnSpc>
              <a:spcBef>
                <a:spcPts val="0"/>
              </a:spcBef>
              <a:spcAft>
                <a:spcPts val="0"/>
              </a:spcAft>
              <a:buClr>
                <a:schemeClr val="dk1"/>
              </a:buClr>
              <a:buSzPts val="2400"/>
              <a:buFont typeface="Courier New"/>
              <a:buNone/>
            </a:pPr>
            <a:r>
              <a:rPr lang="en-US">
                <a:latin typeface="Courier New"/>
                <a:ea typeface="Courier New"/>
                <a:cs typeface="Courier New"/>
                <a:sym typeface="Courier New"/>
              </a:rPr>
              <a:t>Queue&lt;Integer&gt; q = new </a:t>
            </a:r>
            <a:r>
              <a:rPr b="1" lang="en-US">
                <a:solidFill>
                  <a:schemeClr val="accent2"/>
                </a:solidFill>
                <a:latin typeface="Courier New"/>
                <a:ea typeface="Courier New"/>
                <a:cs typeface="Courier New"/>
                <a:sym typeface="Courier New"/>
              </a:rPr>
              <a:t>LinkedList</a:t>
            </a:r>
            <a:r>
              <a:rPr lang="en-US">
                <a:latin typeface="Courier New"/>
                <a:ea typeface="Courier New"/>
                <a:cs typeface="Courier New"/>
                <a:sym typeface="Courier New"/>
              </a:rPr>
              <a:t>&lt;Integer&gt;();</a:t>
            </a:r>
            <a:endParaRPr/>
          </a:p>
          <a:p>
            <a:pPr indent="-228600" lvl="1" marL="685800" rtl="0" algn="l">
              <a:lnSpc>
                <a:spcPct val="70000"/>
              </a:lnSpc>
              <a:spcBef>
                <a:spcPts val="500"/>
              </a:spcBef>
              <a:spcAft>
                <a:spcPts val="0"/>
              </a:spcAft>
              <a:buClr>
                <a:schemeClr val="dk1"/>
              </a:buClr>
              <a:buSzPts val="2400"/>
              <a:buFont typeface="Courier New"/>
              <a:buNone/>
            </a:pPr>
            <a:r>
              <a:rPr lang="en-US">
                <a:latin typeface="Courier New"/>
                <a:ea typeface="Courier New"/>
                <a:cs typeface="Courier New"/>
                <a:sym typeface="Courier New"/>
              </a:rPr>
              <a:t>q.add(42);</a:t>
            </a:r>
            <a:endParaRPr/>
          </a:p>
          <a:p>
            <a:pPr indent="-228600" lvl="1" marL="685800" rtl="0" algn="l">
              <a:lnSpc>
                <a:spcPct val="70000"/>
              </a:lnSpc>
              <a:spcBef>
                <a:spcPts val="500"/>
              </a:spcBef>
              <a:spcAft>
                <a:spcPts val="0"/>
              </a:spcAft>
              <a:buClr>
                <a:schemeClr val="dk1"/>
              </a:buClr>
              <a:buSzPts val="2400"/>
              <a:buFont typeface="Courier New"/>
              <a:buNone/>
            </a:pPr>
            <a:r>
              <a:rPr lang="en-US">
                <a:latin typeface="Courier New"/>
                <a:ea typeface="Courier New"/>
                <a:cs typeface="Courier New"/>
                <a:sym typeface="Courier New"/>
              </a:rPr>
              <a:t>q.add(-3);</a:t>
            </a:r>
            <a:endParaRPr/>
          </a:p>
          <a:p>
            <a:pPr indent="-228600" lvl="1" marL="685800" rtl="0" algn="l">
              <a:lnSpc>
                <a:spcPct val="70000"/>
              </a:lnSpc>
              <a:spcBef>
                <a:spcPts val="500"/>
              </a:spcBef>
              <a:spcAft>
                <a:spcPts val="0"/>
              </a:spcAft>
              <a:buClr>
                <a:schemeClr val="dk1"/>
              </a:buClr>
              <a:buSzPts val="2400"/>
              <a:buFont typeface="Courier New"/>
              <a:buNone/>
            </a:pPr>
            <a:r>
              <a:rPr lang="en-US">
                <a:latin typeface="Courier New"/>
                <a:ea typeface="Courier New"/>
                <a:cs typeface="Courier New"/>
                <a:sym typeface="Courier New"/>
              </a:rPr>
              <a:t>q.add(17);       </a:t>
            </a:r>
            <a:r>
              <a:rPr b="1" lang="en-US">
                <a:solidFill>
                  <a:srgbClr val="008000"/>
                </a:solidFill>
                <a:latin typeface="Courier New"/>
                <a:ea typeface="Courier New"/>
                <a:cs typeface="Courier New"/>
                <a:sym typeface="Courier New"/>
              </a:rPr>
              <a:t>// front [42, -3, 17] back</a:t>
            </a:r>
            <a:endParaRPr/>
          </a:p>
          <a:p>
            <a:pPr indent="-228600" lvl="1" marL="685800" rtl="0" algn="l">
              <a:lnSpc>
                <a:spcPct val="70000"/>
              </a:lnSpc>
              <a:spcBef>
                <a:spcPts val="500"/>
              </a:spcBef>
              <a:spcAft>
                <a:spcPts val="0"/>
              </a:spcAft>
              <a:buClr>
                <a:schemeClr val="dk1"/>
              </a:buClr>
              <a:buSzPts val="800"/>
              <a:buFont typeface="Calibri"/>
              <a:buNone/>
            </a:pPr>
            <a:r>
              <a:t/>
            </a:r>
            <a:endParaRPr sz="800">
              <a:latin typeface="Courier New"/>
              <a:ea typeface="Courier New"/>
              <a:cs typeface="Courier New"/>
              <a:sym typeface="Courier New"/>
            </a:endParaRPr>
          </a:p>
          <a:p>
            <a:pPr indent="-228600" lvl="1" marL="685800" rtl="0" algn="l">
              <a:lnSpc>
                <a:spcPct val="70000"/>
              </a:lnSpc>
              <a:spcBef>
                <a:spcPts val="500"/>
              </a:spcBef>
              <a:spcAft>
                <a:spcPts val="0"/>
              </a:spcAft>
              <a:buClr>
                <a:schemeClr val="dk1"/>
              </a:buClr>
              <a:buSzPts val="2400"/>
              <a:buFont typeface="Courier New"/>
              <a:buNone/>
            </a:pPr>
            <a:r>
              <a:rPr lang="en-US">
                <a:latin typeface="Courier New"/>
                <a:ea typeface="Courier New"/>
                <a:cs typeface="Courier New"/>
                <a:sym typeface="Courier New"/>
              </a:rPr>
              <a:t>System.out.println(q.remove());   </a:t>
            </a:r>
            <a:r>
              <a:rPr b="1" lang="en-US">
                <a:solidFill>
                  <a:srgbClr val="008000"/>
                </a:solidFill>
                <a:latin typeface="Courier New"/>
                <a:ea typeface="Courier New"/>
                <a:cs typeface="Courier New"/>
                <a:sym typeface="Courier New"/>
              </a:rPr>
              <a:t>// 42</a:t>
            </a:r>
            <a:endParaRPr>
              <a:latin typeface="Courier New"/>
              <a:ea typeface="Courier New"/>
              <a:cs typeface="Courier New"/>
              <a:sym typeface="Courier New"/>
            </a:endParaRPr>
          </a:p>
          <a:p>
            <a:pPr indent="-228600" lvl="0" marL="228600" rtl="0" algn="l">
              <a:lnSpc>
                <a:spcPct val="80000"/>
              </a:lnSpc>
              <a:spcBef>
                <a:spcPts val="1000"/>
              </a:spcBef>
              <a:spcAft>
                <a:spcPts val="0"/>
              </a:spcAft>
              <a:buClr>
                <a:schemeClr val="dk1"/>
              </a:buClr>
              <a:buSzPts val="2000"/>
              <a:buFont typeface="Calibri"/>
              <a:buNone/>
            </a:pPr>
            <a:r>
              <a:t/>
            </a:r>
            <a:endParaRPr sz="2000">
              <a:latin typeface="Courier New"/>
              <a:ea typeface="Courier New"/>
              <a:cs typeface="Courier New"/>
              <a:sym typeface="Courier New"/>
            </a:endParaRPr>
          </a:p>
          <a:p>
            <a:pPr indent="-228600" lvl="1" marL="685800" rtl="0" algn="l">
              <a:lnSpc>
                <a:spcPct val="90000"/>
              </a:lnSpc>
              <a:spcBef>
                <a:spcPts val="500"/>
              </a:spcBef>
              <a:spcAft>
                <a:spcPts val="0"/>
              </a:spcAft>
              <a:buClr>
                <a:schemeClr val="dk1"/>
              </a:buClr>
              <a:buSzPts val="2400"/>
              <a:buChar char="-"/>
            </a:pPr>
            <a:r>
              <a:rPr b="1" lang="en-US"/>
              <a:t>IMPORTANT</a:t>
            </a:r>
            <a:r>
              <a:rPr lang="en-US"/>
              <a:t>: When constructing a queue you must use a new </a:t>
            </a:r>
            <a:r>
              <a:rPr lang="en-US">
                <a:latin typeface="Courier New"/>
                <a:ea typeface="Courier New"/>
                <a:cs typeface="Courier New"/>
                <a:sym typeface="Courier New"/>
              </a:rPr>
              <a:t>LinkedList</a:t>
            </a:r>
            <a:r>
              <a:rPr lang="en-US"/>
              <a:t> object instead of a new </a:t>
            </a:r>
            <a:r>
              <a:rPr lang="en-US">
                <a:latin typeface="Courier New"/>
                <a:ea typeface="Courier New"/>
                <a:cs typeface="Courier New"/>
                <a:sym typeface="Courier New"/>
              </a:rPr>
              <a:t>Queue</a:t>
            </a:r>
            <a:r>
              <a:rPr lang="en-US"/>
              <a:t> object.</a:t>
            </a:r>
            <a:endParaRPr/>
          </a:p>
          <a:p>
            <a:pPr indent="-228600" lvl="2" marL="1143000" rtl="0" algn="l">
              <a:lnSpc>
                <a:spcPct val="90000"/>
              </a:lnSpc>
              <a:spcBef>
                <a:spcPts val="500"/>
              </a:spcBef>
              <a:spcAft>
                <a:spcPts val="0"/>
              </a:spcAft>
              <a:buClr>
                <a:schemeClr val="dk1"/>
              </a:buClr>
              <a:buSzPts val="2000"/>
              <a:buChar char="-"/>
            </a:pPr>
            <a:r>
              <a:rPr lang="en-US"/>
              <a:t>This has to do with a topic we'll discuss later called </a:t>
            </a:r>
            <a:r>
              <a:rPr i="1" lang="en-US"/>
              <a:t>interfaces</a:t>
            </a:r>
            <a:r>
              <a:rPr lang="en-US"/>
              <a:t>.</a:t>
            </a:r>
            <a:endParaRPr/>
          </a:p>
        </p:txBody>
      </p:sp>
      <p:graphicFrame>
        <p:nvGraphicFramePr>
          <p:cNvPr id="130" name="Google Shape;130;p16"/>
          <p:cNvGraphicFramePr/>
          <p:nvPr/>
        </p:nvGraphicFramePr>
        <p:xfrm>
          <a:off x="3600994" y="1219200"/>
          <a:ext cx="3000000" cy="3000000"/>
        </p:xfrm>
        <a:graphic>
          <a:graphicData uri="http://schemas.openxmlformats.org/drawingml/2006/table">
            <a:tbl>
              <a:tblPr>
                <a:noFill/>
                <a:tableStyleId>{FD8BEABB-01C9-4B24-81B8-03099A31D2C6}</a:tableStyleId>
              </a:tblPr>
              <a:tblGrid>
                <a:gridCol w="1717675"/>
                <a:gridCol w="6604000"/>
              </a:tblGrid>
              <a:tr h="366800">
                <a:tc>
                  <a:txBody>
                    <a:bodyPr/>
                    <a:lstStyle/>
                    <a:p>
                      <a:pPr indent="0" lvl="0" marL="0" marR="0" rtl="0" algn="l">
                        <a:lnSpc>
                          <a:spcPct val="9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add(</a:t>
                      </a:r>
                      <a:r>
                        <a:rPr b="1" i="0" lang="en-US" sz="2000" u="none" cap="none" strike="noStrike">
                          <a:solidFill>
                            <a:schemeClr val="dk1"/>
                          </a:solidFill>
                          <a:latin typeface="Verdana"/>
                          <a:ea typeface="Verdana"/>
                          <a:cs typeface="Verdana"/>
                          <a:sym typeface="Verdana"/>
                        </a:rPr>
                        <a:t>value</a:t>
                      </a:r>
                      <a:r>
                        <a:rPr b="0" i="0" lang="en-US" sz="2000" u="none" cap="none" strike="noStrike">
                          <a:solidFill>
                            <a:schemeClr val="dk1"/>
                          </a:solidFill>
                          <a:latin typeface="Courier New"/>
                          <a:ea typeface="Courier New"/>
                          <a:cs typeface="Courier New"/>
                          <a:sym typeface="Courier New"/>
                        </a:rPr>
                        <a:t>)</a:t>
                      </a:r>
                      <a:endParaRPr b="0" i="0" sz="2000" u="none" cap="none" strike="noStrike">
                        <a:solidFill>
                          <a:schemeClr val="dk1"/>
                        </a:solidFill>
                        <a:latin typeface="Arial"/>
                        <a:ea typeface="Arial"/>
                        <a:cs typeface="Arial"/>
                        <a:sym typeface="Arial"/>
                      </a:endParaRPr>
                    </a:p>
                  </a:txBody>
                  <a:tcPr marT="45200" marB="452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places given value at back of queue</a:t>
                      </a:r>
                      <a:endParaRPr/>
                    </a:p>
                  </a:txBody>
                  <a:tcPr marT="45200" marB="452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37725">
                <a:tc>
                  <a:txBody>
                    <a:bodyPr/>
                    <a:lstStyle/>
                    <a:p>
                      <a:pPr indent="0" lvl="0" marL="0" marR="0" rtl="0" algn="l">
                        <a:lnSpc>
                          <a:spcPct val="9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remove()</a:t>
                      </a:r>
                      <a:endParaRPr b="0" i="0" sz="2000" u="none" cap="none" strike="noStrike">
                        <a:solidFill>
                          <a:schemeClr val="dk1"/>
                        </a:solidFill>
                        <a:latin typeface="Arial"/>
                        <a:ea typeface="Arial"/>
                        <a:cs typeface="Arial"/>
                        <a:sym typeface="Arial"/>
                      </a:endParaRPr>
                    </a:p>
                  </a:txBody>
                  <a:tcPr marT="45200" marB="452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removes value from front of queue and returns it;</a:t>
                      </a:r>
                      <a:endParaRPr/>
                    </a:p>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throws a </a:t>
                      </a:r>
                      <a:r>
                        <a:rPr b="0" i="0" lang="en-US" sz="2000" u="none" cap="none" strike="noStrike">
                          <a:solidFill>
                            <a:schemeClr val="dk1"/>
                          </a:solidFill>
                          <a:latin typeface="Courier New"/>
                          <a:ea typeface="Courier New"/>
                          <a:cs typeface="Courier New"/>
                          <a:sym typeface="Courier New"/>
                        </a:rPr>
                        <a:t>NoSuchElementException</a:t>
                      </a:r>
                      <a:r>
                        <a:rPr b="0" i="0" lang="en-US" sz="2000" u="none" cap="none" strike="noStrike">
                          <a:solidFill>
                            <a:schemeClr val="dk1"/>
                          </a:solidFill>
                          <a:latin typeface="Tahoma"/>
                          <a:ea typeface="Tahoma"/>
                          <a:cs typeface="Tahoma"/>
                          <a:sym typeface="Tahoma"/>
                        </a:rPr>
                        <a:t> if queue is empty</a:t>
                      </a:r>
                      <a:endParaRPr/>
                    </a:p>
                  </a:txBody>
                  <a:tcPr marT="45200" marB="452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37725">
                <a:tc>
                  <a:txBody>
                    <a:bodyPr/>
                    <a:lstStyle/>
                    <a:p>
                      <a:pPr indent="0" lvl="0" marL="0" marR="0" rtl="0" algn="l">
                        <a:lnSpc>
                          <a:spcPct val="9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peek()</a:t>
                      </a:r>
                      <a:endParaRPr b="0" i="0" sz="2000" u="none" cap="none" strike="noStrike">
                        <a:solidFill>
                          <a:schemeClr val="dk1"/>
                        </a:solidFill>
                        <a:latin typeface="Arial"/>
                        <a:ea typeface="Arial"/>
                        <a:cs typeface="Arial"/>
                        <a:sym typeface="Arial"/>
                      </a:endParaRPr>
                    </a:p>
                  </a:txBody>
                  <a:tcPr marT="45200" marB="452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returns front value from queue without removing it;</a:t>
                      </a:r>
                      <a:endParaRPr/>
                    </a:p>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returns </a:t>
                      </a:r>
                      <a:r>
                        <a:rPr b="0" i="0" lang="en-US" sz="2000" u="none" cap="none" strike="noStrike">
                          <a:solidFill>
                            <a:schemeClr val="dk1"/>
                          </a:solidFill>
                          <a:latin typeface="Courier New"/>
                          <a:ea typeface="Courier New"/>
                          <a:cs typeface="Courier New"/>
                          <a:sym typeface="Courier New"/>
                        </a:rPr>
                        <a:t>null</a:t>
                      </a:r>
                      <a:r>
                        <a:rPr b="0" i="0" lang="en-US" sz="2000" u="none" cap="none" strike="noStrike">
                          <a:solidFill>
                            <a:schemeClr val="dk1"/>
                          </a:solidFill>
                          <a:latin typeface="Tahoma"/>
                          <a:ea typeface="Tahoma"/>
                          <a:cs typeface="Tahoma"/>
                          <a:sym typeface="Tahoma"/>
                        </a:rPr>
                        <a:t> if queue is empty</a:t>
                      </a:r>
                      <a:endParaRPr/>
                    </a:p>
                  </a:txBody>
                  <a:tcPr marT="45200" marB="452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7925">
                <a:tc>
                  <a:txBody>
                    <a:bodyPr/>
                    <a:lstStyle/>
                    <a:p>
                      <a:pPr indent="0" lvl="0" marL="0" marR="0" rtl="0" algn="l">
                        <a:lnSpc>
                          <a:spcPct val="9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size()</a:t>
                      </a:r>
                      <a:endParaRPr b="0" i="0" sz="2000" u="none" cap="none" strike="noStrike">
                        <a:solidFill>
                          <a:schemeClr val="dk1"/>
                        </a:solidFill>
                        <a:latin typeface="Arial"/>
                        <a:ea typeface="Arial"/>
                        <a:cs typeface="Arial"/>
                        <a:sym typeface="Arial"/>
                      </a:endParaRPr>
                    </a:p>
                  </a:txBody>
                  <a:tcPr marT="45200" marB="452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returns number of elements in queue</a:t>
                      </a:r>
                      <a:endParaRPr/>
                    </a:p>
                  </a:txBody>
                  <a:tcPr marT="45200" marB="452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7925">
                <a:tc>
                  <a:txBody>
                    <a:bodyPr/>
                    <a:lstStyle/>
                    <a:p>
                      <a:pPr indent="0" lvl="0" marL="0" marR="0" rtl="0" algn="l">
                        <a:lnSpc>
                          <a:spcPct val="9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isEmpty()</a:t>
                      </a:r>
                      <a:endParaRPr b="0" i="0" sz="2000" u="none" cap="none" strike="noStrike">
                        <a:solidFill>
                          <a:schemeClr val="dk1"/>
                        </a:solidFill>
                        <a:latin typeface="Arial"/>
                        <a:ea typeface="Arial"/>
                        <a:cs typeface="Arial"/>
                        <a:sym typeface="Arial"/>
                      </a:endParaRPr>
                    </a:p>
                  </a:txBody>
                  <a:tcPr marT="45200" marB="452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returns </a:t>
                      </a:r>
                      <a:r>
                        <a:rPr b="0" i="0" lang="en-US" sz="2000" u="none" cap="none" strike="noStrike">
                          <a:solidFill>
                            <a:schemeClr val="dk1"/>
                          </a:solidFill>
                          <a:latin typeface="Courier New"/>
                          <a:ea typeface="Courier New"/>
                          <a:cs typeface="Courier New"/>
                          <a:sym typeface="Courier New"/>
                        </a:rPr>
                        <a:t>true</a:t>
                      </a:r>
                      <a:r>
                        <a:rPr b="0" i="0" lang="en-US" sz="2000" u="none" cap="none" strike="noStrike">
                          <a:solidFill>
                            <a:schemeClr val="dk1"/>
                          </a:solidFill>
                          <a:latin typeface="Tahoma"/>
                          <a:ea typeface="Tahoma"/>
                          <a:cs typeface="Tahoma"/>
                          <a:sym typeface="Tahoma"/>
                        </a:rPr>
                        <a:t> if queue has no elements</a:t>
                      </a:r>
                      <a:endParaRPr/>
                    </a:p>
                  </a:txBody>
                  <a:tcPr marT="45200" marB="452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4"/>
              </a:buClr>
              <a:buSzPts val="4400"/>
              <a:buFont typeface="Calibri"/>
              <a:buNone/>
            </a:pPr>
            <a:r>
              <a:rPr lang="en-US">
                <a:solidFill>
                  <a:schemeClr val="accent4"/>
                </a:solidFill>
              </a:rPr>
              <a:t>(Recap) </a:t>
            </a:r>
            <a:r>
              <a:rPr lang="en-US"/>
              <a:t>Problem Solving</a:t>
            </a:r>
            <a:endParaRPr/>
          </a:p>
        </p:txBody>
      </p:sp>
      <p:sp>
        <p:nvSpPr>
          <p:cNvPr id="137" name="Google Shape;137;p17"/>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On their own, Stacks &amp; Queues are</a:t>
            </a:r>
            <a:br>
              <a:rPr lang="en-US"/>
            </a:br>
            <a:r>
              <a:rPr lang="en-US"/>
              <a:t>quite simple with practice</a:t>
            </a:r>
            <a:br>
              <a:rPr lang="en-US"/>
            </a:br>
            <a:r>
              <a:rPr lang="en-US"/>
              <a:t>(few methods, simple model)</a:t>
            </a:r>
            <a:endParaRPr/>
          </a:p>
          <a:p>
            <a:pPr indent="-228600" lvl="0" marL="228600" rtl="0" algn="l">
              <a:lnSpc>
                <a:spcPct val="90000"/>
              </a:lnSpc>
              <a:spcBef>
                <a:spcPts val="1000"/>
              </a:spcBef>
              <a:spcAft>
                <a:spcPts val="0"/>
              </a:spcAft>
              <a:buClr>
                <a:schemeClr val="dk1"/>
              </a:buClr>
              <a:buSzPts val="2800"/>
              <a:buChar char="•"/>
            </a:pPr>
            <a:r>
              <a:rPr lang="en-US"/>
              <a:t>Some of the problems we ask are</a:t>
            </a:r>
            <a:br>
              <a:rPr lang="en-US"/>
            </a:br>
            <a:r>
              <a:rPr lang="en-US"/>
              <a:t>complex </a:t>
            </a:r>
            <a:r>
              <a:rPr i="1" lang="en-US"/>
              <a:t>because </a:t>
            </a:r>
            <a:r>
              <a:rPr lang="en-US"/>
              <a:t>the tools you have</a:t>
            </a:r>
            <a:br>
              <a:rPr lang="en-US"/>
            </a:br>
            <a:r>
              <a:rPr lang="en-US"/>
              <a:t>to solve them are restrictive</a:t>
            </a:r>
            <a:endParaRPr/>
          </a:p>
          <a:p>
            <a:pPr indent="-228600" lvl="1" marL="685800" rtl="0" algn="l">
              <a:lnSpc>
                <a:spcPct val="90000"/>
              </a:lnSpc>
              <a:spcBef>
                <a:spcPts val="500"/>
              </a:spcBef>
              <a:spcAft>
                <a:spcPts val="0"/>
              </a:spcAft>
              <a:buClr>
                <a:schemeClr val="dk1"/>
              </a:buClr>
              <a:buSzPts val="2400"/>
              <a:buChar char="-"/>
            </a:pPr>
            <a:r>
              <a:rPr lang="en-US"/>
              <a:t>sum(Stack) is hard with a Queue as</a:t>
            </a:r>
            <a:br>
              <a:rPr lang="en-US"/>
            </a:br>
            <a:r>
              <a:rPr lang="en-US"/>
              <a:t>the auxiliary structure</a:t>
            </a:r>
            <a:endParaRPr/>
          </a:p>
          <a:p>
            <a:pPr indent="-228600" lvl="0" marL="228600" rtl="0" algn="l">
              <a:lnSpc>
                <a:spcPct val="90000"/>
              </a:lnSpc>
              <a:spcBef>
                <a:spcPts val="1000"/>
              </a:spcBef>
              <a:spcAft>
                <a:spcPts val="0"/>
              </a:spcAft>
              <a:buClr>
                <a:schemeClr val="dk1"/>
              </a:buClr>
              <a:buSzPts val="2800"/>
              <a:buChar char="•"/>
            </a:pPr>
            <a:r>
              <a:rPr lang="en-US"/>
              <a:t>We challenge you on purpose here</a:t>
            </a:r>
            <a:br>
              <a:rPr lang="en-US"/>
            </a:br>
            <a:r>
              <a:rPr lang="en-US"/>
              <a:t>to practice </a:t>
            </a:r>
            <a:r>
              <a:rPr b="1" lang="en-US"/>
              <a:t>problem solving</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Diagram showing the following problem outlined here https://alannaholeson.com/papers/p1449-loksa.pdf" id="138" name="Google Shape;138;p17"/>
          <p:cNvPicPr preferRelativeResize="0"/>
          <p:nvPr/>
        </p:nvPicPr>
        <p:blipFill rotWithShape="1">
          <a:blip r:embed="rId3">
            <a:alphaModFix/>
          </a:blip>
          <a:srcRect b="0" l="0" r="0" t="0"/>
          <a:stretch/>
        </p:blipFill>
        <p:spPr>
          <a:xfrm>
            <a:off x="6432434" y="1436914"/>
            <a:ext cx="5535322" cy="4143430"/>
          </a:xfrm>
          <a:prstGeom prst="rect">
            <a:avLst/>
          </a:prstGeom>
          <a:noFill/>
          <a:ln>
            <a:noFill/>
          </a:ln>
        </p:spPr>
      </p:pic>
      <p:sp>
        <p:nvSpPr>
          <p:cNvPr id="139" name="Google Shape;139;p17"/>
          <p:cNvSpPr txBox="1"/>
          <p:nvPr/>
        </p:nvSpPr>
        <p:spPr>
          <a:xfrm>
            <a:off x="6705601" y="5807631"/>
            <a:ext cx="522450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900">
                <a:solidFill>
                  <a:schemeClr val="dk1"/>
                </a:solidFill>
                <a:latin typeface="Calibri"/>
                <a:ea typeface="Calibri"/>
                <a:cs typeface="Calibri"/>
                <a:sym typeface="Calibri"/>
              </a:rPr>
              <a:t>Source: Oleson, Ko (2016) - Programming, Problem Solving, and Self-Awareness: Effects of Explicit Guidance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