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Montserrat SemiBold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Tahoma"/>
      <p:regular r:id="rId39"/>
      <p:bold r:id="rId40"/>
    </p:embeddedFont>
    <p:embeddedFont>
      <p:font typeface="Montserrat ExtraBold"/>
      <p:bold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EBDC07B-FA41-4F8E-9ECC-DB10076FB082}">
  <a:tblStyle styleId="{DEBDC07B-FA41-4F8E-9ECC-DB10076FB08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1E7D0CF-D307-4073-8FBD-39283C8C5C7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ahoma-bold.fntdata"/><Relationship Id="rId20" Type="http://schemas.openxmlformats.org/officeDocument/2006/relationships/slide" Target="slides/slide15.xml"/><Relationship Id="rId42" Type="http://schemas.openxmlformats.org/officeDocument/2006/relationships/font" Target="fonts/MontserratExtraBold-boldItalic.fntdata"/><Relationship Id="rId41" Type="http://schemas.openxmlformats.org/officeDocument/2006/relationships/font" Target="fonts/MontserratExtraBo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SemiBold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SemiBold-bold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Semi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Tahoma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832fea6b2_1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1832fea6b2_1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832fea6b2_1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1832fea6b2_1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832fea6b2_1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1832fea6b2_1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74" name="Google Shape;27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832fea6b2_1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1832fea6b2_1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d039b00cd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2d039b00cd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1832fea6b2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1832fea6b2_1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832fea6b2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1832fea6b2_1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title"/>
          </p:nvPr>
        </p:nvSpPr>
        <p:spPr>
          <a:xfrm>
            <a:off x="292977" y="4013370"/>
            <a:ext cx="6212925" cy="195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b="0" i="0" sz="600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122</a:t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20128" y="2753848"/>
            <a:ext cx="1269523" cy="420130"/>
          </a:xfrm>
          <a:prstGeom prst="roundRect">
            <a:avLst>
              <a:gd fmla="val 16667" name="adj"/>
            </a:avLst>
          </a:prstGeom>
          <a:solidFill>
            <a:srgbClr val="FA82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04</a:t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119063" y="1251643"/>
            <a:ext cx="5250244" cy="5153775"/>
          </a:xfrm>
          <a:prstGeom prst="roundRect">
            <a:avLst>
              <a:gd fmla="val 1114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369625" y="5494620"/>
            <a:ext cx="4632957" cy="1688781"/>
          </a:xfrm>
          <a:prstGeom prst="roundRect">
            <a:avLst>
              <a:gd fmla="val 9433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1163" y="5574803"/>
            <a:ext cx="22506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2629" y="5851802"/>
            <a:ext cx="243211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#cse122 </a:t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950313" y="5594680"/>
            <a:ext cx="1218438" cy="1223089"/>
          </a:xfrm>
          <a:prstGeom prst="roundRect">
            <a:avLst>
              <a:gd fmla="val 16667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7370760" y="4743120"/>
            <a:ext cx="1126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b="1" i="0" lang="en-US" sz="1200" u="none" cap="none" strike="noStrik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Instructors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8000400" y="4999440"/>
            <a:ext cx="4800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b="1" i="0" lang="en-US" sz="1200" u="none" cap="none" strike="noStrik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TAs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8484960" y="4743120"/>
            <a:ext cx="28893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b="1" i="0" lang="en-US" sz="12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Tristan Huber &amp; Hunter Schafer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8499357" y="5008450"/>
            <a:ext cx="9942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Ambika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Andrew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Audrey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Autumn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Ayush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Colton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Eesha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Elizabeth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566157" y="5008450"/>
            <a:ext cx="9942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Evelyn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Jacob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Jaylyn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Jin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Joe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Kevin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Leon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Megana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Melissa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Montserrat SemiBold"/>
              <a:buNone/>
            </a:pPr>
            <a:r>
              <a:t/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0709157" y="5008450"/>
            <a:ext cx="9942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Poojitha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Rishi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Rucha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Shivani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Shreya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Steven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Suhani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Yijia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Ziao</a:t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Montserrat SemiBold"/>
              <a:buNone/>
            </a:pPr>
            <a:r>
              <a:t/>
            </a:r>
            <a:endParaRPr b="1" sz="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2" name="Google Shape;3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900" y="5677588"/>
            <a:ext cx="1057275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tice: Think">
  <p:cSld name="Practice: Thi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/>
          </a:p>
        </p:txBody>
      </p:sp>
      <p:sp>
        <p:nvSpPr>
          <p:cNvPr id="42" name="Google Shape;42;p4"/>
          <p:cNvSpPr txBox="1"/>
          <p:nvPr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Think</a:t>
            </a:r>
            <a:endParaRPr/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150" y="300372"/>
            <a:ext cx="749800" cy="7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itce: Pair">
  <p:cSld name="Pracitce: Pai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5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 txBox="1"/>
          <p:nvPr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Pair</a:t>
            </a:r>
            <a:endParaRPr/>
          </a:p>
        </p:txBody>
      </p:sp>
      <p:pic>
        <p:nvPicPr>
          <p:cNvPr id="56" name="Google Shape;5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150" y="300372"/>
            <a:ext cx="749800" cy="7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9763" y="29972"/>
            <a:ext cx="2150721" cy="1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10569575" y="0"/>
            <a:ext cx="162242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</a:t>
            </a:r>
            <a:endParaRPr/>
          </a:p>
        </p:txBody>
      </p:sp>
      <p:sp>
        <p:nvSpPr>
          <p:cNvPr id="16" name="Google Shape;16;p1"/>
          <p:cNvSpPr txBox="1"/>
          <p:nvPr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Stacks &amp; Queues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4.gif"/><Relationship Id="rId5" Type="http://schemas.openxmlformats.org/officeDocument/2006/relationships/image" Target="../media/image1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4.gif"/><Relationship Id="rId5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>
            <a:off x="305333" y="4125093"/>
            <a:ext cx="6591226" cy="195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SemiBold"/>
              <a:buNone/>
            </a:pPr>
            <a:r>
              <a:rPr lang="en-US" sz="3600"/>
              <a:t>Stacks &amp; Queues</a:t>
            </a:r>
            <a:endParaRPr/>
          </a:p>
        </p:txBody>
      </p:sp>
      <p:sp>
        <p:nvSpPr>
          <p:cNvPr id="70" name="Google Shape;70;p9"/>
          <p:cNvSpPr txBox="1"/>
          <p:nvPr/>
        </p:nvSpPr>
        <p:spPr>
          <a:xfrm>
            <a:off x="7456906" y="2225075"/>
            <a:ext cx="447680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are your favorite/least favorite classes at UW so far?</a:t>
            </a:r>
            <a:endParaRPr sz="2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A5A5A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Stacks in Computer Science</a:t>
            </a:r>
            <a:endParaRPr/>
          </a:p>
        </p:txBody>
      </p:sp>
      <p:sp>
        <p:nvSpPr>
          <p:cNvPr id="161" name="Google Shape;161;p18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Programming languages and compilers: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method calls are placed onto a stack (</a:t>
            </a:r>
            <a:r>
              <a:rPr i="1" lang="en-US"/>
              <a:t>call=push, return=pop</a:t>
            </a:r>
            <a:r>
              <a:rPr lang="en-US"/>
              <a:t>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compilers use stacks to evaluate expressions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Matching up related pairs of things: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find out whether a string is a palindrome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examine a file to see if its braces { } match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convert "infix" expressions to pre/postfix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Sophisticated algorithms: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searching through a maze with "backtracking”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many programs use an "undo stack" of previous operations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Programming with Stacks</a:t>
            </a:r>
            <a:endParaRPr/>
          </a:p>
        </p:txBody>
      </p:sp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-163286" y="2137954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1" marL="685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Stack&lt;String&gt; s = new Stack&lt;String&gt;();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s.push("a");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s.push("b");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s.push("c");             </a:t>
            </a:r>
            <a:r>
              <a:rPr b="1" lang="en-US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// bottom ["a", "b", "c"] top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System.out.println(s.pop()); </a:t>
            </a:r>
            <a:r>
              <a:rPr b="1" lang="en-US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// "c"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Stack</a:t>
            </a:r>
            <a:r>
              <a:rPr lang="en-US"/>
              <a:t> has other methods that we will ask you not to use</a:t>
            </a:r>
            <a:endParaRPr/>
          </a:p>
        </p:txBody>
      </p:sp>
      <p:graphicFrame>
        <p:nvGraphicFramePr>
          <p:cNvPr id="168" name="Google Shape;168;p19"/>
          <p:cNvGraphicFramePr/>
          <p:nvPr/>
        </p:nvGraphicFramePr>
        <p:xfrm>
          <a:off x="4003796" y="1405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{DEBDC07B-FA41-4F8E-9ECC-DB10076FB082}</a:tableStyleId>
              </a:tblPr>
              <a:tblGrid>
                <a:gridCol w="1870075"/>
                <a:gridCol w="5821350"/>
              </a:tblGrid>
              <a:tr h="32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Stack&lt;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&gt;()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constructs a new stack with elements of type 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push(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value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places given value on top of stack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pop()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removes top value from stack and returns it;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throws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EmptyStackException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stack is empty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peek()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top value from stack without removing it;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throws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EmptyStackException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stack is empty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size()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number of elements in stack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isEmpty()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true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stack has no elements</a:t>
                      </a:r>
                      <a:endParaRPr/>
                    </a:p>
                  </a:txBody>
                  <a:tcPr marT="45150" marB="4515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Queue</a:t>
            </a:r>
            <a:r>
              <a:rPr lang="en-US"/>
              <a:t> - What is it good for?</a:t>
            </a:r>
            <a:endParaRPr/>
          </a:p>
        </p:txBody>
      </p:sp>
      <p:sp>
        <p:nvSpPr>
          <p:cNvPr id="174" name="Google Shape;174;p20"/>
          <p:cNvSpPr txBox="1"/>
          <p:nvPr/>
        </p:nvSpPr>
        <p:spPr>
          <a:xfrm>
            <a:off x="754675" y="1716850"/>
            <a:ext cx="107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22600" y="1443300"/>
            <a:ext cx="110370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-in-First-out (FIFO) data structure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○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Elements are removed in the </a:t>
            </a: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 order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to how they were added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elements must be of same type*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Dynamically sized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623450" y="4187750"/>
            <a:ext cx="11115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Queue particularly good at?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rgbClr val="434343"/>
                </a:solidFill>
                <a:highlight>
                  <a:srgbClr val="F0F0F0"/>
                </a:highlight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add element to back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rgbClr val="434343"/>
                </a:solidFill>
                <a:highlight>
                  <a:srgbClr val="F0F0F0"/>
                </a:highlight>
                <a:latin typeface="Consolas"/>
                <a:ea typeface="Consolas"/>
                <a:cs typeface="Consolas"/>
                <a:sym typeface="Consolas"/>
              </a:rPr>
              <a:t>remove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remove element from front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Supported operations are few but </a:t>
            </a:r>
            <a:r>
              <a:rPr i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efficient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9145105" y="5365635"/>
            <a:ext cx="80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queue</a:t>
            </a:r>
            <a:endParaRPr/>
          </a:p>
        </p:txBody>
      </p:sp>
      <p:graphicFrame>
        <p:nvGraphicFramePr>
          <p:cNvPr id="178" name="Google Shape;178;p20"/>
          <p:cNvGraphicFramePr/>
          <p:nvPr/>
        </p:nvGraphicFramePr>
        <p:xfrm>
          <a:off x="8268805" y="4170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{DEBDC07B-FA41-4F8E-9ECC-DB10076FB082}</a:tableStyleId>
              </a:tblPr>
              <a:tblGrid>
                <a:gridCol w="852500"/>
                <a:gridCol w="854075"/>
                <a:gridCol w="852475"/>
              </a:tblGrid>
              <a:tr h="482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front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back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cxnSp>
        <p:nvCxnSpPr>
          <p:cNvPr id="179" name="Google Shape;179;p20"/>
          <p:cNvCxnSpPr/>
          <p:nvPr/>
        </p:nvCxnSpPr>
        <p:spPr>
          <a:xfrm rot="10800000">
            <a:off x="10935805" y="4855935"/>
            <a:ext cx="68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0"/>
          <p:cNvSpPr txBox="1"/>
          <p:nvPr/>
        </p:nvSpPr>
        <p:spPr>
          <a:xfrm>
            <a:off x="11240605" y="4459060"/>
            <a:ext cx="59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add</a:t>
            </a:r>
            <a:endParaRPr/>
          </a:p>
        </p:txBody>
      </p:sp>
      <p:cxnSp>
        <p:nvCxnSpPr>
          <p:cNvPr id="181" name="Google Shape;181;p20"/>
          <p:cNvCxnSpPr/>
          <p:nvPr/>
        </p:nvCxnSpPr>
        <p:spPr>
          <a:xfrm rot="10800000">
            <a:off x="7506805" y="4870223"/>
            <a:ext cx="68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0"/>
          <p:cNvSpPr txBox="1"/>
          <p:nvPr/>
        </p:nvSpPr>
        <p:spPr>
          <a:xfrm>
            <a:off x="6440005" y="4444773"/>
            <a:ext cx="170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remove, peek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Queue</a:t>
            </a: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3913106" y="2064463"/>
            <a:ext cx="4422484" cy="2772603"/>
            <a:chOff x="666750" y="506796"/>
            <a:chExt cx="9566264" cy="5979304"/>
          </a:xfrm>
        </p:grpSpPr>
        <p:cxnSp>
          <p:nvCxnSpPr>
            <p:cNvPr id="189" name="Google Shape;189;p21"/>
            <p:cNvCxnSpPr/>
            <p:nvPr/>
          </p:nvCxnSpPr>
          <p:spPr>
            <a:xfrm flipH="1">
              <a:off x="666750" y="2527300"/>
              <a:ext cx="7810500" cy="127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0" name="Google Shape;190;p21"/>
            <p:cNvCxnSpPr/>
            <p:nvPr/>
          </p:nvCxnSpPr>
          <p:spPr>
            <a:xfrm>
              <a:off x="723900" y="5056188"/>
              <a:ext cx="78105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1" name="Google Shape;191;p21"/>
            <p:cNvCxnSpPr/>
            <p:nvPr/>
          </p:nvCxnSpPr>
          <p:spPr>
            <a:xfrm flipH="1">
              <a:off x="2800350" y="5689600"/>
              <a:ext cx="3543300" cy="1588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92" name="Google Shape;192;p21"/>
            <p:cNvSpPr txBox="1"/>
            <p:nvPr/>
          </p:nvSpPr>
          <p:spPr>
            <a:xfrm>
              <a:off x="4165599" y="5689600"/>
              <a:ext cx="20037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add</a:t>
              </a:r>
              <a:endParaRPr/>
            </a:p>
          </p:txBody>
        </p:sp>
        <p:cxnSp>
          <p:nvCxnSpPr>
            <p:cNvPr id="193" name="Google Shape;193;p21"/>
            <p:cNvCxnSpPr/>
            <p:nvPr/>
          </p:nvCxnSpPr>
          <p:spPr>
            <a:xfrm flipH="1">
              <a:off x="2800350" y="2147888"/>
              <a:ext cx="3543300" cy="9525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94" name="Google Shape;194;p21"/>
            <p:cNvSpPr txBox="1"/>
            <p:nvPr/>
          </p:nvSpPr>
          <p:spPr>
            <a:xfrm>
              <a:off x="4046536" y="506796"/>
              <a:ext cx="37371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remove</a:t>
              </a:r>
              <a:endParaRPr/>
            </a:p>
          </p:txBody>
        </p:sp>
        <p:sp>
          <p:nvSpPr>
            <p:cNvPr id="195" name="Google Shape;195;p21"/>
            <p:cNvSpPr txBox="1"/>
            <p:nvPr/>
          </p:nvSpPr>
          <p:spPr>
            <a:xfrm>
              <a:off x="723900" y="5056189"/>
              <a:ext cx="18117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front</a:t>
              </a:r>
              <a:endParaRPr/>
            </a:p>
          </p:txBody>
        </p:sp>
        <p:sp>
          <p:nvSpPr>
            <p:cNvPr id="196" name="Google Shape;196;p21"/>
            <p:cNvSpPr txBox="1"/>
            <p:nvPr/>
          </p:nvSpPr>
          <p:spPr>
            <a:xfrm>
              <a:off x="7783514" y="5056189"/>
              <a:ext cx="24495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back</a:t>
              </a:r>
              <a:endParaRPr/>
            </a:p>
          </p:txBody>
        </p:sp>
      </p:grpSp>
      <p:pic>
        <p:nvPicPr>
          <p:cNvPr descr="ttp://images6.fanpop.com/image/photos/33900000/Puppy-dogs-33995803-1600-1200.jpg" id="197" name="Google Shape;1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9067" y="3087915"/>
            <a:ext cx="1368228" cy="102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427" y="3104930"/>
            <a:ext cx="1414267" cy="99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79320" y="3104930"/>
            <a:ext cx="1051943" cy="992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Queues in Computer Science</a:t>
            </a:r>
            <a:endParaRPr/>
          </a:p>
        </p:txBody>
      </p:sp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Operating systems: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queue of print jobs to send to the printer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queue of programs / processes to be run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queue of network data packets to send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Programming: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modeling a line of customers or clients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storing a queue of computations to be performed in order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Real world examples: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people on an escalator or waiting in a line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cars at a gas station (or on an assembly line)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Programming with Queues</a:t>
            </a:r>
            <a:endParaRPr/>
          </a:p>
        </p:txBody>
      </p:sp>
      <p:sp>
        <p:nvSpPr>
          <p:cNvPr id="211" name="Google Shape;211;p23"/>
          <p:cNvSpPr txBox="1"/>
          <p:nvPr>
            <p:ph idx="1" type="body"/>
          </p:nvPr>
        </p:nvSpPr>
        <p:spPr>
          <a:xfrm>
            <a:off x="376646" y="3903208"/>
            <a:ext cx="10515600" cy="3050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1" marL="685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Queue&lt;Integer&gt; q = new </a:t>
            </a:r>
            <a:r>
              <a:rPr b="1" lang="en-US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LinkedList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&lt;Integer&gt;();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q.add(42);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q.add(-3);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q.add(17);       </a:t>
            </a:r>
            <a:r>
              <a:rPr b="1" lang="en-US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// front [42, -3, 17] back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System.out.println(q.remove());   </a:t>
            </a:r>
            <a:r>
              <a:rPr b="1" lang="en-US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// 42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en-US"/>
              <a:t>IMPORTANT</a:t>
            </a:r>
            <a:r>
              <a:rPr lang="en-US"/>
              <a:t>: When constructing a queue you must use a new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LinkedList</a:t>
            </a:r>
            <a:r>
              <a:rPr lang="en-US"/>
              <a:t> object instead of a new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Queue</a:t>
            </a:r>
            <a:r>
              <a:rPr lang="en-US"/>
              <a:t> object.</a:t>
            </a:r>
            <a:endParaRPr/>
          </a:p>
        </p:txBody>
      </p:sp>
      <p:graphicFrame>
        <p:nvGraphicFramePr>
          <p:cNvPr id="212" name="Google Shape;212;p23"/>
          <p:cNvGraphicFramePr/>
          <p:nvPr/>
        </p:nvGraphicFramePr>
        <p:xfrm>
          <a:off x="3600994" y="121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{DEBDC07B-FA41-4F8E-9ECC-DB10076FB082}</a:tableStyleId>
              </a:tblPr>
              <a:tblGrid>
                <a:gridCol w="1717675"/>
                <a:gridCol w="6604000"/>
              </a:tblGrid>
              <a:tr h="366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add(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value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places given value at back of queue</a:t>
                      </a:r>
                      <a:endParaRPr/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remove()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removes value from front of queue and returns it;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throws a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NoSuchElementException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queue is empty</a:t>
                      </a:r>
                      <a:endParaRPr/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peek()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front value from queue without removing it;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null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queue is empty</a:t>
                      </a:r>
                      <a:endParaRPr/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size()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number of elements in queue</a:t>
                      </a:r>
                      <a:endParaRPr/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urier New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isEmpty()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returns 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true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if queue has no elements</a:t>
                      </a:r>
                      <a:endParaRPr/>
                    </a:p>
                  </a:txBody>
                  <a:tcPr marT="45200" marB="452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18" name="Google Shape;218;p24"/>
          <p:cNvSpPr txBox="1"/>
          <p:nvPr>
            <p:ph idx="1" type="body"/>
          </p:nvPr>
        </p:nvSpPr>
        <p:spPr>
          <a:xfrm>
            <a:off x="838200" y="1371600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Review: Stacks &amp; Queues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Queue Manipulation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Stack Manipulation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Problem Solving</a:t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 rot="10800000">
            <a:off x="4326712" y="2795729"/>
            <a:ext cx="444900" cy="309000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the return of this method?</a:t>
            </a:r>
            <a:endParaRPr/>
          </a:p>
        </p:txBody>
      </p:sp>
      <p:sp>
        <p:nvSpPr>
          <p:cNvPr id="225" name="Google Shape;225;p25"/>
          <p:cNvSpPr txBox="1"/>
          <p:nvPr/>
        </p:nvSpPr>
        <p:spPr>
          <a:xfrm>
            <a:off x="838199" y="2150701"/>
            <a:ext cx="7391400" cy="42483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rgbClr val="8C8C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numbers: top [5, 4, 3, 2, 1] bottom</a:t>
            </a:r>
            <a:endParaRPr i="1" sz="1800">
              <a:solidFill>
                <a:srgbClr val="8C8C8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public static 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sum(Stack&lt;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numbers)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Queue&lt;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q =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new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LinkedList&lt;&gt;();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for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 i &lt; 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.size(); i++)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 = numbers.pop();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total += number;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q.add(number);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Still need to move back to the stack!</a:t>
            </a:r>
            <a:b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return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8480956" y="2150701"/>
            <a:ext cx="291246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15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Throws an error</a:t>
            </a:r>
            <a:endParaRPr/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the return of this method?</a:t>
            </a:r>
            <a:endParaRPr/>
          </a:p>
        </p:txBody>
      </p:sp>
      <p:sp>
        <p:nvSpPr>
          <p:cNvPr id="232" name="Google Shape;232;p26"/>
          <p:cNvSpPr txBox="1"/>
          <p:nvPr/>
        </p:nvSpPr>
        <p:spPr>
          <a:xfrm>
            <a:off x="838199" y="2150701"/>
            <a:ext cx="7391400" cy="42483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numbers: top [5, 4, 3, 2, 1] bottom</a:t>
            </a:r>
            <a:endParaRPr i="1" sz="1800">
              <a:solidFill>
                <a:srgbClr val="8C8C8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public static 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sum(Stack&lt;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numbers)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Queue&lt;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q =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new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LinkedList&lt;&gt;();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for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 i &lt; 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.size(); i++)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 = numbers.pop();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total += number;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q.add(number);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Still need to move back to the stack!</a:t>
            </a:r>
            <a:b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return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8480956" y="2150701"/>
            <a:ext cx="291246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15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arenR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Throws an error</a:t>
            </a:r>
            <a:endParaRPr/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Stack Sum bug</a:t>
            </a:r>
            <a:endParaRPr/>
          </a:p>
        </p:txBody>
      </p:sp>
      <p:sp>
        <p:nvSpPr>
          <p:cNvPr id="239" name="Google Shape;239;p27"/>
          <p:cNvSpPr/>
          <p:nvPr/>
        </p:nvSpPr>
        <p:spPr>
          <a:xfrm rot="10800000">
            <a:off x="4152540" y="3428919"/>
            <a:ext cx="444900" cy="309000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7"/>
          <p:cNvSpPr txBox="1"/>
          <p:nvPr/>
        </p:nvSpPr>
        <p:spPr>
          <a:xfrm>
            <a:off x="152400" y="1388700"/>
            <a:ext cx="6630000" cy="42483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numbers: top [5, 4, 3, 2, 1] bottom</a:t>
            </a:r>
            <a:endParaRPr i="1" sz="1800">
              <a:solidFill>
                <a:srgbClr val="8C8C8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public static 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sum(Stack&lt;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numbers)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Queue&lt;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&gt; q =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new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LinkedList&lt;&gt;();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for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 = </a:t>
            </a:r>
            <a:r>
              <a:rPr lang="en-US" sz="1800">
                <a:solidFill>
                  <a:srgbClr val="1750EB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 i &lt; </a:t>
            </a:r>
            <a:r>
              <a:rPr lang="en-US" sz="1800">
                <a:solidFill>
                  <a:srgbClr val="007E8A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.size(); i++) {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int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 = numbers.pop();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total += number;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q.add(number);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// Still need to move back to the stack!</a:t>
            </a:r>
            <a:b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-US" sz="1800">
                <a:solidFill>
                  <a:srgbClr val="8C8C8C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1800">
                <a:solidFill>
                  <a:srgbClr val="0033B3"/>
                </a:solidFill>
                <a:latin typeface="Consolas"/>
                <a:ea typeface="Consolas"/>
                <a:cs typeface="Consolas"/>
                <a:sym typeface="Consolas"/>
              </a:rPr>
              <a:t>return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total;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6990075" y="1207450"/>
            <a:ext cx="521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Loop Table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2" name="Google Shape;242;p27"/>
          <p:cNvGraphicFramePr/>
          <p:nvPr/>
        </p:nvGraphicFramePr>
        <p:xfrm>
          <a:off x="7051225" y="177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{71E7D0CF-D307-4073-8FBD-39283C8C5C7D}</a:tableStyleId>
              </a:tblPr>
              <a:tblGrid>
                <a:gridCol w="828950"/>
                <a:gridCol w="910625"/>
                <a:gridCol w="1751550"/>
                <a:gridCol w="1555575"/>
              </a:tblGrid>
              <a:tr h="41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numbers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numbers.size()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3" name="Google Shape;243;p27"/>
          <p:cNvSpPr txBox="1"/>
          <p:nvPr/>
        </p:nvSpPr>
        <p:spPr>
          <a:xfrm>
            <a:off x="7101975" y="2173325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7940175" y="2173325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5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8778375" y="2173325"/>
            <a:ext cx="163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[4, 3, 2, 1]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10558679" y="2579332"/>
            <a:ext cx="71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4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7101975" y="2554325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7940175" y="2554325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9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8778375" y="2554325"/>
            <a:ext cx="163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[3, 2, 1]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7101975" y="2959818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10561400" y="2960332"/>
            <a:ext cx="71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3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7940175" y="2967982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12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8778375" y="2967982"/>
            <a:ext cx="163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[2, 1]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7101975" y="3348982"/>
            <a:ext cx="5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3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10561400" y="3349496"/>
            <a:ext cx="71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5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 rot="1609092">
            <a:off x="8342978" y="3789934"/>
            <a:ext cx="1730868" cy="4617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Exit the loop!!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Review: ADTs, Stacks &amp; Queues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Queue Manipulation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Stack Manipulation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Problem Solving</a:t>
            </a:r>
            <a:endParaRPr/>
          </a:p>
        </p:txBody>
      </p:sp>
      <p:sp>
        <p:nvSpPr>
          <p:cNvPr id="78" name="Google Shape;78;p10"/>
          <p:cNvSpPr/>
          <p:nvPr/>
        </p:nvSpPr>
        <p:spPr>
          <a:xfrm rot="10800000">
            <a:off x="3732788" y="1458097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62" name="Google Shape;262;p28"/>
          <p:cNvSpPr txBox="1"/>
          <p:nvPr>
            <p:ph idx="1" type="body"/>
          </p:nvPr>
        </p:nvSpPr>
        <p:spPr>
          <a:xfrm>
            <a:off x="838200" y="1371600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Review: Stacks &amp; Queues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Queue Manipulation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Stack Manipulation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Problem Solving</a:t>
            </a:r>
            <a:endParaRPr/>
          </a:p>
        </p:txBody>
      </p:sp>
      <p:sp>
        <p:nvSpPr>
          <p:cNvPr id="263" name="Google Shape;263;p28"/>
          <p:cNvSpPr/>
          <p:nvPr/>
        </p:nvSpPr>
        <p:spPr>
          <a:xfrm rot="10800000">
            <a:off x="4152540" y="3428919"/>
            <a:ext cx="444900" cy="309000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Review: Stacks &amp; Queues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Queue Manipulation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Stack Manipulation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-"/>
            </a:pPr>
            <a:r>
              <a:rPr b="1" lang="en-US">
                <a:solidFill>
                  <a:schemeClr val="accent5"/>
                </a:solidFill>
              </a:rPr>
              <a:t>Problem Solving</a:t>
            </a:r>
            <a:endParaRPr/>
          </a:p>
        </p:txBody>
      </p:sp>
      <p:sp>
        <p:nvSpPr>
          <p:cNvPr id="270" name="Google Shape;270;p29"/>
          <p:cNvSpPr/>
          <p:nvPr/>
        </p:nvSpPr>
        <p:spPr>
          <a:xfrm rot="10800000">
            <a:off x="3795546" y="4029891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Problem Solving</a:t>
            </a:r>
            <a:endParaRPr/>
          </a:p>
        </p:txBody>
      </p:sp>
      <p:sp>
        <p:nvSpPr>
          <p:cNvPr id="277" name="Google Shape;277;p3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 their own, Stacks &amp; Queues are</a:t>
            </a:r>
            <a:br>
              <a:rPr lang="en-US"/>
            </a:br>
            <a:r>
              <a:rPr lang="en-US"/>
              <a:t>quite simple with practice</a:t>
            </a:r>
            <a:br>
              <a:rPr lang="en-US"/>
            </a:br>
            <a:r>
              <a:rPr lang="en-US"/>
              <a:t>(few methods, simple model)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Some of the problems we ask are</a:t>
            </a:r>
            <a:br>
              <a:rPr lang="en-US"/>
            </a:br>
            <a:r>
              <a:rPr lang="en-US"/>
              <a:t>complex </a:t>
            </a:r>
            <a:r>
              <a:rPr i="1" lang="en-US"/>
              <a:t>because </a:t>
            </a:r>
            <a:r>
              <a:rPr lang="en-US"/>
              <a:t>the tools you have</a:t>
            </a:r>
            <a:br>
              <a:rPr lang="en-US"/>
            </a:br>
            <a:r>
              <a:rPr lang="en-US"/>
              <a:t>to solve them are restrictive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sum(Stack) is hard with a Queue as</a:t>
            </a:r>
            <a:br>
              <a:rPr lang="en-US"/>
            </a:br>
            <a:r>
              <a:rPr lang="en-US"/>
              <a:t>the auxiliary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challenge you on purpose here</a:t>
            </a:r>
            <a:br>
              <a:rPr lang="en-US"/>
            </a:br>
            <a:r>
              <a:rPr lang="en-US"/>
              <a:t>to practice </a:t>
            </a:r>
            <a:r>
              <a:rPr b="1" lang="en-US"/>
              <a:t>problem solving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Diagram showing the following problem outlined here https://alannaholeson.com/papers/p1449-loksa.pdf" id="278" name="Google Shape;2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2434" y="1436914"/>
            <a:ext cx="5535322" cy="414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 txBox="1"/>
          <p:nvPr/>
        </p:nvSpPr>
        <p:spPr>
          <a:xfrm>
            <a:off x="6705601" y="5807631"/>
            <a:ext cx="522450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Oleson, Ko (2016) - Programming, Problem Solving, and Self-Awareness: Effects of Explicit Guidance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Common Problem-Solving Strategies</a:t>
            </a:r>
            <a:endParaRPr/>
          </a:p>
        </p:txBody>
      </p:sp>
      <p:sp>
        <p:nvSpPr>
          <p:cNvPr id="285" name="Google Shape;285;p3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Analogy</a:t>
            </a:r>
            <a:r>
              <a:rPr lang="en-US"/>
              <a:t> – Is this similar to a problem you’ve seen?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sum(Stack) is probably a lot like sum(Queue), start there!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Brainstorming </a:t>
            </a:r>
            <a:r>
              <a:rPr lang="en-US"/>
              <a:t>– Consider steps to solve problem before writing code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Try to do an example “by hand” → outline steps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Solve Sub-Problems</a:t>
            </a:r>
            <a:r>
              <a:rPr lang="en-US"/>
              <a:t> – Is there a smaller part of the problem to solve?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Move to queue first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Debugging </a:t>
            </a:r>
            <a:r>
              <a:rPr lang="en-US"/>
              <a:t>– Does your solution behave correctly on the example input.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Test on input from specification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Test edge cases (“What if the Stack is empty?”)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Iterative Development </a:t>
            </a:r>
            <a:r>
              <a:rPr lang="en-US"/>
              <a:t>– Can we start by solving a different problem that is easier?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/>
              <a:t>Just looping over a queue and printing elements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Common Stack &amp; Queue Patterns</a:t>
            </a:r>
            <a:endParaRPr/>
          </a:p>
        </p:txBody>
      </p:sp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Stack → Queue and Queue → Stack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We give you helper methods for this on problems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Reverse a Stack with a S→Q + Q→S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“Cycling” a queue: Inspect each element by repeatedly removing and adding to back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size</a:t>
            </a:r>
            <a:r>
              <a:rPr lang="en-US"/>
              <a:t> times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 Careful: Watch your loop bounds when queue’s size changes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”splitting” loop that moves some values to the Stack and others to the Queue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See you Friday!</a:t>
            </a:r>
            <a:endParaRPr/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838200" y="1371600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Practice with Stacks &amp; Queues in Section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Challenge problem in lecture on Friday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P1, released Friday, will use Stacks &amp; Queues.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Quiz 0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Grades available in a couple days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Retake info on Friday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Creative Project (C0) due tomorrow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Programming Assignment 1 (P1) will be released Friday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It will be due next Thursday (4/20)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Review: Stacks &amp; Queues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Queue Manipulation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Stack Manipulation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Problem Solving</a:t>
            </a:r>
            <a:endParaRPr/>
          </a:p>
        </p:txBody>
      </p:sp>
      <p:sp>
        <p:nvSpPr>
          <p:cNvPr id="91" name="Google Shape;91;p12"/>
          <p:cNvSpPr/>
          <p:nvPr/>
        </p:nvSpPr>
        <p:spPr>
          <a:xfrm rot="10800000">
            <a:off x="5040872" y="2081707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Abstract Data Types</a:t>
            </a:r>
            <a:endParaRPr/>
          </a:p>
        </p:txBody>
      </p:sp>
      <p:sp>
        <p:nvSpPr>
          <p:cNvPr id="97" name="Google Shape;97;p13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Abstract Data Type (ADT)</a:t>
            </a:r>
            <a:r>
              <a:rPr lang="en-US"/>
              <a:t>: A specification of a collection of data and the operations that can be performed on it.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Describes </a:t>
            </a:r>
            <a:r>
              <a:rPr i="1" lang="en-US"/>
              <a:t>what</a:t>
            </a:r>
            <a:r>
              <a:rPr lang="en-US"/>
              <a:t> a collection does, not </a:t>
            </a:r>
            <a:r>
              <a:rPr i="1" lang="en-US"/>
              <a:t>how</a:t>
            </a:r>
            <a:r>
              <a:rPr lang="en-US"/>
              <a:t> it does it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don't know exactly how a stack or queue is implemented, and we don't need to.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US"/>
              <a:t>Only need to understand high-level idea of what a collection does and its operations</a:t>
            </a:r>
            <a:br>
              <a:rPr lang="en-US"/>
            </a:b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en-US"/>
              <a:t>Stack: </a:t>
            </a:r>
            <a:r>
              <a:rPr lang="en-US"/>
              <a:t>retrieves elements in reverse order as added. </a:t>
            </a:r>
            <a:br>
              <a:rPr lang="en-US"/>
            </a:br>
            <a:r>
              <a:rPr lang="en-US"/>
              <a:t>Operations: push, pop, peek, …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en-US"/>
              <a:t>Queue: </a:t>
            </a:r>
            <a:r>
              <a:rPr lang="en-US"/>
              <a:t>retrieves elements in same order as added. </a:t>
            </a:r>
            <a:br>
              <a:rPr lang="en-US"/>
            </a:br>
            <a:r>
              <a:rPr lang="en-US"/>
              <a:t>Operations: add, remove, peek, …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Abstract Data Types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1124480" y="1423100"/>
            <a:ext cx="149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more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abstract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1663025" y="2029600"/>
            <a:ext cx="407700" cy="3508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A9999"/>
              </a:highlight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124480" y="5461700"/>
            <a:ext cx="149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more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specific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4633775" y="1578825"/>
            <a:ext cx="2020500" cy="615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ADT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4633775" y="3407625"/>
            <a:ext cx="2020500" cy="615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Interface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4328975" y="5388825"/>
            <a:ext cx="2678400" cy="615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8339775" y="1626975"/>
            <a:ext cx="294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: queue, stack, list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8339775" y="3531975"/>
            <a:ext cx="294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700">
                <a:latin typeface="Courier New"/>
                <a:ea typeface="Courier New"/>
                <a:cs typeface="Courier New"/>
                <a:sym typeface="Courier New"/>
              </a:rPr>
              <a:t>Queue&lt;&gt;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>
                <a:latin typeface="Consolas"/>
                <a:ea typeface="Consolas"/>
                <a:cs typeface="Consolas"/>
                <a:sym typeface="Consolas"/>
              </a:rPr>
              <a:t>List&lt;&gt;</a:t>
            </a:r>
            <a:endParaRPr sz="17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8339775" y="5436975"/>
            <a:ext cx="29481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700">
                <a:latin typeface="Consolas"/>
                <a:ea typeface="Consolas"/>
                <a:cs typeface="Consolas"/>
                <a:sym typeface="Consolas"/>
              </a:rPr>
              <a:t>ArrayList, LinkedList, array, Stack</a:t>
            </a:r>
            <a:endParaRPr sz="17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1301800" y="2679050"/>
            <a:ext cx="10244550" cy="471675"/>
          </a:xfrm>
          <a:custGeom>
            <a:rect b="b" l="l" r="r" t="t"/>
            <a:pathLst>
              <a:path extrusionOk="0" h="18867" w="409782">
                <a:moveTo>
                  <a:pt x="0" y="18867"/>
                </a:moveTo>
                <a:cubicBezTo>
                  <a:pt x="5723" y="17483"/>
                  <a:pt x="21822" y="11446"/>
                  <a:pt x="34337" y="10565"/>
                </a:cubicBezTo>
                <a:cubicBezTo>
                  <a:pt x="46852" y="9685"/>
                  <a:pt x="60059" y="12892"/>
                  <a:pt x="75089" y="13584"/>
                </a:cubicBezTo>
                <a:cubicBezTo>
                  <a:pt x="90119" y="14276"/>
                  <a:pt x="106219" y="16729"/>
                  <a:pt x="124519" y="14716"/>
                </a:cubicBezTo>
                <a:cubicBezTo>
                  <a:pt x="142820" y="12704"/>
                  <a:pt x="167283" y="3584"/>
                  <a:pt x="184892" y="1509"/>
                </a:cubicBezTo>
                <a:cubicBezTo>
                  <a:pt x="202501" y="-566"/>
                  <a:pt x="210048" y="943"/>
                  <a:pt x="230172" y="2264"/>
                </a:cubicBezTo>
                <a:cubicBezTo>
                  <a:pt x="250296" y="3585"/>
                  <a:pt x="275703" y="9810"/>
                  <a:pt x="305638" y="9433"/>
                </a:cubicBezTo>
                <a:cubicBezTo>
                  <a:pt x="335573" y="9056"/>
                  <a:pt x="392425" y="1572"/>
                  <a:pt x="409782" y="0"/>
                </a:cubicBezTo>
              </a:path>
            </a:pathLst>
          </a:custGeom>
          <a:noFill/>
          <a:ln cap="flat" cmpd="sng" w="19050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Google Shape;113;p14"/>
          <p:cNvSpPr txBox="1"/>
          <p:nvPr/>
        </p:nvSpPr>
        <p:spPr>
          <a:xfrm>
            <a:off x="2556425" y="3045475"/>
            <a:ext cx="185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Language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specific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556425" y="2512075"/>
            <a:ext cx="207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Language agnostic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6246" l="0" r="0" t="12093"/>
          <a:stretch/>
        </p:blipFill>
        <p:spPr>
          <a:xfrm>
            <a:off x="4203850" y="1498275"/>
            <a:ext cx="4632948" cy="504412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>
            <p:ph type="title"/>
          </p:nvPr>
        </p:nvSpPr>
        <p:spPr>
          <a:xfrm>
            <a:off x="838200" y="456581"/>
            <a:ext cx="10515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🎉 NEW DATA STRUCTURE DAY!! 🎉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754675" y="1716850"/>
            <a:ext cx="107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 rot="1551791">
            <a:off x="4116018" y="5355031"/>
            <a:ext cx="2212397" cy="661748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Stack</a:t>
            </a:r>
            <a:endParaRPr sz="3100"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 rot="1551791">
            <a:off x="6551243" y="5129356"/>
            <a:ext cx="2212397" cy="661748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Queue</a:t>
            </a:r>
            <a:endParaRPr sz="3100"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Stack</a:t>
            </a:r>
            <a:r>
              <a:rPr lang="en-US"/>
              <a:t> - What is it good for?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754675" y="1716850"/>
            <a:ext cx="107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622600" y="1443300"/>
            <a:ext cx="110370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Last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-in-First-out (LIFO) data structure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○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Elements are removed in the </a:t>
            </a:r>
            <a:r>
              <a:rPr b="1" lang="en-US" sz="2700">
                <a:latin typeface="Calibri"/>
                <a:ea typeface="Calibri"/>
                <a:cs typeface="Calibri"/>
                <a:sym typeface="Calibri"/>
              </a:rPr>
              <a:t>reverse order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to how they were added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elements must be of same type*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Dynamically sized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623450" y="4187750"/>
            <a:ext cx="11115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Stack particularly good at?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rgbClr val="434343"/>
                </a:solidFill>
                <a:highlight>
                  <a:srgbClr val="F0F0F0"/>
                </a:highlight>
                <a:latin typeface="Consolas"/>
                <a:ea typeface="Consolas"/>
                <a:cs typeface="Consolas"/>
                <a:sym typeface="Consolas"/>
              </a:rPr>
              <a:t>push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add element to top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rgbClr val="434343"/>
                </a:solidFill>
                <a:highlight>
                  <a:srgbClr val="F0F0F0"/>
                </a:highlight>
                <a:latin typeface="Consolas"/>
                <a:ea typeface="Consolas"/>
                <a:cs typeface="Consolas"/>
                <a:sym typeface="Consolas"/>
              </a:rPr>
              <a:t>pop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remove element from top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Supported operations are few but </a:t>
            </a:r>
            <a:r>
              <a:rPr i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efficient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9820828" y="6018213"/>
            <a:ext cx="70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stack</a:t>
            </a:r>
            <a:endParaRPr/>
          </a:p>
        </p:txBody>
      </p:sp>
      <p:graphicFrame>
        <p:nvGraphicFramePr>
          <p:cNvPr id="133" name="Google Shape;133;p16"/>
          <p:cNvGraphicFramePr/>
          <p:nvPr/>
        </p:nvGraphicFramePr>
        <p:xfrm>
          <a:off x="8525428" y="4418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{DEBDC07B-FA41-4F8E-9ECC-DB10076FB082}</a:tableStyleId>
              </a:tblPr>
              <a:tblGrid>
                <a:gridCol w="1219200"/>
                <a:gridCol w="914400"/>
              </a:tblGrid>
              <a:tr h="3960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675" marB="4567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675" marB="4567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0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top</a:t>
                      </a:r>
                      <a:endParaRPr/>
                    </a:p>
                  </a:txBody>
                  <a:tcPr marT="45675" marB="4567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/>
                    </a:p>
                  </a:txBody>
                  <a:tcPr marT="45675" marB="4567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  <a:tr h="3960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675" marB="4567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/>
                    </a:p>
                  </a:txBody>
                  <a:tcPr marT="45675" marB="4567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  <a:tr h="3960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bottom</a:t>
                      </a:r>
                      <a:endParaRPr/>
                    </a:p>
                  </a:txBody>
                  <a:tcPr marT="45675" marB="4567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ahoma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/>
                    </a:p>
                  </a:txBody>
                  <a:tcPr marT="45675" marB="4567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cxnSp>
        <p:nvCxnSpPr>
          <p:cNvPr id="134" name="Google Shape;134;p16"/>
          <p:cNvCxnSpPr/>
          <p:nvPr/>
        </p:nvCxnSpPr>
        <p:spPr>
          <a:xfrm>
            <a:off x="9363628" y="3884613"/>
            <a:ext cx="609600" cy="457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" name="Google Shape;135;p16"/>
          <p:cNvSpPr txBox="1"/>
          <p:nvPr/>
        </p:nvSpPr>
        <p:spPr>
          <a:xfrm>
            <a:off x="10430424" y="3489325"/>
            <a:ext cx="17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pop, peek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8977878" y="3489325"/>
            <a:ext cx="91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push</a:t>
            </a:r>
            <a:endParaRPr/>
          </a:p>
        </p:txBody>
      </p:sp>
      <p:cxnSp>
        <p:nvCxnSpPr>
          <p:cNvPr id="137" name="Google Shape;137;p16"/>
          <p:cNvCxnSpPr/>
          <p:nvPr/>
        </p:nvCxnSpPr>
        <p:spPr>
          <a:xfrm flipH="1" rot="10800000">
            <a:off x="10430428" y="3884613"/>
            <a:ext cx="609600" cy="457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A0FF"/>
              </a:buClr>
              <a:buSzPts val="4400"/>
              <a:buFont typeface="Calibri"/>
              <a:buNone/>
            </a:pPr>
            <a:r>
              <a:rPr lang="en-US">
                <a:solidFill>
                  <a:srgbClr val="54A0FF"/>
                </a:solidFill>
              </a:rPr>
              <a:t>(PCM) </a:t>
            </a:r>
            <a:r>
              <a:rPr lang="en-US"/>
              <a:t>Stacks</a:t>
            </a:r>
            <a:endParaRPr/>
          </a:p>
        </p:txBody>
      </p:sp>
      <p:grpSp>
        <p:nvGrpSpPr>
          <p:cNvPr id="143" name="Google Shape;143;p17"/>
          <p:cNvGrpSpPr/>
          <p:nvPr/>
        </p:nvGrpSpPr>
        <p:grpSpPr>
          <a:xfrm>
            <a:off x="3816626" y="2474801"/>
            <a:ext cx="4565430" cy="2974553"/>
            <a:chOff x="612021" y="1284225"/>
            <a:chExt cx="9239891" cy="5667975"/>
          </a:xfrm>
        </p:grpSpPr>
        <p:cxnSp>
          <p:nvCxnSpPr>
            <p:cNvPr id="144" name="Google Shape;144;p17"/>
            <p:cNvCxnSpPr/>
            <p:nvPr/>
          </p:nvCxnSpPr>
          <p:spPr>
            <a:xfrm>
              <a:off x="2605088" y="1284288"/>
              <a:ext cx="0" cy="5316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" name="Google Shape;145;p17"/>
            <p:cNvCxnSpPr/>
            <p:nvPr/>
          </p:nvCxnSpPr>
          <p:spPr>
            <a:xfrm>
              <a:off x="2605088" y="6600825"/>
              <a:ext cx="3908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" name="Google Shape;146;p17"/>
            <p:cNvCxnSpPr/>
            <p:nvPr/>
          </p:nvCxnSpPr>
          <p:spPr>
            <a:xfrm rot="10800000">
              <a:off x="6513513" y="1284225"/>
              <a:ext cx="0" cy="5316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17"/>
            <p:cNvCxnSpPr/>
            <p:nvPr/>
          </p:nvCxnSpPr>
          <p:spPr>
            <a:xfrm>
              <a:off x="2286000" y="2828925"/>
              <a:ext cx="0" cy="2227200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48" name="Google Shape;148;p17"/>
            <p:cNvCxnSpPr/>
            <p:nvPr/>
          </p:nvCxnSpPr>
          <p:spPr>
            <a:xfrm rot="10800000">
              <a:off x="6816725" y="2828988"/>
              <a:ext cx="0" cy="2227200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9" name="Google Shape;149;p17"/>
            <p:cNvSpPr txBox="1"/>
            <p:nvPr/>
          </p:nvSpPr>
          <p:spPr>
            <a:xfrm>
              <a:off x="612021" y="3687763"/>
              <a:ext cx="1625100" cy="7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push</a:t>
              </a:r>
              <a:endParaRPr/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6513512" y="6248400"/>
              <a:ext cx="3338400" cy="7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bottom</a:t>
              </a:r>
              <a:endParaRPr/>
            </a:p>
          </p:txBody>
        </p:sp>
        <p:sp>
          <p:nvSpPr>
            <p:cNvPr id="151" name="Google Shape;151;p17"/>
            <p:cNvSpPr txBox="1"/>
            <p:nvPr/>
          </p:nvSpPr>
          <p:spPr>
            <a:xfrm>
              <a:off x="6489700" y="1284288"/>
              <a:ext cx="1225500" cy="7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top</a:t>
              </a:r>
              <a:endParaRPr/>
            </a:p>
          </p:txBody>
        </p:sp>
        <p:sp>
          <p:nvSpPr>
            <p:cNvPr id="152" name="Google Shape;152;p17"/>
            <p:cNvSpPr txBox="1"/>
            <p:nvPr/>
          </p:nvSpPr>
          <p:spPr>
            <a:xfrm>
              <a:off x="7078660" y="3840164"/>
              <a:ext cx="1378500" cy="7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pop</a:t>
              </a:r>
              <a:endParaRPr/>
            </a:p>
          </p:txBody>
        </p:sp>
      </p:grpSp>
      <p:pic>
        <p:nvPicPr>
          <p:cNvPr descr="ttp://images6.fanpop.com/image/photos/33900000/Puppy-dogs-33995803-1600-1200.jpg" id="153" name="Google Shape;15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2945" y="4414476"/>
            <a:ext cx="1038936" cy="77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1512" y="3523662"/>
            <a:ext cx="1112983" cy="78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7070" y="2373205"/>
            <a:ext cx="1075022" cy="101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