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12192000"/>
  <p:notesSz cx="6858000" cy="9144000"/>
  <p:embeddedFontLst>
    <p:embeddedFont>
      <p:font typeface="Montserrat SemiBold"/>
      <p:regular r:id="rId19"/>
      <p:bold r:id="rId20"/>
      <p:italic r:id="rId21"/>
      <p:boldItalic r:id="rId22"/>
    </p:embeddedFont>
    <p:embeddedFont>
      <p:font typeface="Montserrat"/>
      <p:regular r:id="rId23"/>
      <p:bold r:id="rId24"/>
      <p:italic r:id="rId25"/>
      <p:boldItalic r:id="rId26"/>
    </p:embeddedFont>
    <p:embeddedFont>
      <p:font typeface="Montserrat ExtraBold"/>
      <p:bold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bold.fntdata"/><Relationship Id="rId22" Type="http://schemas.openxmlformats.org/officeDocument/2006/relationships/font" Target="fonts/MontserratSemiBold-boldItalic.fntdata"/><Relationship Id="rId21" Type="http://schemas.openxmlformats.org/officeDocument/2006/relationships/font" Target="fonts/MontserratSemiBold-italic.fntdata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MontserratExtraBold-boldItalic.fntdata"/><Relationship Id="rId27" Type="http://schemas.openxmlformats.org/officeDocument/2006/relationships/font" Target="fonts/MontserratExtraBold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MontserratSemiBold-regular.fntdata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09f9b406ad_0_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209f9b406ad_0_9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09f9b406ad_0_1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209f9b406ad_0_1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09f9b406ad_0_1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g209f9b406ad_0_1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09f9b406ad_0_10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209f9b406ad_0_10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09f9b406ad_0_1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209f9b406ad_0_1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2a742b1f60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g22a742b1f60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09f9b406a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g209f9b406a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09f9b406ad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g209f9b406ad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09f9b406ad_0_1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g209f9b406ad_0_1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09f9b406ad_0_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g209f9b406ad_0_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2bfda67f25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22bfda67f25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09f9b406ad_0_8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209f9b406ad_0_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title"/>
          </p:nvPr>
        </p:nvSpPr>
        <p:spPr>
          <a:xfrm>
            <a:off x="292977" y="4013370"/>
            <a:ext cx="6212925" cy="19547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  <a:defRPr b="0" i="0" sz="600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/>
        </p:nvSpPr>
        <p:spPr>
          <a:xfrm>
            <a:off x="292977" y="3182200"/>
            <a:ext cx="344513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ArrayList</a:t>
            </a:r>
            <a:endParaRPr b="1" i="0" sz="3600">
              <a:solidFill>
                <a:srgbClr val="F0F0F0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420128" y="2753848"/>
            <a:ext cx="1269523" cy="420130"/>
          </a:xfrm>
          <a:prstGeom prst="roundRect">
            <a:avLst>
              <a:gd fmla="val 16667" name="adj"/>
            </a:avLst>
          </a:prstGeom>
          <a:solidFill>
            <a:srgbClr val="FA823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LEC 02</a:t>
            </a:r>
            <a:endParaRPr/>
          </a:p>
        </p:txBody>
      </p:sp>
      <p:cxnSp>
        <p:nvCxnSpPr>
          <p:cNvPr id="21" name="Google Shape;21;p2"/>
          <p:cNvCxnSpPr/>
          <p:nvPr/>
        </p:nvCxnSpPr>
        <p:spPr>
          <a:xfrm>
            <a:off x="7452794" y="4551419"/>
            <a:ext cx="4468305" cy="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" name="Google Shape;22;p2"/>
          <p:cNvSpPr/>
          <p:nvPr/>
        </p:nvSpPr>
        <p:spPr>
          <a:xfrm>
            <a:off x="163775" y="5113620"/>
            <a:ext cx="4632900" cy="1688700"/>
          </a:xfrm>
          <a:prstGeom prst="roundRect">
            <a:avLst>
              <a:gd fmla="val 9433" name="adj"/>
            </a:avLst>
          </a:prstGeom>
          <a:solidFill>
            <a:srgbClr val="FAFAFA"/>
          </a:solidFill>
          <a:ln cap="flat" cmpd="sng" w="12700">
            <a:solidFill>
              <a:srgbClr val="211943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r" dir="81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604563" y="5193803"/>
            <a:ext cx="2250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rPr>
              <a:t>Questions during Class?</a:t>
            </a: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606029" y="5470802"/>
            <a:ext cx="24321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sli.do    #cse122 </a:t>
            </a: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3483713" y="5213680"/>
            <a:ext cx="1218300" cy="1223100"/>
          </a:xfrm>
          <a:prstGeom prst="roundRect">
            <a:avLst>
              <a:gd fmla="val 16667" name="adj"/>
            </a:avLst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6890400" y="1251720"/>
            <a:ext cx="5249400" cy="5153100"/>
          </a:xfrm>
          <a:prstGeom prst="roundRect">
            <a:avLst>
              <a:gd fmla="val 1114" name="adj"/>
            </a:avLst>
          </a:prstGeom>
          <a:solidFill>
            <a:srgbClr val="FAFAFA"/>
          </a:solidFill>
          <a:ln cap="flat" cmpd="sng" w="25400">
            <a:solidFill>
              <a:srgbClr val="221944"/>
            </a:solidFill>
            <a:prstDash val="solid"/>
            <a:miter lim="8000"/>
            <a:headEnd len="sm" w="sm" type="none"/>
            <a:tailEnd len="sm" w="sm" type="none"/>
          </a:ln>
          <a:effectLst>
            <a:outerShdw blurRad="50760" rotWithShape="0" algn="tr" dir="8100000" dist="37674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6989760" y="4819320"/>
            <a:ext cx="1126200" cy="2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</a:pPr>
            <a:r>
              <a:rPr b="1" i="0" lang="en-US" sz="1200" u="none" cap="none" strike="noStrike">
                <a:solidFill>
                  <a:srgbClr val="A6A6A6"/>
                </a:solidFill>
                <a:latin typeface="Montserrat"/>
                <a:ea typeface="Montserrat"/>
                <a:cs typeface="Montserrat"/>
                <a:sym typeface="Montserrat"/>
              </a:rPr>
              <a:t>Instructors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7619400" y="5075640"/>
            <a:ext cx="480000" cy="2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200"/>
              <a:buFont typeface="Montserrat"/>
              <a:buNone/>
            </a:pPr>
            <a:r>
              <a:rPr b="1" i="0" lang="en-US" sz="1200" u="none" cap="none" strike="noStrike">
                <a:solidFill>
                  <a:srgbClr val="A6A6A6"/>
                </a:solidFill>
                <a:latin typeface="Montserrat"/>
                <a:ea typeface="Montserrat"/>
                <a:cs typeface="Montserrat"/>
                <a:sym typeface="Montserrat"/>
              </a:rPr>
              <a:t>TAs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8103960" y="4819320"/>
            <a:ext cx="2889300" cy="2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b="1" i="0" lang="en-US" sz="1200" u="none" cap="none" strike="noStrike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Tristan Huber &amp; Hunter Schafer</a:t>
            </a:r>
            <a:endParaRPr b="0" i="0" sz="1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8118357" y="5084650"/>
            <a:ext cx="994200" cy="13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Ambika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Andrew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Audrey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Autumn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Ayush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Ben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Colton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Eesha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Elizabeth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9185157" y="5084650"/>
            <a:ext cx="994200" cy="13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Evelyn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Jacob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Jaylyn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Jin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Joe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Kevin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Leon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Megana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Melissa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Mia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Montserrat SemiBold"/>
              <a:buNone/>
            </a:pPr>
            <a:r>
              <a:t/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10328157" y="5084650"/>
            <a:ext cx="994200" cy="13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Poojitha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Rishi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Rucha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Shivani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Shreya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Steven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Suhani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Yijia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US" sz="80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Ziao</a:t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800"/>
              <a:buFont typeface="Montserrat SemiBold"/>
              <a:buNone/>
            </a:pPr>
            <a:r>
              <a:t/>
            </a:r>
            <a:endParaRPr b="1" sz="80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33" name="Google Shape;3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9925" y="5296588"/>
            <a:ext cx="1057275" cy="105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3"/>
          <p:cNvSpPr txBox="1"/>
          <p:nvPr>
            <p:ph idx="12" type="sldNum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actice: Think">
  <p:cSld name="Practice: Think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"/>
          <p:cNvSpPr txBox="1"/>
          <p:nvPr>
            <p:ph type="title"/>
          </p:nvPr>
        </p:nvSpPr>
        <p:spPr>
          <a:xfrm>
            <a:off x="838199" y="1388066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"/>
          <p:cNvSpPr txBox="1"/>
          <p:nvPr>
            <p:ph idx="12" type="sldNum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" name="Google Shape;41;p4"/>
          <p:cNvSpPr/>
          <p:nvPr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cap="flat" cmpd="sng" w="12700">
            <a:solidFill>
              <a:srgbClr val="2E235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4"/>
          <p:cNvSpPr/>
          <p:nvPr/>
        </p:nvSpPr>
        <p:spPr>
          <a:xfrm>
            <a:off x="8365340" y="393723"/>
            <a:ext cx="3380431" cy="556054"/>
          </a:xfrm>
          <a:prstGeom prst="roundRect">
            <a:avLst>
              <a:gd fmla="val 16667" name="adj"/>
            </a:avLst>
          </a:prstGeom>
          <a:solidFill>
            <a:srgbClr val="4E40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sli.do      #cse122</a:t>
            </a:r>
            <a:endParaRPr/>
          </a:p>
        </p:txBody>
      </p:sp>
      <p:sp>
        <p:nvSpPr>
          <p:cNvPr id="43" name="Google Shape;43;p4"/>
          <p:cNvSpPr txBox="1"/>
          <p:nvPr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Practice : Think</a:t>
            </a:r>
            <a:endParaRPr/>
          </a:p>
        </p:txBody>
      </p:sp>
      <p:pic>
        <p:nvPicPr>
          <p:cNvPr id="44" name="Google Shape;44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4"/>
          <p:cNvSpPr/>
          <p:nvPr/>
        </p:nvSpPr>
        <p:spPr>
          <a:xfrm>
            <a:off x="7256995" y="195215"/>
            <a:ext cx="960120" cy="960120"/>
          </a:xfrm>
          <a:prstGeom prst="roundRect">
            <a:avLst>
              <a:gd fmla="val 16667" name="adj"/>
            </a:avLst>
          </a:prstGeom>
          <a:solidFill>
            <a:srgbClr val="4E40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4"/>
          <p:cNvSpPr/>
          <p:nvPr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" name="Google Shape;47;p4"/>
          <p:cNvPicPr preferRelativeResize="0"/>
          <p:nvPr/>
        </p:nvPicPr>
        <p:blipFill rotWithShape="1">
          <a:blip r:embed="rId3">
            <a:alphaModFix/>
          </a:blip>
          <a:srcRect b="5149" l="6743" r="7997" t="6822"/>
          <a:stretch/>
        </p:blipFill>
        <p:spPr>
          <a:xfrm>
            <a:off x="7362150" y="300375"/>
            <a:ext cx="749800" cy="774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acitce: Pair">
  <p:cSld name="Pracitce: Pai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 txBox="1"/>
          <p:nvPr>
            <p:ph type="title"/>
          </p:nvPr>
        </p:nvSpPr>
        <p:spPr>
          <a:xfrm>
            <a:off x="838199" y="1388066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5"/>
          <p:cNvSpPr txBox="1"/>
          <p:nvPr>
            <p:ph idx="12" type="sldNum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5"/>
          <p:cNvSpPr/>
          <p:nvPr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cap="flat" cmpd="sng" w="12700">
            <a:solidFill>
              <a:srgbClr val="2E235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" name="Google Shape;52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5"/>
          <p:cNvSpPr/>
          <p:nvPr/>
        </p:nvSpPr>
        <p:spPr>
          <a:xfrm>
            <a:off x="8365340" y="393723"/>
            <a:ext cx="3380431" cy="556054"/>
          </a:xfrm>
          <a:prstGeom prst="roundRect">
            <a:avLst>
              <a:gd fmla="val 16667" name="adj"/>
            </a:avLst>
          </a:prstGeom>
          <a:solidFill>
            <a:srgbClr val="4E40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sli.do      #cse122</a:t>
            </a:r>
            <a:endParaRPr/>
          </a:p>
        </p:txBody>
      </p:sp>
      <p:sp>
        <p:nvSpPr>
          <p:cNvPr id="54" name="Google Shape;54;p5"/>
          <p:cNvSpPr/>
          <p:nvPr/>
        </p:nvSpPr>
        <p:spPr>
          <a:xfrm>
            <a:off x="7256995" y="195215"/>
            <a:ext cx="960120" cy="960120"/>
          </a:xfrm>
          <a:prstGeom prst="roundRect">
            <a:avLst>
              <a:gd fmla="val 16667" name="adj"/>
            </a:avLst>
          </a:prstGeom>
          <a:solidFill>
            <a:srgbClr val="4E408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5"/>
          <p:cNvSpPr txBox="1"/>
          <p:nvPr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Practice : Pair</a:t>
            </a:r>
            <a:endParaRPr/>
          </a:p>
        </p:txBody>
      </p:sp>
      <p:pic>
        <p:nvPicPr>
          <p:cNvPr id="57" name="Google Shape;57;p5"/>
          <p:cNvPicPr preferRelativeResize="0"/>
          <p:nvPr/>
        </p:nvPicPr>
        <p:blipFill rotWithShape="1">
          <a:blip r:embed="rId3">
            <a:alphaModFix/>
          </a:blip>
          <a:srcRect b="5149" l="6743" r="7997" t="6822"/>
          <a:stretch/>
        </p:blipFill>
        <p:spPr>
          <a:xfrm>
            <a:off x="7362150" y="300375"/>
            <a:ext cx="749800" cy="774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/>
          <p:nvPr>
            <p:ph idx="12" type="sldNum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" name="Google Shape;60;p6"/>
          <p:cNvSpPr txBox="1"/>
          <p:nvPr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7"/>
          <p:cNvSpPr txBox="1"/>
          <p:nvPr>
            <p:ph idx="12" type="sldNum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TR"/>
              <a:buChar char="-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Char char="-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-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-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cap="flat" cmpd="sng" w="12700">
            <a:solidFill>
              <a:srgbClr val="2E235D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9763" y="29972"/>
            <a:ext cx="2150721" cy="16903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"/>
          <p:cNvSpPr txBox="1"/>
          <p:nvPr/>
        </p:nvSpPr>
        <p:spPr>
          <a:xfrm>
            <a:off x="10569575" y="0"/>
            <a:ext cx="1622425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122 </a:t>
            </a:r>
            <a:r>
              <a:rPr b="1" lang="en-US" sz="9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Spring</a:t>
            </a:r>
            <a:r>
              <a:rPr b="1" i="0" lang="en-US" sz="9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2023</a:t>
            </a:r>
            <a:endParaRPr/>
          </a:p>
        </p:txBody>
      </p:sp>
      <p:sp>
        <p:nvSpPr>
          <p:cNvPr id="16" name="Google Shape;16;p1"/>
          <p:cNvSpPr txBox="1"/>
          <p:nvPr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02: ArrayList</a:t>
            </a:r>
            <a:endParaRPr b="1" i="0" sz="900" u="none" cap="none" strike="noStrik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edstem.org/us/courses/37899/lessons/58234/slides/326821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edstem.org/us/courses/37899/lessons/58237/slides/326839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/>
          <p:nvPr>
            <p:ph type="title"/>
          </p:nvPr>
        </p:nvSpPr>
        <p:spPr>
          <a:xfrm>
            <a:off x="305333" y="4125093"/>
            <a:ext cx="6591226" cy="19547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SemiBold"/>
              <a:buNone/>
            </a:pPr>
            <a:r>
              <a:rPr lang="en-US" sz="3600"/>
              <a:t>More ArrayLists!</a:t>
            </a:r>
            <a:endParaRPr sz="3600"/>
          </a:p>
        </p:txBody>
      </p:sp>
      <p:sp>
        <p:nvSpPr>
          <p:cNvPr id="71" name="Google Shape;71;p9"/>
          <p:cNvSpPr txBox="1"/>
          <p:nvPr/>
        </p:nvSpPr>
        <p:spPr>
          <a:xfrm>
            <a:off x="7456906" y="2225075"/>
            <a:ext cx="4476805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2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What’s your all-time favorite album?</a:t>
            </a:r>
            <a:endParaRPr sz="22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9"/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A5A5A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/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Movie Favorites: Development Strategy</a:t>
            </a:r>
            <a:endParaRPr/>
          </a:p>
        </p:txBody>
      </p:sp>
      <p:sp>
        <p:nvSpPr>
          <p:cNvPr id="129" name="Google Shape;129;p18"/>
          <p:cNvSpPr txBox="1"/>
          <p:nvPr>
            <p:ph idx="1" type="body"/>
          </p:nvPr>
        </p:nvSpPr>
        <p:spPr>
          <a:xfrm>
            <a:off x="838200" y="1371600"/>
            <a:ext cx="10515600" cy="4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Set up main scaffold code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Menu loop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Each behavior, one at a time</a:t>
            </a:r>
            <a:endParaRPr/>
          </a:p>
          <a:p>
            <a:pPr indent="-254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  <a:p>
            <a:pPr indent="-254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3173B"/>
              </a:buClr>
              <a:buSzPts val="3200"/>
              <a:buNone/>
            </a:pPr>
            <a:r>
              <a:rPr i="1" lang="en-US" sz="3200">
                <a:solidFill>
                  <a:srgbClr val="C3173B"/>
                </a:solidFill>
              </a:rPr>
              <a:t>You’ll see a similar development strategy in Creative Project 0’s specification – we recommend you follow it! </a:t>
            </a:r>
            <a:endParaRPr/>
          </a:p>
          <a:p>
            <a:pPr indent="-25400" lvl="0" marL="228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/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Movie Favorites Operations</a:t>
            </a:r>
            <a:endParaRPr/>
          </a:p>
        </p:txBody>
      </p:sp>
      <p:sp>
        <p:nvSpPr>
          <p:cNvPr id="135" name="Google Shape;135;p19"/>
          <p:cNvSpPr txBox="1"/>
          <p:nvPr>
            <p:ph idx="1" type="body"/>
          </p:nvPr>
        </p:nvSpPr>
        <p:spPr>
          <a:xfrm>
            <a:off x="838200" y="1371600"/>
            <a:ext cx="10515600" cy="4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Load a list of favorites in from a file provided by the user. </a:t>
            </a:r>
            <a:endParaRPr/>
          </a:p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Report the top </a:t>
            </a:r>
            <a:r>
              <a:rPr i="1" lang="en-US" sz="3200"/>
              <a:t>n</a:t>
            </a:r>
            <a:r>
              <a:rPr lang="en-US" sz="3200"/>
              <a:t> favorites according to the list, where the user can specify </a:t>
            </a:r>
            <a:r>
              <a:rPr i="1" lang="en-US" sz="3200"/>
              <a:t>n</a:t>
            </a:r>
            <a:r>
              <a:rPr lang="en-US" sz="3200"/>
              <a:t>. </a:t>
            </a:r>
            <a:endParaRPr/>
          </a:p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Move a specific favorite down in the list</a:t>
            </a:r>
            <a:endParaRPr/>
          </a:p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Add a list of favorites in a user-provided file to the stored list of favorites at a specified location.</a:t>
            </a:r>
            <a:endParaRPr sz="3200"/>
          </a:p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Save the current list of favorites to a file provided by the user. </a:t>
            </a:r>
            <a:endParaRPr sz="3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/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Movie Favorites Operations</a:t>
            </a:r>
            <a:endParaRPr/>
          </a:p>
        </p:txBody>
      </p:sp>
      <p:sp>
        <p:nvSpPr>
          <p:cNvPr id="141" name="Google Shape;141;p20"/>
          <p:cNvSpPr txBox="1"/>
          <p:nvPr>
            <p:ph idx="1" type="body"/>
          </p:nvPr>
        </p:nvSpPr>
        <p:spPr>
          <a:xfrm>
            <a:off x="838200" y="1371600"/>
            <a:ext cx="10515600" cy="4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 strike="sngStrike"/>
              <a:t>Load a list of favorites in from a file provided by the user. </a:t>
            </a:r>
            <a:endParaRPr/>
          </a:p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 strike="sngStrike"/>
              <a:t>Report the top </a:t>
            </a:r>
            <a:r>
              <a:rPr i="1" lang="en-US" sz="3200" strike="sngStrike"/>
              <a:t>n</a:t>
            </a:r>
            <a:r>
              <a:rPr lang="en-US" sz="3200" strike="sngStrike"/>
              <a:t> favorites according to the list, where the user can specify </a:t>
            </a:r>
            <a:r>
              <a:rPr i="1" lang="en-US" sz="3200" strike="sngStrike"/>
              <a:t>n</a:t>
            </a:r>
            <a:r>
              <a:rPr lang="en-US" sz="3200" strike="sngStrike"/>
              <a:t>. </a:t>
            </a:r>
            <a:endParaRPr/>
          </a:p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 strike="sngStrike"/>
              <a:t>Move a specific favorite down in the list</a:t>
            </a:r>
            <a:endParaRPr/>
          </a:p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 strike="sngStrike"/>
              <a:t>Add a list of favorites in a user-provided file to the stored list of favorites at a specified location.</a:t>
            </a:r>
            <a:endParaRPr sz="3200" strike="sngStrike"/>
          </a:p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Save the current list of favorites to a file provided by the user. </a:t>
            </a:r>
            <a:endParaRPr/>
          </a:p>
        </p:txBody>
      </p:sp>
      <p:sp>
        <p:nvSpPr>
          <p:cNvPr id="142" name="Google Shape;142;p20"/>
          <p:cNvSpPr/>
          <p:nvPr/>
        </p:nvSpPr>
        <p:spPr>
          <a:xfrm rot="-1076756">
            <a:off x="6062083" y="4921200"/>
            <a:ext cx="2589905" cy="584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 cap="none">
                <a:solidFill>
                  <a:srgbClr val="F5B0BE"/>
                </a:solidFill>
                <a:latin typeface="Calibri"/>
                <a:ea typeface="Calibri"/>
                <a:cs typeface="Calibri"/>
                <a:sym typeface="Calibri"/>
              </a:rPr>
              <a:t>PrintStream</a:t>
            </a:r>
            <a:r>
              <a:rPr b="1" lang="en-US" sz="3200">
                <a:solidFill>
                  <a:srgbClr val="F5B0BE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/>
          </a:p>
        </p:txBody>
      </p:sp>
      <p:sp>
        <p:nvSpPr>
          <p:cNvPr id="143" name="Google Shape;143;p20"/>
          <p:cNvSpPr txBox="1"/>
          <p:nvPr/>
        </p:nvSpPr>
        <p:spPr>
          <a:xfrm rot="-1022133">
            <a:off x="8765116" y="2287038"/>
            <a:ext cx="2746403" cy="923437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Implemented on </a:t>
            </a:r>
            <a:r>
              <a:rPr lang="en-US" sz="2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Wednesday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!!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/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PrintStream</a:t>
            </a:r>
            <a:endParaRPr/>
          </a:p>
        </p:txBody>
      </p:sp>
      <p:sp>
        <p:nvSpPr>
          <p:cNvPr id="149" name="Google Shape;149;p21"/>
          <p:cNvSpPr txBox="1"/>
          <p:nvPr>
            <p:ph idx="1" type="body"/>
          </p:nvPr>
        </p:nvSpPr>
        <p:spPr>
          <a:xfrm>
            <a:off x="838200" y="1371600"/>
            <a:ext cx="10515600" cy="4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Allows us to print to an output file.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7F99"/>
              </a:buClr>
              <a:buSzPts val="2400"/>
              <a:buNone/>
            </a:pPr>
            <a:r>
              <a:rPr lang="en-US" sz="24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PrintStream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4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output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lang="en-US" sz="24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PrintStream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24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new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4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File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24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"output.txt"</a:t>
            </a:r>
            <a:r>
              <a:rPr lang="en-US" sz="24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));</a:t>
            </a:r>
            <a:endParaRPr sz="3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080"/>
              </a:buClr>
              <a:buSzPts val="3600"/>
              <a:buNone/>
            </a:pPr>
            <a:r>
              <a:rPr lang="en-US" sz="3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output</a:t>
            </a:r>
            <a:r>
              <a:rPr lang="en-US" sz="3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36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lang="en-US" sz="3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36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"hi"</a:t>
            </a:r>
            <a:r>
              <a:rPr lang="en-US" sz="3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080"/>
              </a:buClr>
              <a:buSzPts val="3600"/>
              <a:buNone/>
            </a:pPr>
            <a:r>
              <a:rPr lang="en-US" sz="36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output</a:t>
            </a:r>
            <a:r>
              <a:rPr lang="en-US" sz="3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36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println</a:t>
            </a:r>
            <a:r>
              <a:rPr lang="en-US" sz="3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36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"hello"</a:t>
            </a:r>
            <a:r>
              <a:rPr lang="en-US" sz="36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/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Movie Favorites - Extension w/Feature Flag</a:t>
            </a:r>
            <a:endParaRPr/>
          </a:p>
        </p:txBody>
      </p:sp>
      <p:sp>
        <p:nvSpPr>
          <p:cNvPr id="155" name="Google Shape;155;p22"/>
          <p:cNvSpPr txBox="1"/>
          <p:nvPr>
            <p:ph idx="1" type="body"/>
          </p:nvPr>
        </p:nvSpPr>
        <p:spPr>
          <a:xfrm>
            <a:off x="838200" y="1371600"/>
            <a:ext cx="10515600" cy="4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200"/>
              <a:t>When EXTENSION_FLAG is true</a:t>
            </a:r>
            <a:r>
              <a:rPr lang="en-US" sz="3200"/>
              <a:t>, in addition to the usual operations, a user can:</a:t>
            </a:r>
            <a:endParaRPr sz="3200"/>
          </a:p>
          <a:p>
            <a:pPr indent="-4318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Compare the stored list of favorites to another list of favorites provided by the user in file.</a:t>
            </a:r>
            <a:endParaRPr sz="3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/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78" name="Google Shape;78;p10"/>
          <p:cNvSpPr txBox="1"/>
          <p:nvPr>
            <p:ph idx="1" type="body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31800" lvl="0" marL="457200" rtl="0" algn="l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•"/>
            </a:pPr>
            <a:r>
              <a:rPr b="1" lang="en-US" sz="3200">
                <a:solidFill>
                  <a:schemeClr val="accent5"/>
                </a:solidFill>
              </a:rPr>
              <a:t>Announcements</a:t>
            </a:r>
            <a:endParaRPr sz="3200"/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Warm Up</a:t>
            </a:r>
            <a:endParaRPr sz="3200"/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Large Practice Problem</a:t>
            </a:r>
            <a:endParaRPr sz="3200"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US" sz="2800"/>
              <a:t>(highly relevant for C0)</a:t>
            </a:r>
            <a:endParaRPr sz="2800"/>
          </a:p>
        </p:txBody>
      </p:sp>
      <p:sp>
        <p:nvSpPr>
          <p:cNvPr id="79" name="Google Shape;79;p10"/>
          <p:cNvSpPr/>
          <p:nvPr/>
        </p:nvSpPr>
        <p:spPr>
          <a:xfrm rot="10800000">
            <a:off x="4865447" y="1540519"/>
            <a:ext cx="444900" cy="309000"/>
          </a:xfrm>
          <a:prstGeom prst="homePlat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/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Announcements</a:t>
            </a:r>
            <a:endParaRPr/>
          </a:p>
        </p:txBody>
      </p:sp>
      <p:sp>
        <p:nvSpPr>
          <p:cNvPr id="85" name="Google Shape;85;p11"/>
          <p:cNvSpPr txBox="1"/>
          <p:nvPr>
            <p:ph idx="1" type="body"/>
          </p:nvPr>
        </p:nvSpPr>
        <p:spPr>
          <a:xfrm>
            <a:off x="838200" y="1371600"/>
            <a:ext cx="10515600" cy="47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31800" lvl="0" marL="457200" rtl="0" algn="l">
              <a:lnSpc>
                <a:spcPct val="150000"/>
              </a:lnSpc>
              <a:spcBef>
                <a:spcPts val="220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Quiz 0 next Tuesday</a:t>
            </a:r>
            <a:endParaRPr sz="3200"/>
          </a:p>
          <a:p>
            <a:pPr indent="-4064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US" sz="2800"/>
              <a:t>Topics: ArrayLists, Functional Decomp</a:t>
            </a:r>
            <a:endParaRPr sz="2800"/>
          </a:p>
          <a:p>
            <a:pPr indent="-431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Creative Assignment 0 </a:t>
            </a:r>
            <a:r>
              <a:rPr lang="en-US" sz="3200"/>
              <a:t>(C0) out this morning</a:t>
            </a:r>
            <a:endParaRPr sz="3200"/>
          </a:p>
          <a:p>
            <a:pPr indent="-4064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US" sz="2800"/>
              <a:t>due next Thursday, 4/13 @11:59pm</a:t>
            </a:r>
            <a:endParaRPr sz="2800"/>
          </a:p>
          <a:p>
            <a:pPr indent="-431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P0 was due last night</a:t>
            </a:r>
            <a:endParaRPr sz="3200"/>
          </a:p>
          <a:p>
            <a:pPr indent="-4064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US" sz="2800"/>
              <a:t>Expect grades in about a week</a:t>
            </a:r>
            <a:endParaRPr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91" name="Google Shape;91;p12"/>
          <p:cNvSpPr txBox="1"/>
          <p:nvPr>
            <p:ph idx="1" type="body"/>
          </p:nvPr>
        </p:nvSpPr>
        <p:spPr>
          <a:xfrm>
            <a:off x="838200" y="1371600"/>
            <a:ext cx="10515600" cy="4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31800" lvl="0" marL="457200" rtl="0" algn="l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Announcements</a:t>
            </a:r>
            <a:endParaRPr sz="3200"/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•"/>
            </a:pPr>
            <a:r>
              <a:rPr b="1" lang="en-US" sz="3200">
                <a:solidFill>
                  <a:schemeClr val="accent5"/>
                </a:solidFill>
              </a:rPr>
              <a:t>Warm Up</a:t>
            </a:r>
            <a:endParaRPr b="1" sz="3200">
              <a:solidFill>
                <a:schemeClr val="accent5"/>
              </a:solidFill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Large Practice Problem</a:t>
            </a:r>
            <a:endParaRPr sz="3200"/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US" sz="2800"/>
              <a:t>(highly relevant for C0)</a:t>
            </a:r>
            <a:endParaRPr sz="3200"/>
          </a:p>
        </p:txBody>
      </p:sp>
      <p:sp>
        <p:nvSpPr>
          <p:cNvPr id="92" name="Google Shape;92;p12"/>
          <p:cNvSpPr/>
          <p:nvPr/>
        </p:nvSpPr>
        <p:spPr>
          <a:xfrm rot="10800000">
            <a:off x="4636847" y="2064485"/>
            <a:ext cx="444900" cy="309000"/>
          </a:xfrm>
          <a:prstGeom prst="homePlat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/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addAll</a:t>
            </a:r>
            <a:endParaRPr/>
          </a:p>
        </p:txBody>
      </p:sp>
      <p:sp>
        <p:nvSpPr>
          <p:cNvPr id="98" name="Google Shape;98;p13"/>
          <p:cNvSpPr txBox="1"/>
          <p:nvPr>
            <p:ph idx="1" type="body"/>
          </p:nvPr>
        </p:nvSpPr>
        <p:spPr>
          <a:xfrm>
            <a:off x="838200" y="1371600"/>
            <a:ext cx="10515600" cy="4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/>
              <a:t>Write a method called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addAll</a:t>
            </a:r>
            <a:r>
              <a:rPr lang="en-US" sz="3600"/>
              <a:t>that accepts two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ArrayList</a:t>
            </a:r>
            <a:r>
              <a:rPr lang="en-US" sz="3600"/>
              <a:t>s of Characters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mainList</a:t>
            </a:r>
            <a:r>
              <a:rPr lang="en-US" sz="3600"/>
              <a:t> and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otherList</a:t>
            </a:r>
            <a:r>
              <a:rPr lang="en-US" sz="3600"/>
              <a:t> and an integer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location</a:t>
            </a:r>
            <a:r>
              <a:rPr lang="en-US" sz="3600"/>
              <a:t> as parameters and inserts all of the elements from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otherList</a:t>
            </a:r>
            <a:r>
              <a:rPr lang="en-US" sz="3600"/>
              <a:t> into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mainList</a:t>
            </a:r>
            <a:r>
              <a:rPr lang="en-US" sz="3600"/>
              <a:t> at the specified </a:t>
            </a:r>
            <a:r>
              <a:rPr lang="en-US" sz="3600">
                <a:latin typeface="Consolas"/>
                <a:ea typeface="Consolas"/>
                <a:cs typeface="Consolas"/>
                <a:sym typeface="Consolas"/>
              </a:rPr>
              <a:t>location</a:t>
            </a:r>
            <a:r>
              <a:rPr lang="en-US" sz="3600"/>
              <a:t>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https://edstem.org/us/courses/37899/lessons/58237/slides/326839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/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104" name="Google Shape;104;p14"/>
          <p:cNvSpPr txBox="1"/>
          <p:nvPr>
            <p:ph idx="1" type="body"/>
          </p:nvPr>
        </p:nvSpPr>
        <p:spPr>
          <a:xfrm>
            <a:off x="838200" y="1371600"/>
            <a:ext cx="10515600" cy="4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31800" lvl="0" marL="457200" rtl="0" algn="l">
              <a:lnSpc>
                <a:spcPct val="115000"/>
              </a:lnSpc>
              <a:spcBef>
                <a:spcPts val="220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Announcements</a:t>
            </a:r>
            <a:endParaRPr sz="3200"/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Warm Up</a:t>
            </a:r>
            <a:endParaRPr sz="3200"/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Char char="•"/>
            </a:pPr>
            <a:r>
              <a:rPr b="1" lang="en-US" sz="3200">
                <a:solidFill>
                  <a:schemeClr val="accent5"/>
                </a:solidFill>
              </a:rPr>
              <a:t>Large Practice Problem</a:t>
            </a:r>
            <a:endParaRPr b="1" sz="3200">
              <a:solidFill>
                <a:schemeClr val="accent5"/>
              </a:solidFill>
            </a:endParaRPr>
          </a:p>
          <a:p>
            <a:pPr indent="-4064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US" sz="2800"/>
              <a:t>(highly relevant for C0)</a:t>
            </a:r>
            <a:endParaRPr sz="3200"/>
          </a:p>
        </p:txBody>
      </p:sp>
      <p:sp>
        <p:nvSpPr>
          <p:cNvPr id="105" name="Google Shape;105;p14"/>
          <p:cNvSpPr/>
          <p:nvPr/>
        </p:nvSpPr>
        <p:spPr>
          <a:xfrm rot="10800000">
            <a:off x="5674522" y="2648610"/>
            <a:ext cx="444900" cy="309000"/>
          </a:xfrm>
          <a:prstGeom prst="homePlat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/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Example - </a:t>
            </a:r>
            <a:r>
              <a:rPr lang="en-US"/>
              <a:t>Movie Favorites</a:t>
            </a:r>
            <a:endParaRPr/>
          </a:p>
        </p:txBody>
      </p:sp>
      <p:sp>
        <p:nvSpPr>
          <p:cNvPr id="111" name="Google Shape;111;p15"/>
          <p:cNvSpPr txBox="1"/>
          <p:nvPr>
            <p:ph idx="1" type="body"/>
          </p:nvPr>
        </p:nvSpPr>
        <p:spPr>
          <a:xfrm>
            <a:off x="838200" y="1371600"/>
            <a:ext cx="10515600" cy="4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/>
              <a:t>Key skills from this example: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User Interaction (UI) loop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Iterative development strategies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Functional decomp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Practice with ArrayList methods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Movie Favorites</a:t>
            </a:r>
            <a:endParaRPr/>
          </a:p>
        </p:txBody>
      </p:sp>
      <p:sp>
        <p:nvSpPr>
          <p:cNvPr id="117" name="Google Shape;117;p16"/>
          <p:cNvSpPr txBox="1"/>
          <p:nvPr>
            <p:ph idx="1" type="body"/>
          </p:nvPr>
        </p:nvSpPr>
        <p:spPr>
          <a:xfrm>
            <a:off x="838200" y="1371600"/>
            <a:ext cx="10515600" cy="4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We will write a program called </a:t>
            </a:r>
            <a:r>
              <a:rPr lang="en-US" sz="3200">
                <a:latin typeface="Consolas"/>
                <a:ea typeface="Consolas"/>
                <a:cs typeface="Consolas"/>
                <a:sym typeface="Consolas"/>
              </a:rPr>
              <a:t>MovieFavorites.java</a:t>
            </a:r>
            <a:r>
              <a:rPr lang="en-US" sz="3200"/>
              <a:t> </a:t>
            </a:r>
            <a:r>
              <a:rPr lang="en-US" sz="3600"/>
              <a:t>that manages a list of favorite movies for a user (using an </a:t>
            </a:r>
            <a:r>
              <a:rPr lang="en-US" sz="3200">
                <a:latin typeface="Consolas"/>
                <a:ea typeface="Consolas"/>
                <a:cs typeface="Consolas"/>
                <a:sym typeface="Consolas"/>
              </a:rPr>
              <a:t>ArrayList</a:t>
            </a:r>
            <a:r>
              <a:rPr lang="en-US" sz="3600"/>
              <a:t>) and allows the user to perform various different operations on their stored list of favorite movies.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/>
          <p:nvPr>
            <p:ph type="title"/>
          </p:nvPr>
        </p:nvSpPr>
        <p:spPr>
          <a:xfrm>
            <a:off x="838200" y="456565"/>
            <a:ext cx="10515600" cy="76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Movie Favorites Operations</a:t>
            </a:r>
            <a:endParaRPr/>
          </a:p>
        </p:txBody>
      </p:sp>
      <p:sp>
        <p:nvSpPr>
          <p:cNvPr id="123" name="Google Shape;123;p17"/>
          <p:cNvSpPr txBox="1"/>
          <p:nvPr>
            <p:ph idx="1" type="body"/>
          </p:nvPr>
        </p:nvSpPr>
        <p:spPr>
          <a:xfrm>
            <a:off x="838200" y="1371600"/>
            <a:ext cx="10515600" cy="48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Load a list of favorites in from a file provided by the user. </a:t>
            </a:r>
            <a:endParaRPr/>
          </a:p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Report the top </a:t>
            </a:r>
            <a:r>
              <a:rPr i="1" lang="en-US" sz="3200"/>
              <a:t>n</a:t>
            </a:r>
            <a:r>
              <a:rPr lang="en-US" sz="3200"/>
              <a:t> favorites according to the list, where the user can specify </a:t>
            </a:r>
            <a:r>
              <a:rPr i="1" lang="en-US" sz="3200"/>
              <a:t>n</a:t>
            </a:r>
            <a:r>
              <a:rPr lang="en-US" sz="3200"/>
              <a:t>. </a:t>
            </a:r>
            <a:endParaRPr/>
          </a:p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Move a specific favorite down in the list</a:t>
            </a:r>
            <a:endParaRPr/>
          </a:p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Add a list of favorites in a user-provided file to the stored list of favorites at a specified location.</a:t>
            </a:r>
            <a:endParaRPr sz="3200"/>
          </a:p>
          <a:p>
            <a: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3200"/>
              <a:t>Save the current list of favorites to a file provided by the</a:t>
            </a:r>
            <a:r>
              <a:rPr lang="en-US" sz="3200"/>
              <a:t> </a:t>
            </a:r>
            <a:r>
              <a:rPr lang="en-US" sz="3200"/>
              <a:t>user. </a:t>
            </a:r>
            <a:endParaRPr sz="3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