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92000"/>
  <p:notesSz cx="6858000" cy="9144000"/>
  <p:embeddedFontLst>
    <p:embeddedFont>
      <p:font typeface="Montserrat SemiBold"/>
      <p:regular r:id="rId36"/>
      <p:bold r:id="rId37"/>
      <p:italic r:id="rId38"/>
      <p:boldItalic r:id="rId39"/>
    </p:embeddedFont>
    <p:embeddedFont>
      <p:font typeface="Montserrat"/>
      <p:regular r:id="rId40"/>
      <p:bold r:id="rId41"/>
      <p:italic r:id="rId42"/>
      <p:boldItalic r:id="rId43"/>
    </p:embeddedFont>
    <p:embeddedFont>
      <p:font typeface="Montserrat ExtraBold"/>
      <p:bold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9F32BB-D8AD-465D-BE6F-8C082BBF015B}">
  <a:tblStyle styleId="{D79F32BB-D8AD-465D-BE6F-8C082BBF015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fill>
          <a:solidFill>
            <a:srgbClr val="CCCBD1"/>
          </a:solidFill>
        </a:fill>
      </a:tcStyle>
    </a:band1H>
    <a:band2H>
      <a:tcTxStyle/>
    </a:band2H>
    <a:band1V>
      <a:tcTxStyle/>
      <a:tcStyle>
        <a:fill>
          <a:solidFill>
            <a:srgbClr val="CCCBD1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regular.fntdata"/><Relationship Id="rId20" Type="http://schemas.openxmlformats.org/officeDocument/2006/relationships/slide" Target="slides/slide15.xml"/><Relationship Id="rId42" Type="http://schemas.openxmlformats.org/officeDocument/2006/relationships/font" Target="fonts/Montserrat-italic.fntdata"/><Relationship Id="rId41" Type="http://schemas.openxmlformats.org/officeDocument/2006/relationships/font" Target="fonts/Montserrat-bold.fntdata"/><Relationship Id="rId22" Type="http://schemas.openxmlformats.org/officeDocument/2006/relationships/slide" Target="slides/slide17.xml"/><Relationship Id="rId44" Type="http://schemas.openxmlformats.org/officeDocument/2006/relationships/font" Target="fonts/MontserratExtraBold-bold.fntdata"/><Relationship Id="rId21" Type="http://schemas.openxmlformats.org/officeDocument/2006/relationships/slide" Target="slides/slide16.xml"/><Relationship Id="rId43" Type="http://schemas.openxmlformats.org/officeDocument/2006/relationships/font" Target="fonts/Montserrat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MontserratExtra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SemiBold-bold.fntdata"/><Relationship Id="rId14" Type="http://schemas.openxmlformats.org/officeDocument/2006/relationships/slide" Target="slides/slide9.xml"/><Relationship Id="rId36" Type="http://schemas.openxmlformats.org/officeDocument/2006/relationships/font" Target="fonts/MontserratSemiBold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SemiBold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SemiBold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99ebe6ea4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299ebe6ea4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99ebe6ea4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299ebe6ea4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a742b1f60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2a742b1f60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b3fcebaf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2b3fcebaf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b3fcebaf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22b3fcebaf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b3fcebafa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2b3fcebafa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2b3fcebafa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2b3fcebafa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b3fcebafa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2b3fcebafa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a742b1f60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2a742b1f60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a742b1f6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2a742b1f6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2cd59e16c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12cd59e16c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2cd59e16c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12cd59e16c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2cd59e16c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12cd59e16c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2cd59e16c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12cd59e16c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2cd59e16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12cd59e16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b="0" i="0" sz="600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ArrayList</a:t>
            </a:r>
            <a:endParaRPr b="1" i="0" sz="3600">
              <a:solidFill>
                <a:srgbClr val="F0F0F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fmla="val 16667" name="adj"/>
            </a:avLst>
          </a:prstGeom>
          <a:solidFill>
            <a:srgbClr val="FA82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02</a:t>
            </a:r>
            <a:endParaRPr/>
          </a:p>
        </p:txBody>
      </p:sp>
      <p:cxnSp>
        <p:nvCxnSpPr>
          <p:cNvPr id="21" name="Google Shape;21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2"/>
          <p:cNvSpPr/>
          <p:nvPr/>
        </p:nvSpPr>
        <p:spPr>
          <a:xfrm>
            <a:off x="163775" y="5113620"/>
            <a:ext cx="4632900" cy="1688700"/>
          </a:xfrm>
          <a:prstGeom prst="roundRect">
            <a:avLst>
              <a:gd fmla="val 9433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604563" y="5193803"/>
            <a:ext cx="225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606029" y="5470802"/>
            <a:ext cx="2432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3713" y="5213680"/>
            <a:ext cx="1218300" cy="1223100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6890400" y="1251720"/>
            <a:ext cx="5249400" cy="5153100"/>
          </a:xfrm>
          <a:prstGeom prst="roundRect">
            <a:avLst>
              <a:gd fmla="val 1114" name="adj"/>
            </a:avLst>
          </a:prstGeom>
          <a:solidFill>
            <a:srgbClr val="FAFAFA"/>
          </a:solidFill>
          <a:ln cap="flat" cmpd="sng" w="25400">
            <a:solidFill>
              <a:srgbClr val="221944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760" rotWithShape="0" algn="tr" dir="8100000" dist="37674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6989760" y="48193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7619400" y="50756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8103960" y="48193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b="1" i="0" lang="en-US" sz="1200" u="none" cap="none" strike="noStrik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Tristan Huber &amp; Hunter Schafer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1183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Audrey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Autumn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Colton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1851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Evelyn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Jaylyn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Kevin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03281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Rishi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Suhani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Yijia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5149" l="6743" r="7997" t="6822"/>
          <a:stretch/>
        </p:blipFill>
        <p:spPr>
          <a:xfrm>
            <a:off x="3576875" y="5277400"/>
            <a:ext cx="1046700" cy="10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tice: Think">
  <p:cSld name="Practice: Thi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4" name="Google Shape;4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4"/>
          <p:cNvPicPr preferRelativeResize="0"/>
          <p:nvPr/>
        </p:nvPicPr>
        <p:blipFill rotWithShape="1">
          <a:blip r:embed="rId3">
            <a:alphaModFix/>
          </a:blip>
          <a:srcRect b="5149" l="6743" r="7997" t="6822"/>
          <a:stretch/>
        </p:blipFill>
        <p:spPr>
          <a:xfrm>
            <a:off x="7362150" y="300375"/>
            <a:ext cx="749800" cy="77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itce: Pair">
  <p:cSld name="Pracitce: Pai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57" name="Google Shape;57;p5"/>
          <p:cNvPicPr preferRelativeResize="0"/>
          <p:nvPr/>
        </p:nvPicPr>
        <p:blipFill rotWithShape="1">
          <a:blip r:embed="rId3">
            <a:alphaModFix/>
          </a:blip>
          <a:srcRect b="5149" l="6743" r="7997" t="6822"/>
          <a:stretch/>
        </p:blipFill>
        <p:spPr>
          <a:xfrm>
            <a:off x="7362150" y="300375"/>
            <a:ext cx="749800" cy="77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6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</a:t>
            </a:r>
            <a:r>
              <a:rPr b="1" lang="en-US" sz="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Spring</a:t>
            </a: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2023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ArrayList</a:t>
            </a:r>
            <a:endParaRPr b="1" i="0" sz="9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courses.cs.washington.edu/courses/cse122/22au/resources/testing_tips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se12x.github.io/java-tutorial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dstem.org/us/courses/37899/lessons/58230/slides/326790/solutio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ourses.cs.washington.edu/courses/cse122/23sp/resources/code_quality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ourses.cs.washington.edu/courses/cse122/23sp/resources/commenting/" TargetMode="External"/><Relationship Id="rId4" Type="http://schemas.openxmlformats.org/officeDocument/2006/relationships/hyperlink" Target="https://courses.cs.washington.edu/courses/cse122/23sp/resources/commenting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ArrayList</a:t>
            </a:r>
            <a:endParaRPr sz="3600"/>
          </a:p>
        </p:txBody>
      </p:sp>
      <p:sp>
        <p:nvSpPr>
          <p:cNvPr id="71" name="Google Shape;71;p9"/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Dogs or cats? 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title"/>
          </p:nvPr>
        </p:nvSpPr>
        <p:spPr>
          <a:xfrm>
            <a:off x="838200" y="456581"/>
            <a:ext cx="105156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latin typeface="Arial"/>
                <a:ea typeface="Arial"/>
                <a:cs typeface="Arial"/>
                <a:sym typeface="Arial"/>
              </a:rPr>
              <a:t>🎉 NEW DATA STRUCTURE DAY!! 🎉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754675" y="1716850"/>
            <a:ext cx="1078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11684" l="9684" r="4610" t="7566"/>
          <a:stretch/>
        </p:blipFill>
        <p:spPr>
          <a:xfrm>
            <a:off x="3965375" y="1843275"/>
            <a:ext cx="4149501" cy="437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 rot="1551791">
            <a:off x="5134393" y="5174881"/>
            <a:ext cx="2212397" cy="661748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endParaRPr sz="31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ArrayList - What is it good for?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754675" y="1716850"/>
            <a:ext cx="1078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622600" y="1443300"/>
            <a:ext cx="110370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What is it?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b="1" lang="en-US" sz="2700">
                <a:latin typeface="Calibri"/>
                <a:ea typeface="Calibri"/>
                <a:cs typeface="Calibri"/>
                <a:sym typeface="Calibri"/>
              </a:rPr>
              <a:t>ordered, indexed 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collection of elements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elements must be of same type*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Dynamically sized (ie: add and remove elements w/out specifying an initial size)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623450" y="4187750"/>
            <a:ext cx="111150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it particularly good at?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elements by index (like an array)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elements at index (like an array)</a:t>
            </a:r>
            <a:endParaRPr sz="2700">
              <a:solidFill>
                <a:srgbClr val="434343"/>
              </a:solidFill>
              <a:highlight>
                <a:srgbClr val="F0F0F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elements, as many as you want! (unlike an array)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270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elements by index (unlike an array)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ArrayList - dynamic size</a:t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106585" y="2752048"/>
            <a:ext cx="844800" cy="819000"/>
          </a:xfrm>
          <a:prstGeom prst="rect">
            <a:avLst/>
          </a:prstGeom>
          <a:solidFill>
            <a:srgbClr val="BCFDF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1797760" y="2752048"/>
            <a:ext cx="844800" cy="819000"/>
          </a:xfrm>
          <a:prstGeom prst="rect">
            <a:avLst/>
          </a:prstGeom>
          <a:solidFill>
            <a:srgbClr val="BCFDF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951444" y="2752047"/>
            <a:ext cx="844800" cy="819000"/>
          </a:xfrm>
          <a:prstGeom prst="rect">
            <a:avLst/>
          </a:prstGeom>
          <a:solidFill>
            <a:srgbClr val="BCFDF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2644076" y="2752046"/>
            <a:ext cx="844800" cy="819000"/>
          </a:xfrm>
          <a:prstGeom prst="rect">
            <a:avLst/>
          </a:prstGeom>
          <a:solidFill>
            <a:srgbClr val="BCFDF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3488935" y="2752044"/>
            <a:ext cx="844800" cy="819000"/>
          </a:xfrm>
          <a:prstGeom prst="rect">
            <a:avLst/>
          </a:prstGeom>
          <a:solidFill>
            <a:srgbClr val="BCFDF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4447065" y="3043751"/>
            <a:ext cx="2463000" cy="347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5B0BE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4343822" y="2747807"/>
            <a:ext cx="266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list.add(2, 15);</a:t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7013391" y="2752050"/>
            <a:ext cx="844800" cy="819000"/>
          </a:xfrm>
          <a:prstGeom prst="rect">
            <a:avLst/>
          </a:prstGeom>
          <a:solidFill>
            <a:srgbClr val="BCFDF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8704566" y="2752050"/>
            <a:ext cx="844800" cy="819000"/>
          </a:xfrm>
          <a:prstGeom prst="rect">
            <a:avLst/>
          </a:prstGeom>
          <a:solidFill>
            <a:srgbClr val="FFF2CC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7858250" y="2752049"/>
            <a:ext cx="844800" cy="819000"/>
          </a:xfrm>
          <a:prstGeom prst="rect">
            <a:avLst/>
          </a:prstGeom>
          <a:solidFill>
            <a:srgbClr val="BCFDF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10375884" y="2752049"/>
            <a:ext cx="844800" cy="819000"/>
          </a:xfrm>
          <a:prstGeom prst="rect">
            <a:avLst/>
          </a:prstGeom>
          <a:solidFill>
            <a:srgbClr val="BCFDF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11220743" y="2752047"/>
            <a:ext cx="844800" cy="819000"/>
          </a:xfrm>
          <a:prstGeom prst="rect">
            <a:avLst/>
          </a:prstGeom>
          <a:solidFill>
            <a:srgbClr val="BCFDF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</a:t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9540225" y="2752050"/>
            <a:ext cx="844800" cy="819000"/>
          </a:xfrm>
          <a:prstGeom prst="rect">
            <a:avLst/>
          </a:prstGeom>
          <a:solidFill>
            <a:srgbClr val="BCFDF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819366" y="3637638"/>
            <a:ext cx="266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list.size(): 5</a:t>
            </a:r>
            <a:endParaRPr/>
          </a:p>
        </p:txBody>
      </p:sp>
      <p:sp>
        <p:nvSpPr>
          <p:cNvPr id="164" name="Google Shape;164;p20"/>
          <p:cNvSpPr txBox="1"/>
          <p:nvPr/>
        </p:nvSpPr>
        <p:spPr>
          <a:xfrm>
            <a:off x="8205440" y="3706297"/>
            <a:ext cx="266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list.size(): </a:t>
            </a:r>
            <a:r>
              <a:rPr b="1" lang="en-US" sz="1800">
                <a:solidFill>
                  <a:schemeClr val="accent6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ArrayList Methods</a:t>
            </a:r>
            <a:endParaRPr/>
          </a:p>
        </p:txBody>
      </p:sp>
      <p:graphicFrame>
        <p:nvGraphicFramePr>
          <p:cNvPr id="170" name="Google Shape;170;p21"/>
          <p:cNvGraphicFramePr/>
          <p:nvPr/>
        </p:nvGraphicFramePr>
        <p:xfrm>
          <a:off x="838200" y="11990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{D79F32BB-D8AD-465D-BE6F-8C082BBF015B}</a:tableStyleId>
              </a:tblPr>
              <a:tblGrid>
                <a:gridCol w="5257800"/>
                <a:gridCol w="5257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Method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Description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add(</a:t>
                      </a:r>
                      <a:r>
                        <a:rPr i="0" lang="en-US" sz="18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type </a:t>
                      </a:r>
                      <a:r>
                        <a:rPr i="1" lang="en-US" sz="18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0" lang="en-US" sz="18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Adds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1" lang="en-US" sz="1800"/>
                        <a:t> </a:t>
                      </a:r>
                      <a:r>
                        <a:rPr i="0" lang="en-US" sz="1800"/>
                        <a:t>to the end of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add(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int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index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type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element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Adds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1" lang="en-US" sz="1800"/>
                        <a:t> </a:t>
                      </a:r>
                      <a:r>
                        <a:rPr i="0" lang="en-US" sz="1800"/>
                        <a:t>to the specified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</a:t>
                      </a:r>
                      <a:r>
                        <a:rPr i="1" lang="en-US" sz="1800"/>
                        <a:t> </a:t>
                      </a:r>
                      <a:r>
                        <a:rPr i="0" lang="en-US" sz="1800"/>
                        <a:t>in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r>
                        <a:rPr i="0" lang="en-US" sz="1800"/>
                        <a:t>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size()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the number of elements in the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contains(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type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element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1" lang="en-US" sz="1800"/>
                        <a:t> </a:t>
                      </a:r>
                      <a:r>
                        <a:rPr i="0" lang="en-US" sz="1800"/>
                        <a:t>is contained in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r>
                        <a:rPr i="0" lang="en-US" sz="1800"/>
                        <a:t>,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i="0" lang="en-US" sz="1800"/>
                        <a:t> otherwise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get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(int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index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the element at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</a:t>
                      </a:r>
                      <a:r>
                        <a:rPr i="0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remove(int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Removes the element at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</a:t>
                      </a:r>
                      <a:r>
                        <a:rPr i="0" lang="en-US" sz="1800"/>
                        <a:t> from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r>
                        <a:rPr i="0" lang="en-US" sz="1800"/>
                        <a:t> and returns the removed element.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indexOf(type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the index of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1" lang="en-US" sz="1800"/>
                        <a:t> </a:t>
                      </a:r>
                      <a:r>
                        <a:rPr i="0" lang="en-US" sz="1800"/>
                        <a:t>in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r>
                        <a:rPr i="0" lang="en-US" sz="1800"/>
                        <a:t>; returns -1 if the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1" lang="en-US" sz="1800"/>
                        <a:t> </a:t>
                      </a:r>
                      <a:r>
                        <a:rPr i="0" lang="en-US" sz="1800"/>
                        <a:t>doesn’t exist in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set(int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type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Sets the element at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 </a:t>
                      </a:r>
                      <a:r>
                        <a:rPr i="0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the given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0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returns the old value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Wrapper Types</a:t>
            </a:r>
            <a:endParaRPr/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838200" y="1371600"/>
            <a:ext cx="105156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int       =&gt;  Integer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double    =&gt;  Double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char      =&gt;  Character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boolean   =&gt;  Boolean</a:t>
            </a: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880075" y="3772025"/>
            <a:ext cx="107034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-US" sz="2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2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 new 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[1];</a:t>
            </a:r>
            <a:endParaRPr sz="2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[0] = 3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rgbClr val="A5A5A5"/>
                </a:solidFill>
                <a:latin typeface="Consolas"/>
                <a:ea typeface="Consolas"/>
                <a:cs typeface="Consolas"/>
                <a:sym typeface="Consolas"/>
              </a:rPr>
              <a:t>//  … is like …</a:t>
            </a:r>
            <a:endParaRPr sz="2800">
              <a:solidFill>
                <a:srgbClr val="A5A5A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Integer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  <a:endParaRPr sz="2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.add(3);</a:t>
            </a:r>
            <a:endParaRPr sz="2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Announcements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Code Quality Recap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ArrayList Recap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</a:pPr>
            <a:r>
              <a:rPr b="1" lang="en-US" sz="3200">
                <a:solidFill>
                  <a:schemeClr val="accent5"/>
                </a:solidFill>
              </a:rPr>
              <a:t>ArrayList Examples</a:t>
            </a:r>
            <a:endParaRPr sz="3200"/>
          </a:p>
        </p:txBody>
      </p:sp>
      <p:sp>
        <p:nvSpPr>
          <p:cNvPr id="184" name="Google Shape;184;p23"/>
          <p:cNvSpPr/>
          <p:nvPr/>
        </p:nvSpPr>
        <p:spPr>
          <a:xfrm rot="10800000">
            <a:off x="4865447" y="3216919"/>
            <a:ext cx="444900" cy="309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ArrayList Construction Style</a:t>
            </a:r>
            <a:endParaRPr/>
          </a:p>
        </p:txBody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838200" y="1981200"/>
            <a:ext cx="10515600" cy="15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1" name="Google Shape;191;p24"/>
          <p:cNvSpPr/>
          <p:nvPr/>
        </p:nvSpPr>
        <p:spPr>
          <a:xfrm>
            <a:off x="851750" y="1623531"/>
            <a:ext cx="107034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&gt;();</a:t>
            </a:r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851750" y="2995131"/>
            <a:ext cx="107034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&lt;&gt;();</a:t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851750" y="4366731"/>
            <a:ext cx="107034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&lt;&gt;();</a:t>
            </a:r>
            <a:endParaRPr/>
          </a:p>
        </p:txBody>
      </p:sp>
      <p:sp>
        <p:nvSpPr>
          <p:cNvPr id="194" name="Google Shape;194;p24"/>
          <p:cNvSpPr/>
          <p:nvPr/>
        </p:nvSpPr>
        <p:spPr>
          <a:xfrm>
            <a:off x="4646700" y="2374550"/>
            <a:ext cx="402300" cy="468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4646700" y="3746150"/>
            <a:ext cx="402300" cy="468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778200" y="1416834"/>
            <a:ext cx="10575600" cy="13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How best to construct an ArrayList which stores characters?</a:t>
            </a: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776377" y="3046562"/>
            <a:ext cx="10898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List&lt;</a:t>
            </a:r>
            <a:r>
              <a:rPr lang="en-US" sz="2200">
                <a:solidFill>
                  <a:srgbClr val="B7550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&gt; list = </a:t>
            </a:r>
            <a:r>
              <a:rPr lang="en-US" sz="22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ArrayList&lt;</a:t>
            </a:r>
            <a:r>
              <a:rPr lang="en-US" sz="2200">
                <a:solidFill>
                  <a:srgbClr val="B7550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&gt;();</a:t>
            </a:r>
            <a:endParaRPr sz="2200">
              <a:solidFill>
                <a:schemeClr val="dk1"/>
              </a:solidFill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ArrayList&lt;</a:t>
            </a:r>
            <a:r>
              <a:rPr lang="en-US" sz="2200">
                <a:solidFill>
                  <a:srgbClr val="B7550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Character</a:t>
            </a: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&gt; list = </a:t>
            </a:r>
            <a:r>
              <a:rPr lang="en-US" sz="22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ArrayList&lt;</a:t>
            </a:r>
            <a:r>
              <a:rPr lang="en-US" sz="2200">
                <a:solidFill>
                  <a:srgbClr val="B7550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Character</a:t>
            </a: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&gt;();</a:t>
            </a:r>
            <a:endParaRPr sz="2200">
              <a:solidFill>
                <a:schemeClr val="dk1"/>
              </a:solidFill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List&lt;</a:t>
            </a:r>
            <a:r>
              <a:rPr lang="en-US" sz="2200">
                <a:solidFill>
                  <a:srgbClr val="B7550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Character</a:t>
            </a: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&gt; list = </a:t>
            </a:r>
            <a:r>
              <a:rPr lang="en-US" sz="22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ArrayList&lt;&gt;();</a:t>
            </a:r>
            <a:endParaRPr sz="2200">
              <a:solidFill>
                <a:schemeClr val="dk1"/>
              </a:solidFill>
              <a:highlight>
                <a:srgbClr val="FBFBFB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ArrayList&lt;&gt; list = </a:t>
            </a:r>
            <a:r>
              <a:rPr lang="en-US" sz="2200">
                <a:solidFill>
                  <a:srgbClr val="015692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 ArrayList&lt;</a:t>
            </a:r>
            <a:r>
              <a:rPr lang="en-US" sz="2200">
                <a:solidFill>
                  <a:srgbClr val="B7550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Character</a:t>
            </a:r>
            <a:r>
              <a:rPr lang="en-US" sz="2200">
                <a:solidFill>
                  <a:schemeClr val="dk1"/>
                </a:solidFill>
                <a:highlight>
                  <a:srgbClr val="FBFBFB"/>
                </a:highlight>
                <a:latin typeface="Consolas"/>
                <a:ea typeface="Consolas"/>
                <a:cs typeface="Consolas"/>
                <a:sym typeface="Consolas"/>
              </a:rPr>
              <a:t>&gt;();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Practice - reading ArrayList code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778206" y="1416814"/>
            <a:ext cx="10575593" cy="768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What is the best “plain English” description of this method? </a:t>
            </a:r>
            <a:endParaRPr/>
          </a:p>
        </p:txBody>
      </p:sp>
      <p:sp>
        <p:nvSpPr>
          <p:cNvPr id="212" name="Google Shape;212;p27"/>
          <p:cNvSpPr txBox="1"/>
          <p:nvPr/>
        </p:nvSpPr>
        <p:spPr>
          <a:xfrm>
            <a:off x="796030" y="2424674"/>
            <a:ext cx="7433700" cy="1477500"/>
          </a:xfrm>
          <a:prstGeom prst="rect">
            <a:avLst/>
          </a:prstGeom>
          <a:solidFill>
            <a:srgbClr val="FAFAF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method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&lt;Double&gt; list)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i &lt; </a:t>
            </a:r>
            <a:r>
              <a:rPr lang="en-US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 i++)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-US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System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println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 "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i + </a:t>
            </a:r>
            <a:r>
              <a:rPr lang="en-US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":"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-US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(i));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213" name="Google Shape;213;p27"/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Prints stuff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Prints out the list from front to back, with elements numbered 0, 1, 2, …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Prints out the list from front to back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Prints out the list from back to front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Prints out the elements of the list using a for loop that starts at 0 and runs until one less than the size of the list and at each point prints out the element at that index.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•"/>
            </a:pPr>
            <a:r>
              <a:rPr b="1" lang="en-US" sz="3200">
                <a:solidFill>
                  <a:schemeClr val="accent5"/>
                </a:solidFill>
              </a:rPr>
              <a:t>Announcements</a:t>
            </a:r>
            <a:endParaRPr sz="3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Code Quality Recap</a:t>
            </a:r>
            <a:endParaRPr sz="3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ArrayList Recap</a:t>
            </a:r>
            <a:endParaRPr sz="3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ArrayList Examples</a:t>
            </a:r>
            <a:endParaRPr sz="3200"/>
          </a:p>
        </p:txBody>
      </p:sp>
      <p:sp>
        <p:nvSpPr>
          <p:cNvPr id="79" name="Google Shape;79;p10"/>
          <p:cNvSpPr/>
          <p:nvPr/>
        </p:nvSpPr>
        <p:spPr>
          <a:xfrm rot="10800000">
            <a:off x="4865447" y="1540519"/>
            <a:ext cx="444900" cy="309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838199" y="1422572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What is the best “plain English” description of this method? </a:t>
            </a:r>
            <a:endParaRPr/>
          </a:p>
        </p:txBody>
      </p:sp>
      <p:sp>
        <p:nvSpPr>
          <p:cNvPr id="219" name="Google Shape;219;p28"/>
          <p:cNvSpPr txBox="1"/>
          <p:nvPr/>
        </p:nvSpPr>
        <p:spPr>
          <a:xfrm>
            <a:off x="838199" y="2435829"/>
            <a:ext cx="7391400" cy="1477500"/>
          </a:xfrm>
          <a:prstGeom prst="rect">
            <a:avLst/>
          </a:prstGeom>
          <a:solidFill>
            <a:srgbClr val="FAFAF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method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&lt;Double&gt; list)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 i &lt; </a:t>
            </a:r>
            <a:r>
              <a:rPr lang="en-US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 i++)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lang="en-US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System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println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 "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i + </a:t>
            </a:r>
            <a:r>
              <a:rPr lang="en-US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":"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+ </a:t>
            </a:r>
            <a:r>
              <a:rPr lang="en-US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get</a:t>
            </a: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(i));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220" name="Google Shape;220;p28"/>
          <p:cNvSpPr txBox="1"/>
          <p:nvPr/>
        </p:nvSpPr>
        <p:spPr>
          <a:xfrm>
            <a:off x="838199" y="4060169"/>
            <a:ext cx="1083621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Prints stuff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Prints out the list from front to back, with elements numbered 0, 1, 2, …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Prints out the list from front to back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Prints out the list from back to front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Prints out the elements of the list using a for loop that starts at 0 and runs until one less than the size of the list and at each point prints out the element at that index.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loadFromFile</a:t>
            </a:r>
            <a:endParaRPr/>
          </a:p>
        </p:txBody>
      </p:sp>
      <p:sp>
        <p:nvSpPr>
          <p:cNvPr id="226" name="Google Shape;226;p29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Write a method called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loadFromFile </a:t>
            </a:r>
            <a:r>
              <a:rPr lang="en-US"/>
              <a:t>that accepts a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Scanner</a:t>
            </a:r>
            <a:r>
              <a:rPr lang="en-US"/>
              <a:t> as a parameter and returns a new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/>
              <a:t> of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/>
              <a:t>s where each element of the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/>
              <a:t> is a line from the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Scanner</a:t>
            </a:r>
            <a:r>
              <a:rPr lang="en-US"/>
              <a:t>, matching the order of the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Scanner</a:t>
            </a:r>
            <a:r>
              <a:rPr lang="en-US"/>
              <a:t>’s contents.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e.g., the first line in the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Scanner</a:t>
            </a:r>
            <a:r>
              <a:rPr lang="en-US"/>
              <a:t> is stored at index 0, the next line is stored at index 1, etc.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moveRight</a:t>
            </a:r>
            <a:endParaRPr/>
          </a:p>
        </p:txBody>
      </p:sp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Write a method called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moveRight</a:t>
            </a:r>
            <a:r>
              <a:rPr lang="en-US"/>
              <a:t> that accepts an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/>
              <a:t> of integers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/>
              <a:t> and an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/>
              <a:t>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-US"/>
              <a:t> and moves the element at index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-US"/>
              <a:t> one space to the right in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/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For example, if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/>
              <a:t> contains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[8, 4, 13, -7]</a:t>
            </a:r>
            <a:r>
              <a:rPr lang="en-US"/>
              <a:t> and our method is called with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moveRight(list, 2)</a:t>
            </a:r>
            <a:r>
              <a:rPr lang="en-US"/>
              <a:t>, after the method call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/>
              <a:t> would contain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[8, 4, -7, 13]</a:t>
            </a:r>
            <a:r>
              <a:rPr lang="en-US"/>
              <a:t> (notice that the elements at indexes 2 and 3 have swapped places).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type="title"/>
          </p:nvPr>
        </p:nvSpPr>
        <p:spPr>
          <a:xfrm>
            <a:off x="778206" y="1416814"/>
            <a:ext cx="10575593" cy="768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What ArrayList methods (and in what order) could we use to implement the moveRight method?</a:t>
            </a:r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A)</a:t>
            </a:r>
            <a:r>
              <a:rPr b="1"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(n);</a:t>
            </a:r>
            <a:b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(n);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B)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int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element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(n, element);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C)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(n-</a:t>
            </a:r>
            <a:r>
              <a:rPr lang="en-US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D)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int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element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(n+</a:t>
            </a:r>
            <a:r>
              <a:rPr lang="en-US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element);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>
            <p:ph type="title"/>
          </p:nvPr>
        </p:nvSpPr>
        <p:spPr>
          <a:xfrm>
            <a:off x="778206" y="1416814"/>
            <a:ext cx="10575593" cy="768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What ArrayList methods (and in what order) could we use to implement the moveRight method?</a:t>
            </a:r>
            <a:endParaRPr/>
          </a:p>
        </p:txBody>
      </p:sp>
      <p:sp>
        <p:nvSpPr>
          <p:cNvPr id="244" name="Google Shape;244;p32"/>
          <p:cNvSpPr txBox="1"/>
          <p:nvPr/>
        </p:nvSpPr>
        <p:spPr>
          <a:xfrm>
            <a:off x="546339" y="2455652"/>
            <a:ext cx="108981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A)</a:t>
            </a:r>
            <a:r>
              <a:rPr b="1"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(n);</a:t>
            </a:r>
            <a:b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(n);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B)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int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element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(n, element);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C)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 - </a:t>
            </a:r>
            <a:r>
              <a:rPr lang="en-US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D)</a:t>
            </a: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int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element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list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add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(n + </a:t>
            </a:r>
            <a:r>
              <a:rPr lang="en-US" sz="24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element);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Edge Cases! (And Testing)</a:t>
            </a:r>
            <a:endParaRPr/>
          </a:p>
        </p:txBody>
      </p:sp>
      <p:sp>
        <p:nvSpPr>
          <p:cNvPr id="250" name="Google Shape;250;p3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u="sng"/>
              <a:t>Edge case</a:t>
            </a:r>
            <a:r>
              <a:rPr lang="en-US"/>
              <a:t>: A scenario that is uncommon but possible, especially at the “edge” of a parameter’s valid range.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❓ What happens if the user passes a negative number to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moveDown</a:t>
            </a:r>
            <a:r>
              <a:rPr lang="en-US"/>
              <a:t>?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❓ What happens if the user passes a number larger than the length of the list to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moveDown</a:t>
            </a:r>
            <a:r>
              <a:rPr lang="en-US"/>
              <a:t>?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More </a:t>
            </a:r>
            <a:r>
              <a:rPr lang="en-US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testing tips</a:t>
            </a:r>
            <a:r>
              <a:rPr lang="en-US"/>
              <a:t> on the course website’s Resources page!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compareToList</a:t>
            </a:r>
            <a:endParaRPr/>
          </a:p>
        </p:txBody>
      </p:sp>
      <p:sp>
        <p:nvSpPr>
          <p:cNvPr id="256" name="Google Shape;256;p34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Write a method called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compareToList </a:t>
            </a:r>
            <a:r>
              <a:rPr lang="en-US"/>
              <a:t>that accepts two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/>
              <a:t>s of integers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/>
              <a:t> and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/>
              <a:t> as parameters and compares the elements of the two lists, printing out the locations of common elements in each of the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/>
              <a:t>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For example, if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/>
              <a:t> contained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[5, 6, 7, 8] </a:t>
            </a:r>
            <a:r>
              <a:rPr lang="en-US"/>
              <a:t>and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/>
              <a:t> contained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[7, 5, 9, 0, 2], </a:t>
            </a:r>
            <a:r>
              <a:rPr lang="en-US"/>
              <a:t>a call to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compareToList(list1, list2) </a:t>
            </a:r>
            <a:r>
              <a:rPr lang="en-US"/>
              <a:t>would produce output such as: </a:t>
            </a:r>
            <a:endParaRPr/>
          </a:p>
        </p:txBody>
      </p:sp>
      <p:sp>
        <p:nvSpPr>
          <p:cNvPr id="257" name="Google Shape;257;p34"/>
          <p:cNvSpPr txBox="1"/>
          <p:nvPr/>
        </p:nvSpPr>
        <p:spPr>
          <a:xfrm>
            <a:off x="2794959" y="5228607"/>
            <a:ext cx="6602082" cy="954107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- 5 (list1 at 0, list2 at 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- 7 (list1 at 2, list2 at 0)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>
            <p:ph type="title"/>
          </p:nvPr>
        </p:nvSpPr>
        <p:spPr>
          <a:xfrm>
            <a:off x="778206" y="1416814"/>
            <a:ext cx="10575593" cy="768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Spend 1 min on your own thinking about how you would implement this method! (focus on </a:t>
            </a:r>
            <a:r>
              <a:rPr i="1" lang="en-US" sz="3600"/>
              <a:t>pseudocode</a:t>
            </a:r>
            <a:r>
              <a:rPr lang="en-US" sz="3600"/>
              <a:t>)</a:t>
            </a:r>
            <a:endParaRPr/>
          </a:p>
        </p:txBody>
      </p:sp>
      <p:sp>
        <p:nvSpPr>
          <p:cNvPr id="263" name="Google Shape;263;p35"/>
          <p:cNvSpPr txBox="1"/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method called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compareToList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accepts two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of integers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parameters and compares the elements of the two lists, printing out the locations of common elements in each of the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if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contained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[5, 6, 7, 8]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contained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[7, 5, 9, 0, 2],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call to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compareToList(list1, list2)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produce output such as: </a:t>
            </a:r>
            <a:endParaRPr/>
          </a:p>
        </p:txBody>
      </p:sp>
      <p:sp>
        <p:nvSpPr>
          <p:cNvPr id="264" name="Google Shape;264;p35"/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- 5 (list1 at 0, list2 at 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- 7 (list1 at 2, list2 at 0)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778206" y="1416814"/>
            <a:ext cx="11258519" cy="768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Spend 2 min discussing about how you would implement this method with a neighbor! (focus on </a:t>
            </a:r>
            <a:r>
              <a:rPr i="1" lang="en-US" sz="3600"/>
              <a:t>pseudocode</a:t>
            </a:r>
            <a:r>
              <a:rPr lang="en-US" sz="3600"/>
              <a:t>)</a:t>
            </a:r>
            <a:endParaRPr/>
          </a:p>
        </p:txBody>
      </p:sp>
      <p:sp>
        <p:nvSpPr>
          <p:cNvPr id="270" name="Google Shape;270;p36"/>
          <p:cNvSpPr txBox="1"/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method called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compareToList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accepts two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of integers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parameters and compares the elements of the two lists, printing out the locations of common elements in each of the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if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contained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[5, 6, 7, 8]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contained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[7, 5, 9, 0, 2],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call to </a:t>
            </a: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compareToList(list1, list2)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produce output such as: </a:t>
            </a:r>
            <a:endParaRPr/>
          </a:p>
        </p:txBody>
      </p:sp>
      <p:sp>
        <p:nvSpPr>
          <p:cNvPr id="271" name="Google Shape;271;p36"/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- 5 (list1 at 0, list2 at 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- 7 (list1 at 2, list2 at 0)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ArrayList Methods</a:t>
            </a:r>
            <a:endParaRPr/>
          </a:p>
        </p:txBody>
      </p:sp>
      <p:graphicFrame>
        <p:nvGraphicFramePr>
          <p:cNvPr id="277" name="Google Shape;277;p37"/>
          <p:cNvGraphicFramePr/>
          <p:nvPr/>
        </p:nvGraphicFramePr>
        <p:xfrm>
          <a:off x="838200" y="11990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{D79F32BB-D8AD-465D-BE6F-8C082BBF015B}</a:tableStyleId>
              </a:tblPr>
              <a:tblGrid>
                <a:gridCol w="5257800"/>
                <a:gridCol w="52578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Method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Description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add(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type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Adds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1" lang="en-US" sz="1800"/>
                        <a:t> </a:t>
                      </a:r>
                      <a:r>
                        <a:rPr i="0" lang="en-US" sz="1800"/>
                        <a:t>to the end of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add(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int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index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type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element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Adds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1" lang="en-US" sz="1800"/>
                        <a:t> </a:t>
                      </a:r>
                      <a:r>
                        <a:rPr i="0" lang="en-US" sz="1800"/>
                        <a:t>to the specified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</a:t>
                      </a:r>
                      <a:r>
                        <a:rPr i="1" lang="en-US" sz="1800"/>
                        <a:t> </a:t>
                      </a:r>
                      <a:r>
                        <a:rPr i="0" lang="en-US" sz="1800"/>
                        <a:t>in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r>
                        <a:rPr i="0" lang="en-US" sz="1800"/>
                        <a:t>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size()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the number of elements in the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contains(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type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element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</a:t>
                      </a: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true</a:t>
                      </a:r>
                      <a:r>
                        <a:rPr lang="en-US" sz="1800"/>
                        <a:t> if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1" lang="en-US" sz="1800"/>
                        <a:t> </a:t>
                      </a:r>
                      <a:r>
                        <a:rPr i="0" lang="en-US" sz="1800"/>
                        <a:t>is contained in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r>
                        <a:rPr i="0" lang="en-US" sz="1800"/>
                        <a:t>,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false</a:t>
                      </a:r>
                      <a:r>
                        <a:rPr i="0" lang="en-US" sz="1800"/>
                        <a:t> otherwise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get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(int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index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the element at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</a:t>
                      </a:r>
                      <a:r>
                        <a:rPr i="0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remove(int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Removes the element at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</a:t>
                      </a:r>
                      <a:r>
                        <a:rPr i="0" lang="en-US" sz="1800"/>
                        <a:t> from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r>
                        <a:rPr i="0" lang="en-US" sz="1800"/>
                        <a:t> and returns the removed element.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indexOf(type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Returns the index of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1" lang="en-US" sz="1800"/>
                        <a:t> </a:t>
                      </a:r>
                      <a:r>
                        <a:rPr i="0" lang="en-US" sz="1800"/>
                        <a:t>in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r>
                        <a:rPr i="0" lang="en-US" sz="1800"/>
                        <a:t>; returns -1 if the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1" lang="en-US" sz="1800"/>
                        <a:t> </a:t>
                      </a:r>
                      <a:r>
                        <a:rPr i="0" lang="en-US" sz="1800"/>
                        <a:t>doesn’t exist in the 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ArrayList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set(int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, type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0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)</a:t>
                      </a:r>
                      <a:endParaRPr sz="1800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Sets the element at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index </a:t>
                      </a:r>
                      <a:r>
                        <a:rPr i="0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the given </a:t>
                      </a:r>
                      <a:r>
                        <a:rPr i="1" lang="en-US" sz="18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element</a:t>
                      </a:r>
                      <a:r>
                        <a:rPr i="0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returns the old value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38200" y="1371600"/>
            <a:ext cx="10515600" cy="47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P0 is out, due tomorrow @11:59pm</a:t>
            </a:r>
            <a:endParaRPr sz="3200"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make sure you hit ‘mark’ at least once on Ed</a:t>
            </a:r>
            <a:endParaRPr sz="2800"/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IPL is open!</a:t>
            </a:r>
            <a:endParaRPr sz="3200"/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Java Review session last Monday</a:t>
            </a:r>
            <a:endParaRPr sz="3200"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recording now available on calendar</a:t>
            </a:r>
            <a:endParaRPr sz="2800"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Java Tutorial</a:t>
            </a:r>
            <a:endParaRPr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topN</a:t>
            </a:r>
            <a:endParaRPr/>
          </a:p>
        </p:txBody>
      </p:sp>
      <p:sp>
        <p:nvSpPr>
          <p:cNvPr id="283" name="Google Shape;283;p38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Write a method called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topN </a:t>
            </a:r>
            <a:r>
              <a:rPr lang="en-US" sz="3200"/>
              <a:t>that accepts an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200"/>
              <a:t> of characters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200"/>
              <a:t> and an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/>
              <a:t>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-US" sz="3200"/>
              <a:t> and returns a new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200"/>
              <a:t> of characters that contains the first n elements of list.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For example, if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3200"/>
              <a:t> contained </a:t>
            </a:r>
            <a:br>
              <a:rPr lang="en-US" sz="3200"/>
            </a:b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['g', 'u', 'm', 'b', 'a', 'l', 'l’]</a:t>
            </a:r>
            <a:r>
              <a:rPr lang="en-US" sz="3200"/>
              <a:t>, </a:t>
            </a:r>
            <a:br>
              <a:rPr lang="en-US" sz="3200"/>
            </a:br>
            <a:r>
              <a:rPr lang="en-US" sz="3200"/>
              <a:t>a call to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topN(list, 4)</a:t>
            </a:r>
            <a:r>
              <a:rPr lang="en-US" sz="3200"/>
              <a:t> would return an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200"/>
              <a:t> containing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['g', 'u', 'm', 'b']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Announcements</a:t>
            </a:r>
            <a:endParaRPr sz="3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•"/>
            </a:pPr>
            <a:r>
              <a:rPr b="1" lang="en-US" sz="3200">
                <a:solidFill>
                  <a:schemeClr val="accent5"/>
                </a:solidFill>
              </a:rPr>
              <a:t>Code Quality Recap</a:t>
            </a:r>
            <a:endParaRPr sz="3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ArrayList Recap</a:t>
            </a:r>
            <a:endParaRPr sz="3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ArrayList Examples</a:t>
            </a:r>
            <a:endParaRPr sz="3200"/>
          </a:p>
        </p:txBody>
      </p:sp>
      <p:sp>
        <p:nvSpPr>
          <p:cNvPr id="92" name="Google Shape;92;p12"/>
          <p:cNvSpPr/>
          <p:nvPr/>
        </p:nvSpPr>
        <p:spPr>
          <a:xfrm rot="10800000">
            <a:off x="4865447" y="2073919"/>
            <a:ext cx="444900" cy="309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Code Quality - Functional Decomposition</a:t>
            </a:r>
            <a:endParaRPr/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838200" y="1371600"/>
            <a:ext cx="105156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3200"/>
              <a:t>Goal: make our code more understandable to humans</a:t>
            </a:r>
            <a:endParaRPr sz="3200"/>
          </a:p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838200" y="2667000"/>
            <a:ext cx="105156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Subgoal: </a:t>
            </a:r>
            <a:r>
              <a:rPr lang="en-US" sz="3200">
                <a:solidFill>
                  <a:srgbClr val="666666"/>
                </a:solidFill>
                <a:highlight>
                  <a:srgbClr val="F3F3F3"/>
                </a:highlight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-US" sz="3200"/>
              <a:t> is a </a:t>
            </a:r>
            <a:r>
              <a:rPr lang="en-US" sz="3200"/>
              <a:t>concise</a:t>
            </a:r>
            <a:r>
              <a:rPr lang="en-US" sz="3200"/>
              <a:t> summary of the program</a:t>
            </a:r>
            <a:endParaRPr sz="3200"/>
          </a:p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838200" y="3296080"/>
            <a:ext cx="105156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Subgoal: all operations in a method are related</a:t>
            </a:r>
            <a:endParaRPr sz="3200"/>
          </a:p>
        </p:txBody>
      </p:sp>
      <p:sp>
        <p:nvSpPr>
          <p:cNvPr id="101" name="Google Shape;101;p13"/>
          <p:cNvSpPr txBox="1"/>
          <p:nvPr>
            <p:ph idx="1" type="body"/>
          </p:nvPr>
        </p:nvSpPr>
        <p:spPr>
          <a:xfrm>
            <a:off x="838200" y="393317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Subgoal: no trivial methods</a:t>
            </a:r>
            <a:endParaRPr sz="3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Code Quality - Functional Decomposition</a:t>
            </a:r>
            <a:endParaRPr/>
          </a:p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838200" y="1371600"/>
            <a:ext cx="105156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3200"/>
              <a:t>Example: </a:t>
            </a:r>
            <a:r>
              <a:rPr lang="en-US" sz="3200" u="sng">
                <a:solidFill>
                  <a:schemeClr val="hlink"/>
                </a:solidFill>
                <a:hlinkClick r:id="rId3"/>
              </a:rPr>
              <a:t>Solution from Friday’s lecture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Code Quality - Other</a:t>
            </a:r>
            <a:endParaRPr/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838200" y="1371600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hlinkClick r:id="rId3"/>
              </a:rPr>
              <a:t>122 Code Quality Guide</a:t>
            </a:r>
            <a:endParaRPr sz="3200"/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838200" y="2133600"/>
            <a:ext cx="10515600" cy="3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3200"/>
              <a:t>which includes..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naming conventions: variableNames, methodNames, ClassNames, CLASS_CONSTANTS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consistent </a:t>
            </a:r>
            <a:r>
              <a:rPr lang="en-US" sz="3200"/>
              <a:t>indentation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when possible, avoid</a:t>
            </a:r>
            <a:r>
              <a:rPr lang="en-US" sz="3200"/>
              <a:t> repeated/redundant code</a:t>
            </a: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Commenting</a:t>
            </a:r>
            <a:endParaRPr/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838200" y="1371600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hlinkClick r:id="rId3"/>
              </a:rPr>
              <a:t>122</a:t>
            </a:r>
            <a:r>
              <a:rPr lang="en-US" sz="3200" u="sng">
                <a:solidFill>
                  <a:schemeClr val="hlink"/>
                </a:solidFill>
                <a:hlinkClick r:id="rId4"/>
              </a:rPr>
              <a:t> Commenting Guide</a:t>
            </a:r>
            <a:endParaRPr sz="3200"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838200" y="2133600"/>
            <a:ext cx="10515600" cy="45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3200"/>
              <a:t>Header comment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3200"/>
              <a:t>Class comment - what does this class do?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-US" sz="3200"/>
              <a:t>Method comments  - every method besides main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behavior of the method, including</a:t>
            </a:r>
            <a:endParaRPr sz="3200"/>
          </a:p>
          <a:p>
            <a:pPr indent="-431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/>
              <a:t>parameters</a:t>
            </a:r>
            <a:endParaRPr sz="3200"/>
          </a:p>
          <a:p>
            <a:pPr indent="-431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/>
              <a:t>returned value (if any)</a:t>
            </a:r>
            <a:endParaRPr sz="3200"/>
          </a:p>
          <a:p>
            <a:pPr indent="-4318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/>
              <a:t>thrown </a:t>
            </a:r>
            <a:r>
              <a:rPr lang="en-US" sz="3200"/>
              <a:t>exceptions (if any)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Announcements</a:t>
            </a:r>
            <a:endParaRPr sz="3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Code Quality Recap</a:t>
            </a:r>
            <a:endParaRPr sz="3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•"/>
            </a:pPr>
            <a:r>
              <a:rPr b="1" lang="en-US" sz="3200">
                <a:solidFill>
                  <a:schemeClr val="accent5"/>
                </a:solidFill>
              </a:rPr>
              <a:t>ArrayList Recap</a:t>
            </a:r>
            <a:endParaRPr sz="3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ArrayList Examples</a:t>
            </a:r>
            <a:endParaRPr sz="3200"/>
          </a:p>
        </p:txBody>
      </p:sp>
      <p:sp>
        <p:nvSpPr>
          <p:cNvPr id="128" name="Google Shape;128;p17"/>
          <p:cNvSpPr/>
          <p:nvPr/>
        </p:nvSpPr>
        <p:spPr>
          <a:xfrm rot="10800000">
            <a:off x="4865447" y="2683519"/>
            <a:ext cx="444900" cy="309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