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6"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Lst>
  <p:sldSz cy="6858000" cx="12192000"/>
  <p:notesSz cx="6858000" cy="9144000"/>
  <p:embeddedFontLst>
    <p:embeddedFont>
      <p:font typeface="Montserrat SemiBold"/>
      <p:regular r:id="rId25"/>
      <p:bold r:id="rId26"/>
      <p:italic r:id="rId27"/>
      <p:boldItalic r:id="rId28"/>
    </p:embeddedFont>
    <p:embeddedFont>
      <p:font typeface="Montserrat"/>
      <p:regular r:id="rId29"/>
      <p:bold r:id="rId30"/>
      <p:italic r:id="rId31"/>
      <p:boldItalic r:id="rId32"/>
    </p:embeddedFont>
    <p:embeddedFont>
      <p:font typeface="Roboto Light"/>
      <p:regular r:id="rId33"/>
      <p:bold r:id="rId34"/>
      <p:italic r:id="rId35"/>
      <p:boldItalic r:id="rId36"/>
    </p:embeddedFont>
    <p:embeddedFont>
      <p:font typeface="Montserrat ExtraBold"/>
      <p:bold r:id="rId37"/>
      <p:boldItalic r:id="rId3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MontserratSemiBold-bold.fntdata"/><Relationship Id="rId25" Type="http://schemas.openxmlformats.org/officeDocument/2006/relationships/font" Target="fonts/MontserratSemiBold-regular.fntdata"/><Relationship Id="rId28" Type="http://schemas.openxmlformats.org/officeDocument/2006/relationships/font" Target="fonts/MontserratSemiBold-boldItalic.fntdata"/><Relationship Id="rId27" Type="http://schemas.openxmlformats.org/officeDocument/2006/relationships/font" Target="fonts/MontserratSemiBold-italic.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Montserrat-regular.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Montserrat-italic.fntdata"/><Relationship Id="rId30" Type="http://schemas.openxmlformats.org/officeDocument/2006/relationships/font" Target="fonts/Montserrat-bold.fntdata"/><Relationship Id="rId11" Type="http://schemas.openxmlformats.org/officeDocument/2006/relationships/slide" Target="slides/slide7.xml"/><Relationship Id="rId33" Type="http://schemas.openxmlformats.org/officeDocument/2006/relationships/font" Target="fonts/RobotoLight-regular.fntdata"/><Relationship Id="rId10" Type="http://schemas.openxmlformats.org/officeDocument/2006/relationships/slide" Target="slides/slide6.xml"/><Relationship Id="rId32" Type="http://schemas.openxmlformats.org/officeDocument/2006/relationships/font" Target="fonts/Montserrat-boldItalic.fntdata"/><Relationship Id="rId13" Type="http://schemas.openxmlformats.org/officeDocument/2006/relationships/slide" Target="slides/slide9.xml"/><Relationship Id="rId35" Type="http://schemas.openxmlformats.org/officeDocument/2006/relationships/font" Target="fonts/RobotoLight-italic.fntdata"/><Relationship Id="rId12" Type="http://schemas.openxmlformats.org/officeDocument/2006/relationships/slide" Target="slides/slide8.xml"/><Relationship Id="rId34" Type="http://schemas.openxmlformats.org/officeDocument/2006/relationships/font" Target="fonts/RobotoLight-bold.fntdata"/><Relationship Id="rId15" Type="http://schemas.openxmlformats.org/officeDocument/2006/relationships/slide" Target="slides/slide11.xml"/><Relationship Id="rId37" Type="http://schemas.openxmlformats.org/officeDocument/2006/relationships/font" Target="fonts/MontserratExtraBold-bold.fntdata"/><Relationship Id="rId14" Type="http://schemas.openxmlformats.org/officeDocument/2006/relationships/slide" Target="slides/slide10.xml"/><Relationship Id="rId36" Type="http://schemas.openxmlformats.org/officeDocument/2006/relationships/font" Target="fonts/RobotoLight-boldItalic.fntdata"/><Relationship Id="rId17" Type="http://schemas.openxmlformats.org/officeDocument/2006/relationships/slide" Target="slides/slide13.xml"/><Relationship Id="rId16" Type="http://schemas.openxmlformats.org/officeDocument/2006/relationships/slide" Target="slides/slide12.xml"/><Relationship Id="rId38" Type="http://schemas.openxmlformats.org/officeDocument/2006/relationships/font" Target="fonts/MontserratExtraBold-boldItalic.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 name="Google Shape;71;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6" name="Google Shape;146;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2" name="Google Shape;152;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8" name="Google Shape;158;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4" name="Google Shape;164;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0" name="Google Shape;170;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6" name="Google Shape;176;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2" name="Google Shape;182;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5" name="Google Shape;195;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2" name="Google Shape;202;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8" name="Google Shape;208;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 name="Google Shape;78;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1" name="Google Shape;241;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4" name="Google Shape;84;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 name="Google Shape;90;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7" name="Google Shape;97;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 name="Google Shape;106;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7" name="Google Shape;107;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3" name="Google Shape;123;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95250" lvl="0" marL="171450" rtl="0" algn="l">
              <a:spcBef>
                <a:spcPts val="0"/>
              </a:spcBef>
              <a:spcAft>
                <a:spcPts val="0"/>
              </a:spcAft>
              <a:buClr>
                <a:schemeClr val="dk1"/>
              </a:buClr>
              <a:buSzPts val="1200"/>
              <a:buFont typeface="Calibri"/>
              <a:buNone/>
            </a:pPr>
            <a:r>
              <a:t/>
            </a:r>
            <a:endParaRPr/>
          </a:p>
        </p:txBody>
      </p:sp>
      <p:sp>
        <p:nvSpPr>
          <p:cNvPr id="124" name="Google Shape;124;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2" name="Google Shape;132;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9" name="Google Shape;139;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 Id="rId3"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bg>
      <p:bgPr>
        <a:blipFill>
          <a:blip r:embed="rId2">
            <a:alphaModFix/>
          </a:blip>
          <a:stretch>
            <a:fillRect/>
          </a:stretch>
        </a:blipFill>
      </p:bgPr>
    </p:bg>
    <p:spTree>
      <p:nvGrpSpPr>
        <p:cNvPr id="17" name="Shape 17"/>
        <p:cNvGrpSpPr/>
        <p:nvPr/>
      </p:nvGrpSpPr>
      <p:grpSpPr>
        <a:xfrm>
          <a:off x="0" y="0"/>
          <a:ext cx="0" cy="0"/>
          <a:chOff x="0" y="0"/>
          <a:chExt cx="0" cy="0"/>
        </a:xfrm>
      </p:grpSpPr>
      <p:sp>
        <p:nvSpPr>
          <p:cNvPr id="18" name="Google Shape;18;p2"/>
          <p:cNvSpPr txBox="1"/>
          <p:nvPr>
            <p:ph type="title"/>
          </p:nvPr>
        </p:nvSpPr>
        <p:spPr>
          <a:xfrm>
            <a:off x="292977" y="4013370"/>
            <a:ext cx="6212925" cy="1954786"/>
          </a:xfrm>
          <a:prstGeom prst="rect">
            <a:avLst/>
          </a:prstGeom>
          <a:noFill/>
          <a:ln>
            <a:noFill/>
          </a:ln>
        </p:spPr>
        <p:txBody>
          <a:bodyPr anchorCtr="0" anchor="t" bIns="45700" lIns="91425" spcFirstLastPara="1" rIns="91425" wrap="square" tIns="45700">
            <a:noAutofit/>
          </a:bodyPr>
          <a:lstStyle>
            <a:lvl1pPr lvl="0" algn="l">
              <a:lnSpc>
                <a:spcPct val="90000"/>
              </a:lnSpc>
              <a:spcBef>
                <a:spcPts val="0"/>
              </a:spcBef>
              <a:spcAft>
                <a:spcPts val="0"/>
              </a:spcAft>
              <a:buClr>
                <a:srgbClr val="F0F0F0"/>
              </a:buClr>
              <a:buSzPts val="6000"/>
              <a:buFont typeface="Montserrat SemiBold"/>
              <a:buNone/>
              <a:defRPr b="0" i="0" sz="6000">
                <a:solidFill>
                  <a:srgbClr val="F0F0F0"/>
                </a:solidFill>
                <a:latin typeface="Montserrat SemiBold"/>
                <a:ea typeface="Montserrat SemiBold"/>
                <a:cs typeface="Montserrat SemiBold"/>
                <a:sym typeface="Montserrat Semi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2"/>
          <p:cNvSpPr txBox="1"/>
          <p:nvPr/>
        </p:nvSpPr>
        <p:spPr>
          <a:xfrm>
            <a:off x="292977" y="3182200"/>
            <a:ext cx="3154416"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3600" u="none" cap="none" strike="noStrike">
                <a:solidFill>
                  <a:srgbClr val="F0F0F0"/>
                </a:solidFill>
                <a:latin typeface="Montserrat ExtraBold"/>
                <a:ea typeface="Montserrat ExtraBold"/>
                <a:cs typeface="Montserrat ExtraBold"/>
                <a:sym typeface="Montserrat ExtraBold"/>
              </a:rPr>
              <a:t>CSE 122</a:t>
            </a:r>
            <a:endParaRPr/>
          </a:p>
        </p:txBody>
      </p:sp>
      <p:sp>
        <p:nvSpPr>
          <p:cNvPr id="20" name="Google Shape;20;p2"/>
          <p:cNvSpPr/>
          <p:nvPr/>
        </p:nvSpPr>
        <p:spPr>
          <a:xfrm>
            <a:off x="420128" y="2753848"/>
            <a:ext cx="1269523" cy="420130"/>
          </a:xfrm>
          <a:prstGeom prst="roundRect">
            <a:avLst>
              <a:gd fmla="val 16667" name="adj"/>
            </a:avLst>
          </a:prstGeom>
          <a:solidFill>
            <a:srgbClr val="FA823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600">
                <a:solidFill>
                  <a:schemeClr val="lt1"/>
                </a:solidFill>
                <a:latin typeface="Montserrat"/>
                <a:ea typeface="Montserrat"/>
                <a:cs typeface="Montserrat"/>
                <a:sym typeface="Montserrat"/>
              </a:rPr>
              <a:t>LEC 19</a:t>
            </a:r>
            <a:endParaRPr/>
          </a:p>
        </p:txBody>
      </p:sp>
      <p:sp>
        <p:nvSpPr>
          <p:cNvPr id="21" name="Google Shape;21;p2"/>
          <p:cNvSpPr/>
          <p:nvPr/>
        </p:nvSpPr>
        <p:spPr>
          <a:xfrm>
            <a:off x="7119063" y="1251643"/>
            <a:ext cx="5250244" cy="5153775"/>
          </a:xfrm>
          <a:prstGeom prst="roundRect">
            <a:avLst>
              <a:gd fmla="val 1114" name="adj"/>
            </a:avLst>
          </a:prstGeom>
          <a:solidFill>
            <a:srgbClr val="FAFAFA"/>
          </a:solidFill>
          <a:ln cap="flat" cmpd="sng" w="12700">
            <a:solidFill>
              <a:srgbClr val="211943"/>
            </a:solidFill>
            <a:prstDash val="solid"/>
            <a:miter lim="800000"/>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 name="Google Shape;22;p2"/>
          <p:cNvSpPr/>
          <p:nvPr/>
        </p:nvSpPr>
        <p:spPr>
          <a:xfrm>
            <a:off x="-369625" y="5494620"/>
            <a:ext cx="4632957" cy="1688781"/>
          </a:xfrm>
          <a:prstGeom prst="roundRect">
            <a:avLst>
              <a:gd fmla="val 9433" name="adj"/>
            </a:avLst>
          </a:prstGeom>
          <a:solidFill>
            <a:srgbClr val="FAFAFA"/>
          </a:solidFill>
          <a:ln cap="flat" cmpd="sng" w="12700">
            <a:solidFill>
              <a:srgbClr val="211943"/>
            </a:solidFill>
            <a:prstDash val="solid"/>
            <a:miter lim="800000"/>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 name="Google Shape;23;p2"/>
          <p:cNvSpPr/>
          <p:nvPr/>
        </p:nvSpPr>
        <p:spPr>
          <a:xfrm>
            <a:off x="71163" y="5574803"/>
            <a:ext cx="2250674" cy="27699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0" lang="en-US" sz="1200">
                <a:solidFill>
                  <a:srgbClr val="A5A5A5"/>
                </a:solidFill>
                <a:latin typeface="Montserrat"/>
                <a:ea typeface="Montserrat"/>
                <a:cs typeface="Montserrat"/>
                <a:sym typeface="Montserrat"/>
              </a:rPr>
              <a:t>Questions during Class?</a:t>
            </a:r>
            <a:endParaRPr/>
          </a:p>
        </p:txBody>
      </p:sp>
      <p:sp>
        <p:nvSpPr>
          <p:cNvPr id="24" name="Google Shape;24;p2"/>
          <p:cNvSpPr/>
          <p:nvPr/>
        </p:nvSpPr>
        <p:spPr>
          <a:xfrm>
            <a:off x="72629" y="5851802"/>
            <a:ext cx="2432111" cy="76944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0" lang="en-US" sz="1200">
                <a:solidFill>
                  <a:srgbClr val="595959"/>
                </a:solidFill>
                <a:latin typeface="Montserrat SemiBold"/>
                <a:ea typeface="Montserrat SemiBold"/>
                <a:cs typeface="Montserrat SemiBold"/>
                <a:sym typeface="Montserrat SemiBold"/>
              </a:rPr>
              <a:t>Raise hand or send here</a:t>
            </a:r>
            <a:endParaRPr/>
          </a:p>
          <a:p>
            <a:pPr indent="0" lvl="0" marL="0" marR="0" rtl="0" algn="l">
              <a:spcBef>
                <a:spcPts val="0"/>
              </a:spcBef>
              <a:spcAft>
                <a:spcPts val="0"/>
              </a:spcAft>
              <a:buNone/>
            </a:pPr>
            <a:r>
              <a:t/>
            </a:r>
            <a:endParaRPr b="1" i="0" sz="1200">
              <a:solidFill>
                <a:srgbClr val="595959"/>
              </a:solidFill>
              <a:latin typeface="Montserrat SemiBold"/>
              <a:ea typeface="Montserrat SemiBold"/>
              <a:cs typeface="Montserrat SemiBold"/>
              <a:sym typeface="Montserrat SemiBold"/>
            </a:endParaRPr>
          </a:p>
          <a:p>
            <a:pPr indent="0" lvl="0" marL="0" marR="0" rtl="0" algn="l">
              <a:spcBef>
                <a:spcPts val="0"/>
              </a:spcBef>
              <a:spcAft>
                <a:spcPts val="0"/>
              </a:spcAft>
              <a:buNone/>
            </a:pPr>
            <a:r>
              <a:rPr b="0" i="0" lang="en-US" sz="2000">
                <a:solidFill>
                  <a:srgbClr val="595959"/>
                </a:solidFill>
                <a:latin typeface="Montserrat SemiBold"/>
                <a:ea typeface="Montserrat SemiBold"/>
                <a:cs typeface="Montserrat SemiBold"/>
                <a:sym typeface="Montserrat SemiBold"/>
              </a:rPr>
              <a:t>sli.do    #cse122 </a:t>
            </a:r>
            <a:endParaRPr/>
          </a:p>
        </p:txBody>
      </p:sp>
      <p:sp>
        <p:nvSpPr>
          <p:cNvPr id="25" name="Google Shape;25;p2"/>
          <p:cNvSpPr/>
          <p:nvPr/>
        </p:nvSpPr>
        <p:spPr>
          <a:xfrm>
            <a:off x="2950313" y="5594680"/>
            <a:ext cx="1218438" cy="1223089"/>
          </a:xfrm>
          <a:prstGeom prst="roundRect">
            <a:avLst>
              <a:gd fmla="val 16667" name="adj"/>
            </a:avLst>
          </a:prstGeom>
          <a:solidFill>
            <a:srgbClr val="A5A5A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26" name="Google Shape;26;p2"/>
          <p:cNvCxnSpPr/>
          <p:nvPr/>
        </p:nvCxnSpPr>
        <p:spPr>
          <a:xfrm>
            <a:off x="7452794" y="4551419"/>
            <a:ext cx="4468200" cy="0"/>
          </a:xfrm>
          <a:prstGeom prst="straightConnector1">
            <a:avLst/>
          </a:prstGeom>
          <a:noFill/>
          <a:ln cap="flat" cmpd="sng" w="9525">
            <a:solidFill>
              <a:srgbClr val="BFBFBF"/>
            </a:solidFill>
            <a:prstDash val="solid"/>
            <a:miter lim="800000"/>
            <a:headEnd len="sm" w="sm" type="none"/>
            <a:tailEnd len="sm" w="sm" type="none"/>
          </a:ln>
        </p:spPr>
      </p:cxnSp>
      <p:sp>
        <p:nvSpPr>
          <p:cNvPr id="27" name="Google Shape;27;p2"/>
          <p:cNvSpPr/>
          <p:nvPr/>
        </p:nvSpPr>
        <p:spPr>
          <a:xfrm>
            <a:off x="7370760" y="4666920"/>
            <a:ext cx="1126200" cy="272100"/>
          </a:xfrm>
          <a:prstGeom prst="rect">
            <a:avLst/>
          </a:prstGeom>
          <a:noFill/>
          <a:ln>
            <a:noFill/>
          </a:ln>
        </p:spPr>
        <p:txBody>
          <a:bodyPr anchorCtr="0" anchor="t" bIns="45000" lIns="90000" spcFirstLastPara="1" rIns="90000" wrap="square" tIns="45000">
            <a:noAutofit/>
          </a:bodyPr>
          <a:lstStyle/>
          <a:p>
            <a:pPr indent="0" lvl="0" marL="0" marR="0" rtl="0" algn="r">
              <a:lnSpc>
                <a:spcPct val="100000"/>
              </a:lnSpc>
              <a:spcBef>
                <a:spcPts val="0"/>
              </a:spcBef>
              <a:spcAft>
                <a:spcPts val="0"/>
              </a:spcAft>
              <a:buClr>
                <a:srgbClr val="A6A6A6"/>
              </a:buClr>
              <a:buSzPts val="1200"/>
              <a:buFont typeface="Montserrat"/>
              <a:buNone/>
            </a:pPr>
            <a:r>
              <a:rPr b="1" i="0" lang="en-US" sz="1200" u="none" cap="none" strike="noStrike">
                <a:solidFill>
                  <a:srgbClr val="A6A6A6"/>
                </a:solidFill>
                <a:latin typeface="Montserrat"/>
                <a:ea typeface="Montserrat"/>
                <a:cs typeface="Montserrat"/>
                <a:sym typeface="Montserrat"/>
              </a:rPr>
              <a:t>Instructors</a:t>
            </a:r>
            <a:endParaRPr b="0" i="0" sz="1200" u="none" cap="none" strike="noStrike">
              <a:latin typeface="Arial"/>
              <a:ea typeface="Arial"/>
              <a:cs typeface="Arial"/>
              <a:sym typeface="Arial"/>
            </a:endParaRPr>
          </a:p>
        </p:txBody>
      </p:sp>
      <p:sp>
        <p:nvSpPr>
          <p:cNvPr id="28" name="Google Shape;28;p2"/>
          <p:cNvSpPr/>
          <p:nvPr/>
        </p:nvSpPr>
        <p:spPr>
          <a:xfrm>
            <a:off x="8000400" y="4923240"/>
            <a:ext cx="480000" cy="272100"/>
          </a:xfrm>
          <a:prstGeom prst="rect">
            <a:avLst/>
          </a:prstGeom>
          <a:noFill/>
          <a:ln>
            <a:noFill/>
          </a:ln>
        </p:spPr>
        <p:txBody>
          <a:bodyPr anchorCtr="0" anchor="t" bIns="45000" lIns="90000" spcFirstLastPara="1" rIns="90000" wrap="square" tIns="45000">
            <a:noAutofit/>
          </a:bodyPr>
          <a:lstStyle/>
          <a:p>
            <a:pPr indent="0" lvl="0" marL="0" marR="0" rtl="0" algn="r">
              <a:lnSpc>
                <a:spcPct val="100000"/>
              </a:lnSpc>
              <a:spcBef>
                <a:spcPts val="0"/>
              </a:spcBef>
              <a:spcAft>
                <a:spcPts val="0"/>
              </a:spcAft>
              <a:buClr>
                <a:srgbClr val="A6A6A6"/>
              </a:buClr>
              <a:buSzPts val="1200"/>
              <a:buFont typeface="Montserrat"/>
              <a:buNone/>
            </a:pPr>
            <a:r>
              <a:rPr b="1" i="0" lang="en-US" sz="1200" u="none" cap="none" strike="noStrike">
                <a:solidFill>
                  <a:srgbClr val="A6A6A6"/>
                </a:solidFill>
                <a:latin typeface="Montserrat"/>
                <a:ea typeface="Montserrat"/>
                <a:cs typeface="Montserrat"/>
                <a:sym typeface="Montserrat"/>
              </a:rPr>
              <a:t>TAs</a:t>
            </a:r>
            <a:endParaRPr b="0" i="0" sz="1200" u="none" cap="none" strike="noStrike">
              <a:latin typeface="Arial"/>
              <a:ea typeface="Arial"/>
              <a:cs typeface="Arial"/>
              <a:sym typeface="Arial"/>
            </a:endParaRPr>
          </a:p>
        </p:txBody>
      </p:sp>
      <p:sp>
        <p:nvSpPr>
          <p:cNvPr id="29" name="Google Shape;29;p2"/>
          <p:cNvSpPr/>
          <p:nvPr/>
        </p:nvSpPr>
        <p:spPr>
          <a:xfrm>
            <a:off x="8484960" y="4666920"/>
            <a:ext cx="2889300" cy="2721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595959"/>
              </a:buClr>
              <a:buSzPts val="1200"/>
              <a:buFont typeface="Montserrat SemiBold"/>
              <a:buNone/>
            </a:pPr>
            <a:r>
              <a:rPr b="1" i="0" lang="en-US" sz="1200" u="none" cap="none" strike="noStrike">
                <a:solidFill>
                  <a:srgbClr val="595959"/>
                </a:solidFill>
                <a:latin typeface="Montserrat SemiBold"/>
                <a:ea typeface="Montserrat SemiBold"/>
                <a:cs typeface="Montserrat SemiBold"/>
                <a:sym typeface="Montserrat SemiBold"/>
              </a:rPr>
              <a:t>Tristan Huber &amp; Hunter Schafer</a:t>
            </a:r>
            <a:endParaRPr b="0" i="0" sz="1200" u="none" cap="none" strike="noStrike">
              <a:latin typeface="Arial"/>
              <a:ea typeface="Arial"/>
              <a:cs typeface="Arial"/>
              <a:sym typeface="Arial"/>
            </a:endParaRPr>
          </a:p>
        </p:txBody>
      </p:sp>
      <p:sp>
        <p:nvSpPr>
          <p:cNvPr id="30" name="Google Shape;30;p2"/>
          <p:cNvSpPr/>
          <p:nvPr/>
        </p:nvSpPr>
        <p:spPr>
          <a:xfrm>
            <a:off x="8499357" y="4932250"/>
            <a:ext cx="994200" cy="13176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1100"/>
              <a:buFont typeface="Arial"/>
              <a:buNone/>
            </a:pPr>
            <a:r>
              <a:rPr b="1" lang="en-US" sz="800">
                <a:solidFill>
                  <a:srgbClr val="595959"/>
                </a:solidFill>
                <a:latin typeface="Montserrat SemiBold"/>
                <a:ea typeface="Montserrat SemiBold"/>
                <a:cs typeface="Montserrat SemiBold"/>
                <a:sym typeface="Montserrat SemiBold"/>
              </a:rPr>
              <a:t>Ambika</a:t>
            </a:r>
            <a:endParaRPr b="1" sz="800">
              <a:solidFill>
                <a:srgbClr val="595959"/>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100"/>
              <a:buFont typeface="Arial"/>
              <a:buNone/>
            </a:pPr>
            <a:r>
              <a:rPr b="1" lang="en-US" sz="800">
                <a:solidFill>
                  <a:srgbClr val="595959"/>
                </a:solidFill>
                <a:latin typeface="Montserrat SemiBold"/>
                <a:ea typeface="Montserrat SemiBold"/>
                <a:cs typeface="Montserrat SemiBold"/>
                <a:sym typeface="Montserrat SemiBold"/>
              </a:rPr>
              <a:t>Andrew</a:t>
            </a:r>
            <a:endParaRPr b="1" sz="800">
              <a:solidFill>
                <a:srgbClr val="595959"/>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100"/>
              <a:buFont typeface="Arial"/>
              <a:buNone/>
            </a:pPr>
            <a:r>
              <a:rPr b="1" lang="en-US" sz="800">
                <a:solidFill>
                  <a:srgbClr val="595959"/>
                </a:solidFill>
                <a:latin typeface="Montserrat SemiBold"/>
                <a:ea typeface="Montserrat SemiBold"/>
                <a:cs typeface="Montserrat SemiBold"/>
                <a:sym typeface="Montserrat SemiBold"/>
              </a:rPr>
              <a:t>Audrey</a:t>
            </a:r>
            <a:endParaRPr b="1" sz="800">
              <a:solidFill>
                <a:srgbClr val="595959"/>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100"/>
              <a:buFont typeface="Arial"/>
              <a:buNone/>
            </a:pPr>
            <a:r>
              <a:rPr b="1" lang="en-US" sz="800">
                <a:solidFill>
                  <a:srgbClr val="595959"/>
                </a:solidFill>
                <a:latin typeface="Montserrat SemiBold"/>
                <a:ea typeface="Montserrat SemiBold"/>
                <a:cs typeface="Montserrat SemiBold"/>
                <a:sym typeface="Montserrat SemiBold"/>
              </a:rPr>
              <a:t>Autumn</a:t>
            </a:r>
            <a:endParaRPr b="1" sz="800">
              <a:solidFill>
                <a:srgbClr val="595959"/>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100"/>
              <a:buFont typeface="Arial"/>
              <a:buNone/>
            </a:pPr>
            <a:r>
              <a:rPr b="1" lang="en-US" sz="800">
                <a:solidFill>
                  <a:srgbClr val="595959"/>
                </a:solidFill>
                <a:latin typeface="Montserrat SemiBold"/>
                <a:ea typeface="Montserrat SemiBold"/>
                <a:cs typeface="Montserrat SemiBold"/>
                <a:sym typeface="Montserrat SemiBold"/>
              </a:rPr>
              <a:t>Ayush</a:t>
            </a:r>
            <a:endParaRPr b="1" sz="800">
              <a:solidFill>
                <a:srgbClr val="595959"/>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100"/>
              <a:buFont typeface="Arial"/>
              <a:buNone/>
            </a:pPr>
            <a:r>
              <a:rPr b="1" lang="en-US" sz="800">
                <a:solidFill>
                  <a:srgbClr val="595959"/>
                </a:solidFill>
                <a:latin typeface="Montserrat SemiBold"/>
                <a:ea typeface="Montserrat SemiBold"/>
                <a:cs typeface="Montserrat SemiBold"/>
                <a:sym typeface="Montserrat SemiBold"/>
              </a:rPr>
              <a:t>Ben</a:t>
            </a:r>
            <a:endParaRPr b="1" sz="800">
              <a:solidFill>
                <a:srgbClr val="595959"/>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100"/>
              <a:buFont typeface="Arial"/>
              <a:buNone/>
            </a:pPr>
            <a:r>
              <a:rPr b="1" lang="en-US" sz="800">
                <a:solidFill>
                  <a:srgbClr val="595959"/>
                </a:solidFill>
                <a:latin typeface="Montserrat SemiBold"/>
                <a:ea typeface="Montserrat SemiBold"/>
                <a:cs typeface="Montserrat SemiBold"/>
                <a:sym typeface="Montserrat SemiBold"/>
              </a:rPr>
              <a:t>Colton</a:t>
            </a:r>
            <a:endParaRPr b="1" sz="800">
              <a:solidFill>
                <a:srgbClr val="595959"/>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100"/>
              <a:buFont typeface="Arial"/>
              <a:buNone/>
            </a:pPr>
            <a:r>
              <a:rPr b="1" lang="en-US" sz="800">
                <a:solidFill>
                  <a:srgbClr val="595959"/>
                </a:solidFill>
                <a:latin typeface="Montserrat SemiBold"/>
                <a:ea typeface="Montserrat SemiBold"/>
                <a:cs typeface="Montserrat SemiBold"/>
                <a:sym typeface="Montserrat SemiBold"/>
              </a:rPr>
              <a:t>Di</a:t>
            </a:r>
            <a:endParaRPr b="1" sz="800">
              <a:solidFill>
                <a:srgbClr val="595959"/>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100"/>
              <a:buFont typeface="Arial"/>
              <a:buNone/>
            </a:pPr>
            <a:r>
              <a:rPr b="1" lang="en-US" sz="800">
                <a:solidFill>
                  <a:srgbClr val="595959"/>
                </a:solidFill>
                <a:latin typeface="Montserrat SemiBold"/>
                <a:ea typeface="Montserrat SemiBold"/>
                <a:cs typeface="Montserrat SemiBold"/>
                <a:sym typeface="Montserrat SemiBold"/>
              </a:rPr>
              <a:t>Eesha</a:t>
            </a:r>
            <a:endParaRPr b="1" sz="800">
              <a:solidFill>
                <a:srgbClr val="595959"/>
              </a:solidFill>
              <a:latin typeface="Montserrat SemiBold"/>
              <a:ea typeface="Montserrat SemiBold"/>
              <a:cs typeface="Montserrat SemiBold"/>
              <a:sym typeface="Montserrat SemiBold"/>
            </a:endParaRPr>
          </a:p>
          <a:p>
            <a:pPr indent="0" lvl="0" marL="0" rtl="0" algn="l">
              <a:spcBef>
                <a:spcPts val="0"/>
              </a:spcBef>
              <a:spcAft>
                <a:spcPts val="0"/>
              </a:spcAft>
              <a:buClr>
                <a:srgbClr val="000000"/>
              </a:buClr>
              <a:buSzPts val="1100"/>
              <a:buFont typeface="Arial"/>
              <a:buNone/>
            </a:pPr>
            <a:r>
              <a:rPr b="1" lang="en-US" sz="800">
                <a:solidFill>
                  <a:srgbClr val="595959"/>
                </a:solidFill>
                <a:latin typeface="Montserrat SemiBold"/>
                <a:ea typeface="Montserrat SemiBold"/>
                <a:cs typeface="Montserrat SemiBold"/>
                <a:sym typeface="Montserrat SemiBold"/>
              </a:rPr>
              <a:t>Elizabeth</a:t>
            </a:r>
            <a:endParaRPr b="1" sz="800">
              <a:solidFill>
                <a:srgbClr val="595959"/>
              </a:solidFill>
              <a:latin typeface="Montserrat SemiBold"/>
              <a:ea typeface="Montserrat SemiBold"/>
              <a:cs typeface="Montserrat SemiBold"/>
              <a:sym typeface="Montserrat SemiBold"/>
            </a:endParaRPr>
          </a:p>
        </p:txBody>
      </p:sp>
      <p:sp>
        <p:nvSpPr>
          <p:cNvPr id="31" name="Google Shape;31;p2"/>
          <p:cNvSpPr/>
          <p:nvPr/>
        </p:nvSpPr>
        <p:spPr>
          <a:xfrm>
            <a:off x="9566157" y="4932250"/>
            <a:ext cx="994200" cy="13176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1100"/>
              <a:buFont typeface="Arial"/>
              <a:buNone/>
            </a:pPr>
            <a:r>
              <a:rPr b="1" lang="en-US" sz="800">
                <a:solidFill>
                  <a:srgbClr val="595959"/>
                </a:solidFill>
                <a:latin typeface="Montserrat SemiBold"/>
                <a:ea typeface="Montserrat SemiBold"/>
                <a:cs typeface="Montserrat SemiBold"/>
                <a:sym typeface="Montserrat SemiBold"/>
              </a:rPr>
              <a:t>Evelyn</a:t>
            </a:r>
            <a:endParaRPr b="1" sz="800">
              <a:solidFill>
                <a:srgbClr val="595959"/>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100"/>
              <a:buFont typeface="Arial"/>
              <a:buNone/>
            </a:pPr>
            <a:r>
              <a:rPr b="1" lang="en-US" sz="800">
                <a:solidFill>
                  <a:srgbClr val="595959"/>
                </a:solidFill>
                <a:latin typeface="Montserrat SemiBold"/>
                <a:ea typeface="Montserrat SemiBold"/>
                <a:cs typeface="Montserrat SemiBold"/>
                <a:sym typeface="Montserrat SemiBold"/>
              </a:rPr>
              <a:t>Jacob</a:t>
            </a:r>
            <a:endParaRPr b="1" sz="800">
              <a:solidFill>
                <a:srgbClr val="595959"/>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100"/>
              <a:buFont typeface="Arial"/>
              <a:buNone/>
            </a:pPr>
            <a:r>
              <a:rPr b="1" lang="en-US" sz="800">
                <a:solidFill>
                  <a:srgbClr val="595959"/>
                </a:solidFill>
                <a:latin typeface="Montserrat SemiBold"/>
                <a:ea typeface="Montserrat SemiBold"/>
                <a:cs typeface="Montserrat SemiBold"/>
                <a:sym typeface="Montserrat SemiBold"/>
              </a:rPr>
              <a:t>Jaylyn</a:t>
            </a:r>
            <a:endParaRPr b="1" sz="800">
              <a:solidFill>
                <a:srgbClr val="595959"/>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100"/>
              <a:buFont typeface="Arial"/>
              <a:buNone/>
            </a:pPr>
            <a:r>
              <a:rPr b="1" lang="en-US" sz="800">
                <a:solidFill>
                  <a:srgbClr val="595959"/>
                </a:solidFill>
                <a:latin typeface="Montserrat SemiBold"/>
                <a:ea typeface="Montserrat SemiBold"/>
                <a:cs typeface="Montserrat SemiBold"/>
                <a:sym typeface="Montserrat SemiBold"/>
              </a:rPr>
              <a:t>Jin</a:t>
            </a:r>
            <a:endParaRPr b="1" sz="800">
              <a:solidFill>
                <a:srgbClr val="595959"/>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100"/>
              <a:buFont typeface="Arial"/>
              <a:buNone/>
            </a:pPr>
            <a:r>
              <a:rPr b="1" lang="en-US" sz="800">
                <a:solidFill>
                  <a:srgbClr val="595959"/>
                </a:solidFill>
                <a:latin typeface="Montserrat SemiBold"/>
                <a:ea typeface="Montserrat SemiBold"/>
                <a:cs typeface="Montserrat SemiBold"/>
                <a:sym typeface="Montserrat SemiBold"/>
              </a:rPr>
              <a:t>Joe</a:t>
            </a:r>
            <a:endParaRPr b="1" sz="800">
              <a:solidFill>
                <a:srgbClr val="595959"/>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100"/>
              <a:buFont typeface="Arial"/>
              <a:buNone/>
            </a:pPr>
            <a:r>
              <a:rPr b="1" lang="en-US" sz="800">
                <a:solidFill>
                  <a:srgbClr val="595959"/>
                </a:solidFill>
                <a:latin typeface="Montserrat SemiBold"/>
                <a:ea typeface="Montserrat SemiBold"/>
                <a:cs typeface="Montserrat SemiBold"/>
                <a:sym typeface="Montserrat SemiBold"/>
              </a:rPr>
              <a:t>Kevin</a:t>
            </a:r>
            <a:endParaRPr b="1" sz="800">
              <a:solidFill>
                <a:srgbClr val="595959"/>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100"/>
              <a:buFont typeface="Arial"/>
              <a:buNone/>
            </a:pPr>
            <a:r>
              <a:rPr b="1" lang="en-US" sz="800">
                <a:solidFill>
                  <a:srgbClr val="595959"/>
                </a:solidFill>
                <a:latin typeface="Montserrat SemiBold"/>
                <a:ea typeface="Montserrat SemiBold"/>
                <a:cs typeface="Montserrat SemiBold"/>
                <a:sym typeface="Montserrat SemiBold"/>
              </a:rPr>
              <a:t>Leon</a:t>
            </a:r>
            <a:endParaRPr b="1" sz="800">
              <a:solidFill>
                <a:srgbClr val="595959"/>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100"/>
              <a:buFont typeface="Arial"/>
              <a:buNone/>
            </a:pPr>
            <a:r>
              <a:rPr b="1" lang="en-US" sz="800">
                <a:solidFill>
                  <a:srgbClr val="595959"/>
                </a:solidFill>
                <a:latin typeface="Montserrat SemiBold"/>
                <a:ea typeface="Montserrat SemiBold"/>
                <a:cs typeface="Montserrat SemiBold"/>
                <a:sym typeface="Montserrat SemiBold"/>
              </a:rPr>
              <a:t>Megana</a:t>
            </a:r>
            <a:endParaRPr b="1" sz="800">
              <a:solidFill>
                <a:srgbClr val="595959"/>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100"/>
              <a:buFont typeface="Arial"/>
              <a:buNone/>
            </a:pPr>
            <a:r>
              <a:rPr b="1" lang="en-US" sz="800">
                <a:solidFill>
                  <a:srgbClr val="595959"/>
                </a:solidFill>
                <a:latin typeface="Montserrat SemiBold"/>
                <a:ea typeface="Montserrat SemiBold"/>
                <a:cs typeface="Montserrat SemiBold"/>
                <a:sym typeface="Montserrat SemiBold"/>
              </a:rPr>
              <a:t>Melissa</a:t>
            </a:r>
            <a:endParaRPr b="1" sz="800">
              <a:solidFill>
                <a:srgbClr val="595959"/>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100"/>
              <a:buFont typeface="Arial"/>
              <a:buNone/>
            </a:pPr>
            <a:r>
              <a:rPr b="1" lang="en-US" sz="800">
                <a:solidFill>
                  <a:srgbClr val="595959"/>
                </a:solidFill>
                <a:latin typeface="Montserrat SemiBold"/>
                <a:ea typeface="Montserrat SemiBold"/>
                <a:cs typeface="Montserrat SemiBold"/>
                <a:sym typeface="Montserrat SemiBold"/>
              </a:rPr>
              <a:t>Mia</a:t>
            </a:r>
            <a:endParaRPr b="1" sz="800">
              <a:solidFill>
                <a:srgbClr val="595959"/>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595959"/>
              </a:buClr>
              <a:buSzPts val="800"/>
              <a:buFont typeface="Montserrat SemiBold"/>
              <a:buNone/>
            </a:pPr>
            <a:r>
              <a:t/>
            </a:r>
            <a:endParaRPr b="1" sz="800">
              <a:solidFill>
                <a:srgbClr val="595959"/>
              </a:solidFill>
              <a:latin typeface="Montserrat SemiBold"/>
              <a:ea typeface="Montserrat SemiBold"/>
              <a:cs typeface="Montserrat SemiBold"/>
              <a:sym typeface="Montserrat SemiBold"/>
            </a:endParaRPr>
          </a:p>
        </p:txBody>
      </p:sp>
      <p:sp>
        <p:nvSpPr>
          <p:cNvPr id="32" name="Google Shape;32;p2"/>
          <p:cNvSpPr/>
          <p:nvPr/>
        </p:nvSpPr>
        <p:spPr>
          <a:xfrm>
            <a:off x="10709157" y="4932250"/>
            <a:ext cx="994200" cy="13176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1100"/>
              <a:buFont typeface="Arial"/>
              <a:buNone/>
            </a:pPr>
            <a:r>
              <a:rPr b="1" lang="en-US" sz="800">
                <a:solidFill>
                  <a:srgbClr val="595959"/>
                </a:solidFill>
                <a:latin typeface="Montserrat SemiBold"/>
                <a:ea typeface="Montserrat SemiBold"/>
                <a:cs typeface="Montserrat SemiBold"/>
                <a:sym typeface="Montserrat SemiBold"/>
              </a:rPr>
              <a:t>Poojitha</a:t>
            </a:r>
            <a:endParaRPr b="1" sz="800">
              <a:solidFill>
                <a:srgbClr val="595959"/>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100"/>
              <a:buFont typeface="Arial"/>
              <a:buNone/>
            </a:pPr>
            <a:r>
              <a:rPr b="1" lang="en-US" sz="800">
                <a:solidFill>
                  <a:srgbClr val="595959"/>
                </a:solidFill>
                <a:latin typeface="Montserrat SemiBold"/>
                <a:ea typeface="Montserrat SemiBold"/>
                <a:cs typeface="Montserrat SemiBold"/>
                <a:sym typeface="Montserrat SemiBold"/>
              </a:rPr>
              <a:t>Rishi</a:t>
            </a:r>
            <a:endParaRPr b="1" sz="800">
              <a:solidFill>
                <a:srgbClr val="595959"/>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100"/>
              <a:buFont typeface="Arial"/>
              <a:buNone/>
            </a:pPr>
            <a:r>
              <a:rPr b="1" lang="en-US" sz="800">
                <a:solidFill>
                  <a:srgbClr val="595959"/>
                </a:solidFill>
                <a:latin typeface="Montserrat SemiBold"/>
                <a:ea typeface="Montserrat SemiBold"/>
                <a:cs typeface="Montserrat SemiBold"/>
                <a:sym typeface="Montserrat SemiBold"/>
              </a:rPr>
              <a:t>Rucha</a:t>
            </a:r>
            <a:endParaRPr b="1" sz="800">
              <a:solidFill>
                <a:srgbClr val="595959"/>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100"/>
              <a:buFont typeface="Arial"/>
              <a:buNone/>
            </a:pPr>
            <a:r>
              <a:rPr b="1" lang="en-US" sz="800">
                <a:solidFill>
                  <a:srgbClr val="595959"/>
                </a:solidFill>
                <a:latin typeface="Montserrat SemiBold"/>
                <a:ea typeface="Montserrat SemiBold"/>
                <a:cs typeface="Montserrat SemiBold"/>
                <a:sym typeface="Montserrat SemiBold"/>
              </a:rPr>
              <a:t>Shivani</a:t>
            </a:r>
            <a:endParaRPr b="1" sz="800">
              <a:solidFill>
                <a:srgbClr val="595959"/>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100"/>
              <a:buFont typeface="Arial"/>
              <a:buNone/>
            </a:pPr>
            <a:r>
              <a:rPr b="1" lang="en-US" sz="800">
                <a:solidFill>
                  <a:srgbClr val="595959"/>
                </a:solidFill>
                <a:latin typeface="Montserrat SemiBold"/>
                <a:ea typeface="Montserrat SemiBold"/>
                <a:cs typeface="Montserrat SemiBold"/>
                <a:sym typeface="Montserrat SemiBold"/>
              </a:rPr>
              <a:t>Shreya</a:t>
            </a:r>
            <a:endParaRPr b="1" sz="800">
              <a:solidFill>
                <a:srgbClr val="595959"/>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100"/>
              <a:buFont typeface="Arial"/>
              <a:buNone/>
            </a:pPr>
            <a:r>
              <a:rPr b="1" lang="en-US" sz="800">
                <a:solidFill>
                  <a:srgbClr val="595959"/>
                </a:solidFill>
                <a:latin typeface="Montserrat SemiBold"/>
                <a:ea typeface="Montserrat SemiBold"/>
                <a:cs typeface="Montserrat SemiBold"/>
                <a:sym typeface="Montserrat SemiBold"/>
              </a:rPr>
              <a:t>Steven</a:t>
            </a:r>
            <a:endParaRPr b="1" sz="800">
              <a:solidFill>
                <a:srgbClr val="595959"/>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100"/>
              <a:buFont typeface="Arial"/>
              <a:buNone/>
            </a:pPr>
            <a:r>
              <a:rPr b="1" lang="en-US" sz="800">
                <a:solidFill>
                  <a:srgbClr val="595959"/>
                </a:solidFill>
                <a:latin typeface="Montserrat SemiBold"/>
                <a:ea typeface="Montserrat SemiBold"/>
                <a:cs typeface="Montserrat SemiBold"/>
                <a:sym typeface="Montserrat SemiBold"/>
              </a:rPr>
              <a:t>Suhani</a:t>
            </a:r>
            <a:endParaRPr b="1" sz="800">
              <a:solidFill>
                <a:srgbClr val="595959"/>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100"/>
              <a:buFont typeface="Arial"/>
              <a:buNone/>
            </a:pPr>
            <a:r>
              <a:rPr b="1" lang="en-US" sz="800">
                <a:solidFill>
                  <a:srgbClr val="595959"/>
                </a:solidFill>
                <a:latin typeface="Montserrat SemiBold"/>
                <a:ea typeface="Montserrat SemiBold"/>
                <a:cs typeface="Montserrat SemiBold"/>
                <a:sym typeface="Montserrat SemiBold"/>
              </a:rPr>
              <a:t>Yijia</a:t>
            </a:r>
            <a:endParaRPr b="1" sz="800">
              <a:solidFill>
                <a:srgbClr val="595959"/>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100"/>
              <a:buFont typeface="Arial"/>
              <a:buNone/>
            </a:pPr>
            <a:r>
              <a:rPr b="1" lang="en-US" sz="800">
                <a:solidFill>
                  <a:srgbClr val="595959"/>
                </a:solidFill>
                <a:latin typeface="Montserrat SemiBold"/>
                <a:ea typeface="Montserrat SemiBold"/>
                <a:cs typeface="Montserrat SemiBold"/>
                <a:sym typeface="Montserrat SemiBold"/>
              </a:rPr>
              <a:t>Ziao</a:t>
            </a:r>
            <a:endParaRPr b="1" sz="800">
              <a:solidFill>
                <a:srgbClr val="595959"/>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100"/>
              <a:buFont typeface="Arial"/>
              <a:buNone/>
            </a:pPr>
            <a:r>
              <a:t/>
            </a:r>
            <a:endParaRPr b="1" sz="800">
              <a:solidFill>
                <a:srgbClr val="595959"/>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595959"/>
              </a:buClr>
              <a:buSzPts val="800"/>
              <a:buFont typeface="Montserrat SemiBold"/>
              <a:buNone/>
            </a:pPr>
            <a:r>
              <a:t/>
            </a:r>
            <a:endParaRPr b="1" sz="800">
              <a:solidFill>
                <a:srgbClr val="595959"/>
              </a:solidFill>
              <a:latin typeface="Montserrat SemiBold"/>
              <a:ea typeface="Montserrat SemiBold"/>
              <a:cs typeface="Montserrat SemiBold"/>
              <a:sym typeface="Montserrat SemiBold"/>
            </a:endParaRPr>
          </a:p>
        </p:txBody>
      </p:sp>
      <p:pic>
        <p:nvPicPr>
          <p:cNvPr id="33" name="Google Shape;33;p2"/>
          <p:cNvPicPr preferRelativeResize="0"/>
          <p:nvPr/>
        </p:nvPicPr>
        <p:blipFill>
          <a:blip r:embed="rId3">
            <a:alphaModFix/>
          </a:blip>
          <a:stretch>
            <a:fillRect/>
          </a:stretch>
        </p:blipFill>
        <p:spPr>
          <a:xfrm>
            <a:off x="3030900" y="5676985"/>
            <a:ext cx="1057275" cy="105727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4" name="Shape 34"/>
        <p:cNvGrpSpPr/>
        <p:nvPr/>
      </p:nvGrpSpPr>
      <p:grpSpPr>
        <a:xfrm>
          <a:off x="0" y="0"/>
          <a:ext cx="0" cy="0"/>
          <a:chOff x="0" y="0"/>
          <a:chExt cx="0" cy="0"/>
        </a:xfrm>
      </p:grpSpPr>
      <p:sp>
        <p:nvSpPr>
          <p:cNvPr id="35" name="Google Shape;35;p3"/>
          <p:cNvSpPr txBox="1"/>
          <p:nvPr>
            <p:ph type="title"/>
          </p:nvPr>
        </p:nvSpPr>
        <p:spPr>
          <a:xfrm>
            <a:off x="838200" y="456565"/>
            <a:ext cx="10515600" cy="76263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4400"/>
              <a:buFont typeface="Calibri"/>
              <a:buNone/>
              <a:defRPr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 name="Google Shape;36;p3"/>
          <p:cNvSpPr txBox="1"/>
          <p:nvPr>
            <p:ph idx="1" type="body"/>
          </p:nvPr>
        </p:nvSpPr>
        <p:spPr>
          <a:xfrm>
            <a:off x="838200" y="1371600"/>
            <a:ext cx="10515600" cy="4805363"/>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3"/>
          <p:cNvSpPr txBox="1"/>
          <p:nvPr>
            <p:ph idx="12" type="sldNum"/>
          </p:nvPr>
        </p:nvSpPr>
        <p:spPr>
          <a:xfrm>
            <a:off x="11487150" y="6329363"/>
            <a:ext cx="55245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8" name="Shape 38"/>
        <p:cNvGrpSpPr/>
        <p:nvPr/>
      </p:nvGrpSpPr>
      <p:grpSpPr>
        <a:xfrm>
          <a:off x="0" y="0"/>
          <a:ext cx="0" cy="0"/>
          <a:chOff x="0" y="0"/>
          <a:chExt cx="0" cy="0"/>
        </a:xfrm>
      </p:grpSpPr>
      <p:sp>
        <p:nvSpPr>
          <p:cNvPr id="39" name="Google Shape;39;p4"/>
          <p:cNvSpPr txBox="1"/>
          <p:nvPr>
            <p:ph type="title"/>
          </p:nvPr>
        </p:nvSpPr>
        <p:spPr>
          <a:xfrm>
            <a:off x="838200" y="456565"/>
            <a:ext cx="10515600" cy="76263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 name="Google Shape;40;p4"/>
          <p:cNvSpPr txBox="1"/>
          <p:nvPr>
            <p:ph idx="12" type="sldNum"/>
          </p:nvPr>
        </p:nvSpPr>
        <p:spPr>
          <a:xfrm>
            <a:off x="11487150" y="6329363"/>
            <a:ext cx="55245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spTree>
      <p:nvGrpSpPr>
        <p:cNvPr id="41" name="Shape 41"/>
        <p:cNvGrpSpPr/>
        <p:nvPr/>
      </p:nvGrpSpPr>
      <p:grpSpPr>
        <a:xfrm>
          <a:off x="0" y="0"/>
          <a:ext cx="0" cy="0"/>
          <a:chOff x="0" y="0"/>
          <a:chExt cx="0" cy="0"/>
        </a:xfrm>
      </p:grpSpPr>
      <p:sp>
        <p:nvSpPr>
          <p:cNvPr id="42" name="Google Shape;42;p5"/>
          <p:cNvSpPr txBox="1"/>
          <p:nvPr>
            <p:ph idx="12" type="sldNum"/>
          </p:nvPr>
        </p:nvSpPr>
        <p:spPr>
          <a:xfrm>
            <a:off x="11487150" y="6329363"/>
            <a:ext cx="55245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43" name="Google Shape;43;p5"/>
          <p:cNvSpPr txBox="1"/>
          <p:nvPr/>
        </p:nvSpPr>
        <p:spPr>
          <a:xfrm>
            <a:off x="568410" y="469557"/>
            <a:ext cx="2014152" cy="7694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4400">
                <a:solidFill>
                  <a:schemeClr val="dk1"/>
                </a:solidFill>
                <a:latin typeface="Calibri"/>
                <a:ea typeface="Calibri"/>
                <a:cs typeface="Calibri"/>
                <a:sym typeface="Calibri"/>
              </a:rPr>
              <a:t>Agenda</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actice: Think">
  <p:cSld name="Practice: Think">
    <p:spTree>
      <p:nvGrpSpPr>
        <p:cNvPr id="44" name="Shape 44"/>
        <p:cNvGrpSpPr/>
        <p:nvPr/>
      </p:nvGrpSpPr>
      <p:grpSpPr>
        <a:xfrm>
          <a:off x="0" y="0"/>
          <a:ext cx="0" cy="0"/>
          <a:chOff x="0" y="0"/>
          <a:chExt cx="0" cy="0"/>
        </a:xfrm>
      </p:grpSpPr>
      <p:sp>
        <p:nvSpPr>
          <p:cNvPr id="45" name="Google Shape;45;p6"/>
          <p:cNvSpPr txBox="1"/>
          <p:nvPr>
            <p:ph type="title"/>
          </p:nvPr>
        </p:nvSpPr>
        <p:spPr>
          <a:xfrm>
            <a:off x="838199" y="1388066"/>
            <a:ext cx="10515600" cy="76263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6"/>
          <p:cNvSpPr txBox="1"/>
          <p:nvPr>
            <p:ph idx="12" type="sldNum"/>
          </p:nvPr>
        </p:nvSpPr>
        <p:spPr>
          <a:xfrm>
            <a:off x="11487150" y="6329363"/>
            <a:ext cx="55245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47" name="Google Shape;47;p6"/>
          <p:cNvSpPr/>
          <p:nvPr/>
        </p:nvSpPr>
        <p:spPr>
          <a:xfrm>
            <a:off x="-29763" y="231050"/>
            <a:ext cx="12221763" cy="984404"/>
          </a:xfrm>
          <a:prstGeom prst="rect">
            <a:avLst/>
          </a:prstGeom>
          <a:solidFill>
            <a:srgbClr val="2E235D"/>
          </a:solidFill>
          <a:ln cap="flat" cmpd="sng" w="12700">
            <a:solidFill>
              <a:srgbClr val="2E235D"/>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 name="Google Shape;48;p6"/>
          <p:cNvSpPr/>
          <p:nvPr/>
        </p:nvSpPr>
        <p:spPr>
          <a:xfrm>
            <a:off x="8365340" y="393723"/>
            <a:ext cx="3380431" cy="556054"/>
          </a:xfrm>
          <a:prstGeom prst="roundRect">
            <a:avLst>
              <a:gd fmla="val 16667" name="adj"/>
            </a:avLst>
          </a:prstGeom>
          <a:solidFill>
            <a:srgbClr val="4E408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i="0" lang="en-US" sz="2200">
                <a:solidFill>
                  <a:schemeClr val="lt1"/>
                </a:solidFill>
                <a:latin typeface="Calibri"/>
                <a:ea typeface="Calibri"/>
                <a:cs typeface="Calibri"/>
                <a:sym typeface="Calibri"/>
              </a:rPr>
              <a:t>sli.do      #cse122</a:t>
            </a:r>
            <a:endParaRPr/>
          </a:p>
        </p:txBody>
      </p:sp>
      <p:sp>
        <p:nvSpPr>
          <p:cNvPr id="49" name="Google Shape;49;p6"/>
          <p:cNvSpPr txBox="1"/>
          <p:nvPr/>
        </p:nvSpPr>
        <p:spPr>
          <a:xfrm>
            <a:off x="1106916" y="300371"/>
            <a:ext cx="3741730" cy="7694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400">
                <a:solidFill>
                  <a:schemeClr val="lt1"/>
                </a:solidFill>
                <a:latin typeface="Calibri"/>
                <a:ea typeface="Calibri"/>
                <a:cs typeface="Calibri"/>
                <a:sym typeface="Calibri"/>
              </a:rPr>
              <a:t>Practice : Think</a:t>
            </a:r>
            <a:endParaRPr/>
          </a:p>
        </p:txBody>
      </p:sp>
      <p:pic>
        <p:nvPicPr>
          <p:cNvPr id="50" name="Google Shape;50;p6"/>
          <p:cNvPicPr preferRelativeResize="0"/>
          <p:nvPr/>
        </p:nvPicPr>
        <p:blipFill rotWithShape="1">
          <a:blip r:embed="rId2">
            <a:alphaModFix/>
          </a:blip>
          <a:srcRect b="0" l="0" r="0" t="0"/>
          <a:stretch/>
        </p:blipFill>
        <p:spPr>
          <a:xfrm flipH="1">
            <a:off x="154039" y="300371"/>
            <a:ext cx="684160" cy="781897"/>
          </a:xfrm>
          <a:prstGeom prst="rect">
            <a:avLst/>
          </a:prstGeom>
          <a:noFill/>
          <a:ln>
            <a:noFill/>
          </a:ln>
        </p:spPr>
      </p:pic>
      <p:sp>
        <p:nvSpPr>
          <p:cNvPr id="51" name="Google Shape;51;p6"/>
          <p:cNvSpPr/>
          <p:nvPr/>
        </p:nvSpPr>
        <p:spPr>
          <a:xfrm>
            <a:off x="7256995" y="195215"/>
            <a:ext cx="960120" cy="960120"/>
          </a:xfrm>
          <a:prstGeom prst="roundRect">
            <a:avLst>
              <a:gd fmla="val 16667" name="adj"/>
            </a:avLst>
          </a:prstGeom>
          <a:solidFill>
            <a:srgbClr val="4E408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i="0" sz="2200">
              <a:solidFill>
                <a:schemeClr val="lt1"/>
              </a:solidFill>
              <a:latin typeface="Calibri"/>
              <a:ea typeface="Calibri"/>
              <a:cs typeface="Calibri"/>
              <a:sym typeface="Calibri"/>
            </a:endParaRPr>
          </a:p>
        </p:txBody>
      </p:sp>
      <p:sp>
        <p:nvSpPr>
          <p:cNvPr id="52" name="Google Shape;52;p6"/>
          <p:cNvSpPr/>
          <p:nvPr/>
        </p:nvSpPr>
        <p:spPr>
          <a:xfrm>
            <a:off x="7362151" y="300371"/>
            <a:ext cx="749808" cy="74980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53" name="Google Shape;53;p6"/>
          <p:cNvPicPr preferRelativeResize="0"/>
          <p:nvPr/>
        </p:nvPicPr>
        <p:blipFill>
          <a:blip r:embed="rId3">
            <a:alphaModFix/>
          </a:blip>
          <a:stretch>
            <a:fillRect/>
          </a:stretch>
        </p:blipFill>
        <p:spPr>
          <a:xfrm>
            <a:off x="7344031" y="282259"/>
            <a:ext cx="781900" cy="7819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acitce: Pair">
  <p:cSld name="Pracitce: Pair">
    <p:spTree>
      <p:nvGrpSpPr>
        <p:cNvPr id="54" name="Shape 54"/>
        <p:cNvGrpSpPr/>
        <p:nvPr/>
      </p:nvGrpSpPr>
      <p:grpSpPr>
        <a:xfrm>
          <a:off x="0" y="0"/>
          <a:ext cx="0" cy="0"/>
          <a:chOff x="0" y="0"/>
          <a:chExt cx="0" cy="0"/>
        </a:xfrm>
      </p:grpSpPr>
      <p:sp>
        <p:nvSpPr>
          <p:cNvPr id="55" name="Google Shape;55;p7"/>
          <p:cNvSpPr txBox="1"/>
          <p:nvPr>
            <p:ph type="title"/>
          </p:nvPr>
        </p:nvSpPr>
        <p:spPr>
          <a:xfrm>
            <a:off x="838199" y="1388066"/>
            <a:ext cx="10515600" cy="76263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7"/>
          <p:cNvSpPr txBox="1"/>
          <p:nvPr>
            <p:ph idx="12" type="sldNum"/>
          </p:nvPr>
        </p:nvSpPr>
        <p:spPr>
          <a:xfrm>
            <a:off x="11487150" y="6329363"/>
            <a:ext cx="55245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57" name="Google Shape;57;p7"/>
          <p:cNvSpPr/>
          <p:nvPr/>
        </p:nvSpPr>
        <p:spPr>
          <a:xfrm>
            <a:off x="-29763" y="231050"/>
            <a:ext cx="12221763" cy="984404"/>
          </a:xfrm>
          <a:prstGeom prst="rect">
            <a:avLst/>
          </a:prstGeom>
          <a:solidFill>
            <a:srgbClr val="2E235D"/>
          </a:solidFill>
          <a:ln cap="flat" cmpd="sng" w="12700">
            <a:solidFill>
              <a:srgbClr val="2E235D"/>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58" name="Google Shape;58;p7"/>
          <p:cNvPicPr preferRelativeResize="0"/>
          <p:nvPr/>
        </p:nvPicPr>
        <p:blipFill rotWithShape="1">
          <a:blip r:embed="rId2">
            <a:alphaModFix/>
          </a:blip>
          <a:srcRect b="0" l="0" r="0" t="0"/>
          <a:stretch/>
        </p:blipFill>
        <p:spPr>
          <a:xfrm>
            <a:off x="154039" y="300371"/>
            <a:ext cx="961802" cy="769442"/>
          </a:xfrm>
          <a:prstGeom prst="rect">
            <a:avLst/>
          </a:prstGeom>
          <a:noFill/>
          <a:ln>
            <a:noFill/>
          </a:ln>
        </p:spPr>
      </p:pic>
      <p:sp>
        <p:nvSpPr>
          <p:cNvPr id="59" name="Google Shape;59;p7"/>
          <p:cNvSpPr/>
          <p:nvPr/>
        </p:nvSpPr>
        <p:spPr>
          <a:xfrm>
            <a:off x="8365340" y="393723"/>
            <a:ext cx="3380431" cy="556054"/>
          </a:xfrm>
          <a:prstGeom prst="roundRect">
            <a:avLst>
              <a:gd fmla="val 16667" name="adj"/>
            </a:avLst>
          </a:prstGeom>
          <a:solidFill>
            <a:srgbClr val="4E408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i="0" lang="en-US" sz="2200">
                <a:solidFill>
                  <a:schemeClr val="lt1"/>
                </a:solidFill>
                <a:latin typeface="Calibri"/>
                <a:ea typeface="Calibri"/>
                <a:cs typeface="Calibri"/>
                <a:sym typeface="Calibri"/>
              </a:rPr>
              <a:t>sli.do      #cse122</a:t>
            </a:r>
            <a:endParaRPr/>
          </a:p>
        </p:txBody>
      </p:sp>
      <p:sp>
        <p:nvSpPr>
          <p:cNvPr id="60" name="Google Shape;60;p7"/>
          <p:cNvSpPr/>
          <p:nvPr/>
        </p:nvSpPr>
        <p:spPr>
          <a:xfrm>
            <a:off x="7256995" y="195215"/>
            <a:ext cx="960120" cy="960120"/>
          </a:xfrm>
          <a:prstGeom prst="roundRect">
            <a:avLst>
              <a:gd fmla="val 16667" name="adj"/>
            </a:avLst>
          </a:prstGeom>
          <a:solidFill>
            <a:srgbClr val="4E408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i="0" sz="2200">
              <a:solidFill>
                <a:schemeClr val="lt1"/>
              </a:solidFill>
              <a:latin typeface="Calibri"/>
              <a:ea typeface="Calibri"/>
              <a:cs typeface="Calibri"/>
              <a:sym typeface="Calibri"/>
            </a:endParaRPr>
          </a:p>
        </p:txBody>
      </p:sp>
      <p:sp>
        <p:nvSpPr>
          <p:cNvPr id="61" name="Google Shape;61;p7"/>
          <p:cNvSpPr/>
          <p:nvPr/>
        </p:nvSpPr>
        <p:spPr>
          <a:xfrm>
            <a:off x="7362151" y="300371"/>
            <a:ext cx="749808" cy="74980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2" name="Google Shape;62;p7"/>
          <p:cNvSpPr txBox="1"/>
          <p:nvPr/>
        </p:nvSpPr>
        <p:spPr>
          <a:xfrm>
            <a:off x="1106916" y="300371"/>
            <a:ext cx="3357650" cy="7694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400">
                <a:solidFill>
                  <a:schemeClr val="lt1"/>
                </a:solidFill>
                <a:latin typeface="Calibri"/>
                <a:ea typeface="Calibri"/>
                <a:cs typeface="Calibri"/>
                <a:sym typeface="Calibri"/>
              </a:rPr>
              <a:t>Practice : Pair</a:t>
            </a:r>
            <a:endParaRPr/>
          </a:p>
        </p:txBody>
      </p:sp>
      <p:pic>
        <p:nvPicPr>
          <p:cNvPr id="63" name="Google Shape;63;p7"/>
          <p:cNvPicPr preferRelativeResize="0"/>
          <p:nvPr/>
        </p:nvPicPr>
        <p:blipFill>
          <a:blip r:embed="rId3">
            <a:alphaModFix/>
          </a:blip>
          <a:stretch>
            <a:fillRect/>
          </a:stretch>
        </p:blipFill>
        <p:spPr>
          <a:xfrm>
            <a:off x="7344031" y="282259"/>
            <a:ext cx="781900" cy="7819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4" name="Shape 64"/>
        <p:cNvGrpSpPr/>
        <p:nvPr/>
      </p:nvGrpSpPr>
      <p:grpSpPr>
        <a:xfrm>
          <a:off x="0" y="0"/>
          <a:ext cx="0" cy="0"/>
          <a:chOff x="0" y="0"/>
          <a:chExt cx="0" cy="0"/>
        </a:xfrm>
      </p:grpSpPr>
      <p:sp>
        <p:nvSpPr>
          <p:cNvPr id="65" name="Google Shape;65;p8"/>
          <p:cNvSpPr txBox="1"/>
          <p:nvPr>
            <p:ph idx="12" type="sldNum"/>
          </p:nvPr>
        </p:nvSpPr>
        <p:spPr>
          <a:xfrm>
            <a:off x="11487150" y="6329363"/>
            <a:ext cx="55245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Blank">
  <p:cSld name="Blank Blank">
    <p:spTree>
      <p:nvGrpSpPr>
        <p:cNvPr id="66" name="Shape 66"/>
        <p:cNvGrpSpPr/>
        <p:nvPr/>
      </p:nvGrpSpPr>
      <p:grpSpPr>
        <a:xfrm>
          <a:off x="0" y="0"/>
          <a:ext cx="0" cy="0"/>
          <a:chOff x="0" y="0"/>
          <a:chExt cx="0" cy="0"/>
        </a:xfrm>
      </p:grpSpPr>
      <p:sp>
        <p:nvSpPr>
          <p:cNvPr id="67" name="Google Shape;67;p9"/>
          <p:cNvSpPr txBox="1"/>
          <p:nvPr>
            <p:ph idx="12" type="sldNum"/>
          </p:nvPr>
        </p:nvSpPr>
        <p:spPr>
          <a:xfrm>
            <a:off x="11487150" y="6329363"/>
            <a:ext cx="55245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68" name="Google Shape;68;p9"/>
          <p:cNvSpPr/>
          <p:nvPr/>
        </p:nvSpPr>
        <p:spPr>
          <a:xfrm>
            <a:off x="-101416" y="0"/>
            <a:ext cx="12628848" cy="74401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10" Type="http://schemas.openxmlformats.org/officeDocument/2006/relationships/theme" Target="../theme/theme1.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838200" y="456565"/>
            <a:ext cx="10515600" cy="762635"/>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1"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838200" y="1371600"/>
            <a:ext cx="10515600" cy="4805363"/>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NTR"/>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NTR"/>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NTR"/>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NTR"/>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
          <p:cNvSpPr txBox="1"/>
          <p:nvPr>
            <p:ph idx="12" type="sldNum"/>
          </p:nvPr>
        </p:nvSpPr>
        <p:spPr>
          <a:xfrm>
            <a:off x="11487150" y="6329363"/>
            <a:ext cx="55245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1" i="0" sz="1100" u="none" cap="none" strike="noStrike">
                <a:solidFill>
                  <a:srgbClr val="2E235D"/>
                </a:solidFill>
                <a:latin typeface="Calibri"/>
                <a:ea typeface="Calibri"/>
                <a:cs typeface="Calibri"/>
                <a:sym typeface="Calibri"/>
              </a:defRPr>
            </a:lvl1pPr>
            <a:lvl2pPr indent="0" lvl="1" marL="0" marR="0" rtl="0" algn="r">
              <a:spcBef>
                <a:spcPts val="0"/>
              </a:spcBef>
              <a:buNone/>
              <a:defRPr b="1" i="0" sz="1100" u="none" cap="none" strike="noStrike">
                <a:solidFill>
                  <a:srgbClr val="2E235D"/>
                </a:solidFill>
                <a:latin typeface="Calibri"/>
                <a:ea typeface="Calibri"/>
                <a:cs typeface="Calibri"/>
                <a:sym typeface="Calibri"/>
              </a:defRPr>
            </a:lvl2pPr>
            <a:lvl3pPr indent="0" lvl="2" marL="0" marR="0" rtl="0" algn="r">
              <a:spcBef>
                <a:spcPts val="0"/>
              </a:spcBef>
              <a:buNone/>
              <a:defRPr b="1" i="0" sz="1100" u="none" cap="none" strike="noStrike">
                <a:solidFill>
                  <a:srgbClr val="2E235D"/>
                </a:solidFill>
                <a:latin typeface="Calibri"/>
                <a:ea typeface="Calibri"/>
                <a:cs typeface="Calibri"/>
                <a:sym typeface="Calibri"/>
              </a:defRPr>
            </a:lvl3pPr>
            <a:lvl4pPr indent="0" lvl="3" marL="0" marR="0" rtl="0" algn="r">
              <a:spcBef>
                <a:spcPts val="0"/>
              </a:spcBef>
              <a:buNone/>
              <a:defRPr b="1" i="0" sz="1100" u="none" cap="none" strike="noStrike">
                <a:solidFill>
                  <a:srgbClr val="2E235D"/>
                </a:solidFill>
                <a:latin typeface="Calibri"/>
                <a:ea typeface="Calibri"/>
                <a:cs typeface="Calibri"/>
                <a:sym typeface="Calibri"/>
              </a:defRPr>
            </a:lvl4pPr>
            <a:lvl5pPr indent="0" lvl="4" marL="0" marR="0" rtl="0" algn="r">
              <a:spcBef>
                <a:spcPts val="0"/>
              </a:spcBef>
              <a:buNone/>
              <a:defRPr b="1" i="0" sz="1100" u="none" cap="none" strike="noStrike">
                <a:solidFill>
                  <a:srgbClr val="2E235D"/>
                </a:solidFill>
                <a:latin typeface="Calibri"/>
                <a:ea typeface="Calibri"/>
                <a:cs typeface="Calibri"/>
                <a:sym typeface="Calibri"/>
              </a:defRPr>
            </a:lvl5pPr>
            <a:lvl6pPr indent="0" lvl="5" marL="0" marR="0" rtl="0" algn="r">
              <a:spcBef>
                <a:spcPts val="0"/>
              </a:spcBef>
              <a:buNone/>
              <a:defRPr b="1" i="0" sz="1100" u="none" cap="none" strike="noStrike">
                <a:solidFill>
                  <a:srgbClr val="2E235D"/>
                </a:solidFill>
                <a:latin typeface="Calibri"/>
                <a:ea typeface="Calibri"/>
                <a:cs typeface="Calibri"/>
                <a:sym typeface="Calibri"/>
              </a:defRPr>
            </a:lvl6pPr>
            <a:lvl7pPr indent="0" lvl="6" marL="0" marR="0" rtl="0" algn="r">
              <a:spcBef>
                <a:spcPts val="0"/>
              </a:spcBef>
              <a:buNone/>
              <a:defRPr b="1" i="0" sz="1100" u="none" cap="none" strike="noStrike">
                <a:solidFill>
                  <a:srgbClr val="2E235D"/>
                </a:solidFill>
                <a:latin typeface="Calibri"/>
                <a:ea typeface="Calibri"/>
                <a:cs typeface="Calibri"/>
                <a:sym typeface="Calibri"/>
              </a:defRPr>
            </a:lvl7pPr>
            <a:lvl8pPr indent="0" lvl="7" marL="0" marR="0" rtl="0" algn="r">
              <a:spcBef>
                <a:spcPts val="0"/>
              </a:spcBef>
              <a:buNone/>
              <a:defRPr b="1" i="0" sz="1100" u="none" cap="none" strike="noStrike">
                <a:solidFill>
                  <a:srgbClr val="2E235D"/>
                </a:solidFill>
                <a:latin typeface="Calibri"/>
                <a:ea typeface="Calibri"/>
                <a:cs typeface="Calibri"/>
                <a:sym typeface="Calibri"/>
              </a:defRPr>
            </a:lvl8pPr>
            <a:lvl9pPr indent="0" lvl="8" marL="0" marR="0" rtl="0" algn="r">
              <a:spcBef>
                <a:spcPts val="0"/>
              </a:spcBef>
              <a:buNone/>
              <a:defRPr b="1" i="0" sz="1100" u="none" cap="none" strike="noStrike">
                <a:solidFill>
                  <a:srgbClr val="2E235D"/>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13" name="Google Shape;13;p1"/>
          <p:cNvSpPr/>
          <p:nvPr/>
        </p:nvSpPr>
        <p:spPr>
          <a:xfrm>
            <a:off x="-89452" y="-2819"/>
            <a:ext cx="12503426" cy="239554"/>
          </a:xfrm>
          <a:prstGeom prst="rect">
            <a:avLst/>
          </a:prstGeom>
          <a:solidFill>
            <a:srgbClr val="2E235D"/>
          </a:solidFill>
          <a:ln cap="flat" cmpd="sng" w="12700">
            <a:solidFill>
              <a:srgbClr val="2E235D"/>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14" name="Google Shape;14;p1"/>
          <p:cNvPicPr preferRelativeResize="0"/>
          <p:nvPr/>
        </p:nvPicPr>
        <p:blipFill rotWithShape="1">
          <a:blip r:embed="rId1">
            <a:alphaModFix/>
          </a:blip>
          <a:srcRect b="0" l="0" r="0" t="0"/>
          <a:stretch/>
        </p:blipFill>
        <p:spPr>
          <a:xfrm>
            <a:off x="29763" y="29972"/>
            <a:ext cx="2150721" cy="169037"/>
          </a:xfrm>
          <a:prstGeom prst="rect">
            <a:avLst/>
          </a:prstGeom>
          <a:noFill/>
          <a:ln>
            <a:noFill/>
          </a:ln>
        </p:spPr>
      </p:pic>
      <p:sp>
        <p:nvSpPr>
          <p:cNvPr id="15" name="Google Shape;15;p1"/>
          <p:cNvSpPr txBox="1"/>
          <p:nvPr/>
        </p:nvSpPr>
        <p:spPr>
          <a:xfrm>
            <a:off x="10569575" y="0"/>
            <a:ext cx="1622425" cy="2308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i="0" lang="en-US" sz="900" u="none" cap="none" strike="noStrike">
                <a:solidFill>
                  <a:schemeClr val="lt1"/>
                </a:solidFill>
                <a:latin typeface="Montserrat SemiBold"/>
                <a:ea typeface="Montserrat SemiBold"/>
                <a:cs typeface="Montserrat SemiBold"/>
                <a:sym typeface="Montserrat SemiBold"/>
              </a:rPr>
              <a:t>CSE 12</a:t>
            </a:r>
            <a:r>
              <a:rPr b="1" lang="en-US" sz="900">
                <a:solidFill>
                  <a:schemeClr val="lt1"/>
                </a:solidFill>
                <a:latin typeface="Montserrat SemiBold"/>
                <a:ea typeface="Montserrat SemiBold"/>
                <a:cs typeface="Montserrat SemiBold"/>
                <a:sym typeface="Montserrat SemiBold"/>
              </a:rPr>
              <a:t>2</a:t>
            </a:r>
            <a:endParaRPr/>
          </a:p>
        </p:txBody>
      </p:sp>
      <p:sp>
        <p:nvSpPr>
          <p:cNvPr id="16" name="Google Shape;16;p1"/>
          <p:cNvSpPr txBox="1"/>
          <p:nvPr/>
        </p:nvSpPr>
        <p:spPr>
          <a:xfrm>
            <a:off x="3000376" y="-2819"/>
            <a:ext cx="6191248" cy="2308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900" u="none" cap="none" strike="noStrike">
                <a:solidFill>
                  <a:schemeClr val="lt1"/>
                </a:solidFill>
                <a:latin typeface="Montserrat SemiBold"/>
                <a:ea typeface="Montserrat SemiBold"/>
                <a:cs typeface="Montserrat SemiBold"/>
                <a:sym typeface="Montserrat SemiBold"/>
              </a:rPr>
              <a:t>LEC 19: Victory Lap &amp; Next Steps</a:t>
            </a:r>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hyperlink" Target="https://github.com/karan/Projects"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hyperlink" Target="https://developer.apple.com/swift/" TargetMode="External"/><Relationship Id="rId4" Type="http://schemas.openxmlformats.org/officeDocument/2006/relationships/hyperlink" Target="https://www.javascript.com/" TargetMode="External"/><Relationship Id="rId10" Type="http://schemas.openxmlformats.org/officeDocument/2006/relationships/hyperlink" Target="http://www.scala-lang.org/" TargetMode="External"/><Relationship Id="rId9" Type="http://schemas.openxmlformats.org/officeDocument/2006/relationships/hyperlink" Target="http://learnyouahaskell.com/" TargetMode="External"/><Relationship Id="rId5" Type="http://schemas.openxmlformats.org/officeDocument/2006/relationships/hyperlink" Target="http://processing.org/" TargetMode="External"/><Relationship Id="rId6" Type="http://schemas.openxmlformats.org/officeDocument/2006/relationships/hyperlink" Target="http://interactivepython.org/courselib/static/thinkcspy/index.html" TargetMode="External"/><Relationship Id="rId7" Type="http://schemas.openxmlformats.org/officeDocument/2006/relationships/hyperlink" Target="https://www.codecademy.com/learn/learn-sql" TargetMode="External"/><Relationship Id="rId8" Type="http://schemas.openxmlformats.org/officeDocument/2006/relationships/hyperlink" Target="http://htdp.org/"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hyperlink" Target="http://nlp.stanford.edu/software/" TargetMode="External"/><Relationship Id="rId4" Type="http://schemas.openxmlformats.org/officeDocument/2006/relationships/hyperlink" Target="http://lwjgl.org/" TargetMode="External"/><Relationship Id="rId5" Type="http://schemas.openxmlformats.org/officeDocument/2006/relationships/hyperlink" Target="http://jbox2d.org/" TargetMode="External"/><Relationship Id="rId6" Type="http://schemas.openxmlformats.org/officeDocument/2006/relationships/hyperlink" Target="http://biojava.org/wiki/Main_Page" TargetMode="External"/><Relationship Id="rId7" Type="http://schemas.openxmlformats.org/officeDocument/2006/relationships/hyperlink" Target="http://restfb.com/" TargetMode="External"/><Relationship Id="rId8" Type="http://schemas.openxmlformats.org/officeDocument/2006/relationships/hyperlink" Target="https://www.jetbrains.com/help/idea/your-first-spring-application.html"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hyperlink" Target="https://www.cs.washington.edu/academics/ugrad/current-students/degree/specializations" TargetMode="External"/><Relationship Id="rId4" Type="http://schemas.openxmlformats.org/officeDocument/2006/relationships/hyperlink" Target="https://www.cs.washington.edu/academics/ugrad/nonmajor-options/nonmajor-courses"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43.png"/></Relationships>
</file>

<file path=ppt/slides/_rels/slide16.xml.rels><?xml version="1.0" encoding="UTF-8" standalone="yes"?><Relationships xmlns="http://schemas.openxmlformats.org/package/2006/relationships"><Relationship Id="rId20" Type="http://schemas.openxmlformats.org/officeDocument/2006/relationships/hyperlink" Target="https://www.amazon.com/Nine-Algorithms-That-Changed-Future-ebook/dp/B08F2GWN6X/ref=sr_1_1?crid=2NQLSHTFOGEU&amp;keywords=9+algorithms+that+changed+the+future&amp;qid=1639123864&amp;sprefix=9+algorit%2Caps%2C212&amp;sr=8-1" TargetMode="External"/><Relationship Id="rId22" Type="http://schemas.openxmlformats.org/officeDocument/2006/relationships/hyperlink" Target="https://www.amazon.com/Algorithms-Oppression-Search-Engines-Reinforce-ebook/dp/B075XS7Y7D/ref=sr_1_1?crid=OCN36V6ETEX4&amp;keywords=algorithms+of+oppression&amp;qid=1639123940&amp;sprefix=algorithms+of+opp%2Caps%2C223&amp;sr=8-1" TargetMode="External"/><Relationship Id="rId21" Type="http://schemas.openxmlformats.org/officeDocument/2006/relationships/image" Target="../media/image10.jpg"/><Relationship Id="rId24" Type="http://schemas.openxmlformats.org/officeDocument/2006/relationships/hyperlink" Target="https://www.amazon.com/Weapons-Math-Destruction-Increases-Inequality-ebook/dp/B019B6VCLO/ref=sr_1_1?crid=1IXMNIFBZ5184&amp;keywords=weapons+of+math+destruction&amp;qid=1639124014&amp;sprefix=weapons+of+math+%2Caps%2C260&amp;sr=8-1" TargetMode="External"/><Relationship Id="rId23" Type="http://schemas.openxmlformats.org/officeDocument/2006/relationships/image" Target="../media/image7.jpg"/><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hyperlink" Target="https://www.youtube.com/watch?v=h1NqpK4gDrM&amp;list=PLTPQEx-31JXhusD9twkKlguRlaQowh-Vw&amp;index=10" TargetMode="External"/><Relationship Id="rId4" Type="http://schemas.openxmlformats.org/officeDocument/2006/relationships/hyperlink" Target="http://grail.cs.washington.edu/projects/nba_players/" TargetMode="External"/><Relationship Id="rId9" Type="http://schemas.openxmlformats.org/officeDocument/2006/relationships/hyperlink" Target="https://homes.cs.washington.edu/~mones/production.html" TargetMode="External"/><Relationship Id="rId25" Type="http://schemas.openxmlformats.org/officeDocument/2006/relationships/image" Target="../media/image5.jpg"/><Relationship Id="rId5" Type="http://schemas.openxmlformats.org/officeDocument/2006/relationships/hyperlink" Target="http://grail.cs.washington.edu/projects/nba_players/" TargetMode="External"/><Relationship Id="rId6" Type="http://schemas.openxmlformats.org/officeDocument/2006/relationships/hyperlink" Target="https://www.youtube.com/watch?v=iMj9yz24gP8" TargetMode="External"/><Relationship Id="rId7" Type="http://schemas.openxmlformats.org/officeDocument/2006/relationships/hyperlink" Target="https://www.youtube.com/watch?v=S7nL9IGWGqk" TargetMode="External"/><Relationship Id="rId8" Type="http://schemas.openxmlformats.org/officeDocument/2006/relationships/hyperlink" Target="https://www.youtube.com/watch?v=DEESvghKBUc&amp;list=PLTPQEx-31JXhosblxX6bQnCK_qy2No6uC&amp;index=3" TargetMode="External"/><Relationship Id="rId11" Type="http://schemas.openxmlformats.org/officeDocument/2006/relationships/hyperlink" Target="https://www.youtube.com/watch?v=nTs6CEU2QaM" TargetMode="External"/><Relationship Id="rId10" Type="http://schemas.openxmlformats.org/officeDocument/2006/relationships/hyperlink" Target="https://www.youtube.com/watch?v=heLdAGZu-VY&amp;list=PLTPQEx-31JXhosblxX6bQnCK_qy2No6uC&amp;index=14" TargetMode="External"/><Relationship Id="rId13" Type="http://schemas.openxmlformats.org/officeDocument/2006/relationships/hyperlink" Target="http://change.washington.edu/" TargetMode="External"/><Relationship Id="rId12" Type="http://schemas.openxmlformats.org/officeDocument/2006/relationships/hyperlink" Target="https://youtu.be/MTqUYFN5BbI?list=PLTPQEx-31JXhusD9twkKlguRlaQowh-Vw&amp;t=2285" TargetMode="External"/><Relationship Id="rId15" Type="http://schemas.openxmlformats.org/officeDocument/2006/relationships/hyperlink" Target="https://computinged.uw.edu/" TargetMode="External"/><Relationship Id="rId14" Type="http://schemas.openxmlformats.org/officeDocument/2006/relationships/hyperlink" Target="http://dub.washington.edu/" TargetMode="External"/><Relationship Id="rId17" Type="http://schemas.openxmlformats.org/officeDocument/2006/relationships/image" Target="../media/image9.png"/><Relationship Id="rId16" Type="http://schemas.openxmlformats.org/officeDocument/2006/relationships/hyperlink" Target="https://www.amazon.com/Code-Language-Computer-Hardware-Software/dp/0735611319/ref=sr_1_4?keywords=code+book&amp;qid=1639123846&amp;sr=8-4" TargetMode="External"/><Relationship Id="rId19" Type="http://schemas.openxmlformats.org/officeDocument/2006/relationships/image" Target="../media/image30.png"/><Relationship Id="rId18" Type="http://schemas.openxmlformats.org/officeDocument/2006/relationships/hyperlink" Target="https://www.amazon.com/Dear-Data-Giorgia-Lupi/dp/1616895322/ref=sr_1_1?keywords=dear+data&amp;qid=1639123903&amp;sr=8-1"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20" Type="http://schemas.openxmlformats.org/officeDocument/2006/relationships/image" Target="../media/image23.png"/><Relationship Id="rId22" Type="http://schemas.openxmlformats.org/officeDocument/2006/relationships/image" Target="../media/image37.jpg"/><Relationship Id="rId21" Type="http://schemas.openxmlformats.org/officeDocument/2006/relationships/image" Target="../media/image26.jpg"/><Relationship Id="rId24" Type="http://schemas.openxmlformats.org/officeDocument/2006/relationships/image" Target="../media/image31.jpg"/><Relationship Id="rId23" Type="http://schemas.openxmlformats.org/officeDocument/2006/relationships/image" Target="../media/image36.jpg"/><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4.png"/><Relationship Id="rId4" Type="http://schemas.openxmlformats.org/officeDocument/2006/relationships/image" Target="../media/image28.jpg"/><Relationship Id="rId9" Type="http://schemas.openxmlformats.org/officeDocument/2006/relationships/image" Target="../media/image17.jpg"/><Relationship Id="rId26" Type="http://schemas.openxmlformats.org/officeDocument/2006/relationships/image" Target="../media/image41.png"/><Relationship Id="rId25" Type="http://schemas.openxmlformats.org/officeDocument/2006/relationships/image" Target="../media/image35.jpg"/><Relationship Id="rId28" Type="http://schemas.openxmlformats.org/officeDocument/2006/relationships/image" Target="../media/image34.jpg"/><Relationship Id="rId27" Type="http://schemas.openxmlformats.org/officeDocument/2006/relationships/image" Target="../media/image42.jpg"/><Relationship Id="rId5" Type="http://schemas.openxmlformats.org/officeDocument/2006/relationships/image" Target="../media/image38.jpg"/><Relationship Id="rId6" Type="http://schemas.openxmlformats.org/officeDocument/2006/relationships/image" Target="../media/image13.jpg"/><Relationship Id="rId29" Type="http://schemas.openxmlformats.org/officeDocument/2006/relationships/image" Target="../media/image39.jpg"/><Relationship Id="rId7" Type="http://schemas.openxmlformats.org/officeDocument/2006/relationships/image" Target="../media/image15.jpg"/><Relationship Id="rId8" Type="http://schemas.openxmlformats.org/officeDocument/2006/relationships/image" Target="../media/image32.jpg"/><Relationship Id="rId11" Type="http://schemas.openxmlformats.org/officeDocument/2006/relationships/image" Target="../media/image40.jpg"/><Relationship Id="rId10" Type="http://schemas.openxmlformats.org/officeDocument/2006/relationships/image" Target="../media/image27.jpg"/><Relationship Id="rId13" Type="http://schemas.openxmlformats.org/officeDocument/2006/relationships/image" Target="../media/image33.jpg"/><Relationship Id="rId12" Type="http://schemas.openxmlformats.org/officeDocument/2006/relationships/image" Target="../media/image20.jpg"/><Relationship Id="rId15" Type="http://schemas.openxmlformats.org/officeDocument/2006/relationships/image" Target="../media/image18.jpg"/><Relationship Id="rId14" Type="http://schemas.openxmlformats.org/officeDocument/2006/relationships/image" Target="../media/image25.jpg"/><Relationship Id="rId17" Type="http://schemas.openxmlformats.org/officeDocument/2006/relationships/image" Target="../media/image22.jpg"/><Relationship Id="rId16" Type="http://schemas.openxmlformats.org/officeDocument/2006/relationships/image" Target="../media/image16.png"/><Relationship Id="rId19" Type="http://schemas.openxmlformats.org/officeDocument/2006/relationships/image" Target="../media/image21.jpg"/><Relationship Id="rId18" Type="http://schemas.openxmlformats.org/officeDocument/2006/relationships/image" Target="../media/image2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1.png"/><Relationship Id="rId4" Type="http://schemas.openxmlformats.org/officeDocument/2006/relationships/image" Target="../media/image3.png"/><Relationship Id="rId5"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 name="Shape 72"/>
        <p:cNvGrpSpPr/>
        <p:nvPr/>
      </p:nvGrpSpPr>
      <p:grpSpPr>
        <a:xfrm>
          <a:off x="0" y="0"/>
          <a:ext cx="0" cy="0"/>
          <a:chOff x="0" y="0"/>
          <a:chExt cx="0" cy="0"/>
        </a:xfrm>
      </p:grpSpPr>
      <p:sp>
        <p:nvSpPr>
          <p:cNvPr id="73" name="Google Shape;73;p10"/>
          <p:cNvSpPr txBox="1"/>
          <p:nvPr>
            <p:ph type="title"/>
          </p:nvPr>
        </p:nvSpPr>
        <p:spPr>
          <a:xfrm>
            <a:off x="305333" y="4125093"/>
            <a:ext cx="6591226" cy="1954786"/>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F0F0F0"/>
              </a:buClr>
              <a:buSzPts val="3600"/>
              <a:buFont typeface="Montserrat SemiBold"/>
              <a:buNone/>
            </a:pPr>
            <a:r>
              <a:rPr lang="en-US" sz="3600"/>
              <a:t>Victory Lap &amp; Next Steps</a:t>
            </a:r>
            <a:endParaRPr/>
          </a:p>
        </p:txBody>
      </p:sp>
      <p:sp>
        <p:nvSpPr>
          <p:cNvPr id="74" name="Google Shape;74;p10"/>
          <p:cNvSpPr txBox="1"/>
          <p:nvPr/>
        </p:nvSpPr>
        <p:spPr>
          <a:xfrm>
            <a:off x="7203441" y="2041170"/>
            <a:ext cx="4988559" cy="163121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en-US" sz="2000">
                <a:solidFill>
                  <a:srgbClr val="3F3F3F"/>
                </a:solidFill>
                <a:latin typeface="Calibri"/>
                <a:ea typeface="Calibri"/>
                <a:cs typeface="Calibri"/>
                <a:sym typeface="Calibri"/>
              </a:rPr>
              <a:t>Talk to your neighbors:</a:t>
            </a:r>
            <a:endParaRPr/>
          </a:p>
          <a:p>
            <a:pPr indent="0" lvl="0" marL="0" marR="0" rtl="0" algn="ctr">
              <a:spcBef>
                <a:spcPts val="0"/>
              </a:spcBef>
              <a:spcAft>
                <a:spcPts val="0"/>
              </a:spcAft>
              <a:buNone/>
            </a:pPr>
            <a:r>
              <a:rPr i="1" lang="en-US" sz="2000">
                <a:solidFill>
                  <a:srgbClr val="3F3F3F"/>
                </a:solidFill>
                <a:latin typeface="Calibri"/>
                <a:ea typeface="Calibri"/>
                <a:cs typeface="Calibri"/>
                <a:sym typeface="Calibri"/>
              </a:rPr>
              <a:t>What was your favorite part of this quarter?  Doesn’t have to be about CSE 122 </a:t>
            </a:r>
            <a:r>
              <a:rPr lang="en-US" sz="2000">
                <a:solidFill>
                  <a:srgbClr val="3F3F3F"/>
                </a:solidFill>
                <a:latin typeface="Calibri"/>
                <a:ea typeface="Calibri"/>
                <a:cs typeface="Calibri"/>
                <a:sym typeface="Calibri"/>
              </a:rPr>
              <a:t>☺</a:t>
            </a:r>
            <a:br>
              <a:rPr lang="en-US" sz="2000">
                <a:solidFill>
                  <a:srgbClr val="3F3F3F"/>
                </a:solidFill>
                <a:latin typeface="Calibri"/>
                <a:ea typeface="Calibri"/>
                <a:cs typeface="Calibri"/>
                <a:sym typeface="Calibri"/>
              </a:rPr>
            </a:br>
            <a:br>
              <a:rPr lang="en-US" sz="2000">
                <a:solidFill>
                  <a:srgbClr val="3F3F3F"/>
                </a:solidFill>
                <a:latin typeface="Calibri"/>
                <a:ea typeface="Calibri"/>
                <a:cs typeface="Calibri"/>
                <a:sym typeface="Calibri"/>
              </a:rPr>
            </a:br>
            <a:r>
              <a:rPr i="1" lang="en-US" sz="2000">
                <a:solidFill>
                  <a:srgbClr val="3F3F3F"/>
                </a:solidFill>
                <a:latin typeface="Calibri"/>
                <a:ea typeface="Calibri"/>
                <a:cs typeface="Calibri"/>
                <a:sym typeface="Calibri"/>
              </a:rPr>
              <a:t>(Put AMA questions in sli.do!)</a:t>
            </a:r>
            <a:r>
              <a:rPr lang="en-US" sz="2000">
                <a:solidFill>
                  <a:srgbClr val="3F3F3F"/>
                </a:solidFill>
                <a:latin typeface="Calibri"/>
                <a:ea typeface="Calibri"/>
                <a:cs typeface="Calibri"/>
                <a:sym typeface="Calibri"/>
              </a:rPr>
              <a:t>  </a:t>
            </a:r>
            <a:endParaRPr/>
          </a:p>
        </p:txBody>
      </p:sp>
      <p:sp>
        <p:nvSpPr>
          <p:cNvPr id="75" name="Google Shape;75;p10"/>
          <p:cNvSpPr txBox="1"/>
          <p:nvPr/>
        </p:nvSpPr>
        <p:spPr>
          <a:xfrm>
            <a:off x="7379594" y="1403798"/>
            <a:ext cx="4631431"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00">
                <a:solidFill>
                  <a:srgbClr val="A5A5A5"/>
                </a:solidFill>
                <a:latin typeface="Montserrat SemiBold"/>
                <a:ea typeface="Montserrat SemiBold"/>
                <a:cs typeface="Montserrat SemiBold"/>
                <a:sym typeface="Montserrat SemiBold"/>
              </a:rPr>
              <a:t>BEFORE WE START</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19"/>
          <p:cNvSpPr txBox="1"/>
          <p:nvPr>
            <p:ph type="title"/>
          </p:nvPr>
        </p:nvSpPr>
        <p:spPr>
          <a:xfrm>
            <a:off x="838200" y="456565"/>
            <a:ext cx="10515600" cy="76263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What Can Come Next?</a:t>
            </a:r>
            <a:endParaRPr/>
          </a:p>
        </p:txBody>
      </p:sp>
      <p:sp>
        <p:nvSpPr>
          <p:cNvPr id="149" name="Google Shape;149;p19"/>
          <p:cNvSpPr txBox="1"/>
          <p:nvPr>
            <p:ph idx="1" type="body"/>
          </p:nvPr>
        </p:nvSpPr>
        <p:spPr>
          <a:xfrm>
            <a:off x="838200" y="1371600"/>
            <a:ext cx="10515600" cy="4805363"/>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Some ideas</a:t>
            </a:r>
            <a:endParaRPr/>
          </a:p>
          <a:p>
            <a:pPr indent="-228600" lvl="1" marL="685800" rtl="0" algn="l">
              <a:lnSpc>
                <a:spcPct val="90000"/>
              </a:lnSpc>
              <a:spcBef>
                <a:spcPts val="500"/>
              </a:spcBef>
              <a:spcAft>
                <a:spcPts val="0"/>
              </a:spcAft>
              <a:buClr>
                <a:schemeClr val="dk1"/>
              </a:buClr>
              <a:buSzPts val="2400"/>
              <a:buChar char="-"/>
            </a:pPr>
            <a:r>
              <a:rPr lang="en-US"/>
              <a:t>Work on a project</a:t>
            </a:r>
            <a:endParaRPr/>
          </a:p>
          <a:p>
            <a:pPr indent="-228600" lvl="1" marL="685800" rtl="0" algn="l">
              <a:lnSpc>
                <a:spcPct val="90000"/>
              </a:lnSpc>
              <a:spcBef>
                <a:spcPts val="500"/>
              </a:spcBef>
              <a:spcAft>
                <a:spcPts val="0"/>
              </a:spcAft>
              <a:buClr>
                <a:schemeClr val="dk1"/>
              </a:buClr>
              <a:buSzPts val="2400"/>
              <a:buChar char="-"/>
            </a:pPr>
            <a:r>
              <a:rPr lang="en-US"/>
              <a:t>Learn a new language</a:t>
            </a:r>
            <a:endParaRPr/>
          </a:p>
          <a:p>
            <a:pPr indent="-228600" lvl="1" marL="685800" rtl="0" algn="l">
              <a:lnSpc>
                <a:spcPct val="90000"/>
              </a:lnSpc>
              <a:spcBef>
                <a:spcPts val="500"/>
              </a:spcBef>
              <a:spcAft>
                <a:spcPts val="0"/>
              </a:spcAft>
              <a:buClr>
                <a:schemeClr val="dk1"/>
              </a:buClr>
              <a:buSzPts val="2400"/>
              <a:buChar char="-"/>
            </a:pPr>
            <a:r>
              <a:rPr lang="en-US"/>
              <a:t>Learn a new library</a:t>
            </a:r>
            <a:endParaRPr/>
          </a:p>
          <a:p>
            <a:pPr indent="-228600" lvl="1" marL="685800" rtl="0" algn="l">
              <a:lnSpc>
                <a:spcPct val="90000"/>
              </a:lnSpc>
              <a:spcBef>
                <a:spcPts val="500"/>
              </a:spcBef>
              <a:spcAft>
                <a:spcPts val="0"/>
              </a:spcAft>
              <a:buClr>
                <a:schemeClr val="dk1"/>
              </a:buClr>
              <a:buSzPts val="2400"/>
              <a:buChar char="-"/>
            </a:pPr>
            <a:r>
              <a:rPr lang="en-US"/>
              <a:t>Take more courses</a:t>
            </a:r>
            <a:endParaRPr/>
          </a:p>
          <a:p>
            <a:pPr indent="-228600" lvl="1" marL="685800" rtl="0" algn="l">
              <a:lnSpc>
                <a:spcPct val="90000"/>
              </a:lnSpc>
              <a:spcBef>
                <a:spcPts val="500"/>
              </a:spcBef>
              <a:spcAft>
                <a:spcPts val="0"/>
              </a:spcAft>
              <a:buClr>
                <a:schemeClr val="dk1"/>
              </a:buClr>
              <a:buSzPts val="2400"/>
              <a:buChar char="-"/>
            </a:pPr>
            <a:r>
              <a:rPr lang="en-US"/>
              <a:t>Explore CS beyond programming</a:t>
            </a:r>
            <a:endParaRPr/>
          </a:p>
          <a:p>
            <a:pPr indent="-228600" lvl="0" marL="228600" rtl="0" algn="l">
              <a:lnSpc>
                <a:spcPct val="90000"/>
              </a:lnSpc>
              <a:spcBef>
                <a:spcPts val="1000"/>
              </a:spcBef>
              <a:spcAft>
                <a:spcPts val="0"/>
              </a:spcAft>
              <a:buClr>
                <a:schemeClr val="dk1"/>
              </a:buClr>
              <a:buSzPts val="2800"/>
              <a:buChar char="•"/>
            </a:pPr>
            <a:r>
              <a:rPr lang="en-US"/>
              <a:t>The general idea though is… whatever you want!</a:t>
            </a:r>
            <a:endParaRPr/>
          </a:p>
          <a:p>
            <a:pPr indent="-228600" lvl="1" marL="685800" rtl="0" algn="l">
              <a:lnSpc>
                <a:spcPct val="90000"/>
              </a:lnSpc>
              <a:spcBef>
                <a:spcPts val="500"/>
              </a:spcBef>
              <a:spcAft>
                <a:spcPts val="0"/>
              </a:spcAft>
              <a:buClr>
                <a:schemeClr val="dk1"/>
              </a:buClr>
              <a:buSzPts val="2400"/>
              <a:buChar char="-"/>
            </a:pPr>
            <a:r>
              <a:rPr lang="en-US"/>
              <a:t>You’ve learned an extremely powerful set of skills, use it on what you are most interested in pursuing!</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20"/>
          <p:cNvSpPr txBox="1"/>
          <p:nvPr>
            <p:ph type="title"/>
          </p:nvPr>
        </p:nvSpPr>
        <p:spPr>
          <a:xfrm>
            <a:off x="838200" y="456565"/>
            <a:ext cx="10515600" cy="76263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What Project?</a:t>
            </a:r>
            <a:endParaRPr/>
          </a:p>
        </p:txBody>
      </p:sp>
      <p:sp>
        <p:nvSpPr>
          <p:cNvPr id="155" name="Google Shape;155;p20"/>
          <p:cNvSpPr txBox="1"/>
          <p:nvPr>
            <p:ph idx="1" type="body"/>
          </p:nvPr>
        </p:nvSpPr>
        <p:spPr>
          <a:xfrm>
            <a:off x="838200" y="1371600"/>
            <a:ext cx="10515600" cy="4805363"/>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Add a Graphical User Interface (GUI) to an assignment</a:t>
            </a:r>
            <a:endParaRPr/>
          </a:p>
          <a:p>
            <a:pPr indent="-228600" lvl="0" marL="228600" rtl="0" algn="l">
              <a:lnSpc>
                <a:spcPct val="90000"/>
              </a:lnSpc>
              <a:spcBef>
                <a:spcPts val="1000"/>
              </a:spcBef>
              <a:spcAft>
                <a:spcPts val="0"/>
              </a:spcAft>
              <a:buClr>
                <a:schemeClr val="dk1"/>
              </a:buClr>
              <a:buSzPts val="2800"/>
              <a:buChar char="•"/>
            </a:pPr>
            <a:r>
              <a:rPr lang="en-US"/>
              <a:t>Automate some boring tasks in your life</a:t>
            </a:r>
            <a:endParaRPr/>
          </a:p>
          <a:p>
            <a:pPr indent="-228600" lvl="1" marL="685800" rtl="0" algn="l">
              <a:lnSpc>
                <a:spcPct val="90000"/>
              </a:lnSpc>
              <a:spcBef>
                <a:spcPts val="500"/>
              </a:spcBef>
              <a:spcAft>
                <a:spcPts val="0"/>
              </a:spcAft>
              <a:buClr>
                <a:schemeClr val="dk1"/>
              </a:buClr>
              <a:buSzPts val="2400"/>
              <a:buChar char="-"/>
            </a:pPr>
            <a:r>
              <a:rPr lang="en-US"/>
              <a:t>Maybe even automate writing code with good style?</a:t>
            </a:r>
            <a:endParaRPr/>
          </a:p>
          <a:p>
            <a:pPr indent="-228600" lvl="0" marL="228600" rtl="0" algn="l">
              <a:lnSpc>
                <a:spcPct val="90000"/>
              </a:lnSpc>
              <a:spcBef>
                <a:spcPts val="1000"/>
              </a:spcBef>
              <a:spcAft>
                <a:spcPts val="0"/>
              </a:spcAft>
              <a:buClr>
                <a:schemeClr val="dk1"/>
              </a:buClr>
              <a:buSzPts val="2800"/>
              <a:buChar char="•"/>
            </a:pPr>
            <a:r>
              <a:rPr lang="en-US"/>
              <a:t>Organize and process data from your life (favorite quotes, your calendar, etc.)</a:t>
            </a:r>
            <a:endParaRPr/>
          </a:p>
          <a:p>
            <a:pPr indent="-228600" lvl="0" marL="228600" rtl="0" algn="l">
              <a:lnSpc>
                <a:spcPct val="90000"/>
              </a:lnSpc>
              <a:spcBef>
                <a:spcPts val="1000"/>
              </a:spcBef>
              <a:spcAft>
                <a:spcPts val="0"/>
              </a:spcAft>
              <a:buClr>
                <a:schemeClr val="dk1"/>
              </a:buClr>
              <a:buSzPts val="2800"/>
              <a:buChar char="•"/>
            </a:pPr>
            <a:r>
              <a:rPr lang="en-US"/>
              <a:t>What are you currently doing that a computer could do?</a:t>
            </a:r>
            <a:endParaRPr/>
          </a:p>
          <a:p>
            <a:pPr indent="-228600" lvl="0" marL="228600" rtl="0" algn="l">
              <a:lnSpc>
                <a:spcPct val="90000"/>
              </a:lnSpc>
              <a:spcBef>
                <a:spcPts val="1000"/>
              </a:spcBef>
              <a:spcAft>
                <a:spcPts val="0"/>
              </a:spcAft>
              <a:buClr>
                <a:schemeClr val="dk1"/>
              </a:buClr>
              <a:buSzPts val="2800"/>
              <a:buChar char="•"/>
            </a:pPr>
            <a:r>
              <a:rPr lang="en-US" u="sng">
                <a:solidFill>
                  <a:schemeClr val="hlink"/>
                </a:solidFill>
                <a:hlinkClick r:id="rId3"/>
              </a:rPr>
              <a:t>List of some project ideas</a:t>
            </a:r>
            <a:r>
              <a:rPr lang="en-US"/>
              <a:t> (UW CSE alum)</a:t>
            </a:r>
            <a:endParaRPr/>
          </a:p>
          <a:p>
            <a:pPr indent="-50800" lvl="0" marL="228600" rtl="0" algn="l">
              <a:lnSpc>
                <a:spcPct val="90000"/>
              </a:lnSpc>
              <a:spcBef>
                <a:spcPts val="1000"/>
              </a:spcBef>
              <a:spcAft>
                <a:spcPts val="0"/>
              </a:spcAft>
              <a:buClr>
                <a:schemeClr val="dk1"/>
              </a:buClr>
              <a:buSzPts val="2800"/>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21"/>
          <p:cNvSpPr txBox="1"/>
          <p:nvPr>
            <p:ph type="title"/>
          </p:nvPr>
        </p:nvSpPr>
        <p:spPr>
          <a:xfrm>
            <a:off x="838200" y="456565"/>
            <a:ext cx="10515600" cy="76263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What Language?</a:t>
            </a:r>
            <a:endParaRPr/>
          </a:p>
        </p:txBody>
      </p:sp>
      <p:sp>
        <p:nvSpPr>
          <p:cNvPr id="161" name="Google Shape;161;p21"/>
          <p:cNvSpPr txBox="1"/>
          <p:nvPr>
            <p:ph idx="1" type="body"/>
          </p:nvPr>
        </p:nvSpPr>
        <p:spPr>
          <a:xfrm>
            <a:off x="838200" y="1371600"/>
            <a:ext cx="10515600" cy="4805363"/>
          </a:xfrm>
          <a:prstGeom prst="rect">
            <a:avLst/>
          </a:prstGeom>
          <a:noFill/>
          <a:ln>
            <a:noFill/>
          </a:ln>
        </p:spPr>
        <p:txBody>
          <a:bodyPr anchorCtr="0" anchor="t" bIns="45700" lIns="91425" spcFirstLastPara="1" rIns="91425" wrap="square" tIns="45700">
            <a:normAutofit fontScale="92500" lnSpcReduction="20000"/>
          </a:bodyPr>
          <a:lstStyle/>
          <a:p>
            <a:pPr indent="-228600" lvl="0" marL="228600" rtl="0" algn="l">
              <a:lnSpc>
                <a:spcPct val="90000"/>
              </a:lnSpc>
              <a:spcBef>
                <a:spcPts val="0"/>
              </a:spcBef>
              <a:spcAft>
                <a:spcPts val="0"/>
              </a:spcAft>
              <a:buClr>
                <a:schemeClr val="dk1"/>
              </a:buClr>
              <a:buSzPct val="100000"/>
              <a:buChar char="•"/>
            </a:pPr>
            <a:r>
              <a:rPr lang="en-US"/>
              <a:t>Expanding your Java knowledge with a project is valuable. Or use a project to learn a new language!</a:t>
            </a:r>
            <a:endParaRPr/>
          </a:p>
          <a:p>
            <a:pPr indent="-228600" lvl="0" marL="228600" rtl="0" algn="l">
              <a:lnSpc>
                <a:spcPct val="90000"/>
              </a:lnSpc>
              <a:spcBef>
                <a:spcPts val="1000"/>
              </a:spcBef>
              <a:spcAft>
                <a:spcPts val="0"/>
              </a:spcAft>
              <a:buClr>
                <a:schemeClr val="dk1"/>
              </a:buClr>
              <a:buSzPct val="100000"/>
              <a:buChar char="•"/>
            </a:pPr>
            <a:r>
              <a:rPr lang="en-US"/>
              <a:t>Pick a project, see what similar projects use! No wrong language to learn, certain tasks favor certain languages</a:t>
            </a:r>
            <a:endParaRPr/>
          </a:p>
          <a:p>
            <a:pPr indent="-228600" lvl="1" marL="685800" rtl="0" algn="l">
              <a:lnSpc>
                <a:spcPct val="90000"/>
              </a:lnSpc>
              <a:spcBef>
                <a:spcPts val="500"/>
              </a:spcBef>
              <a:spcAft>
                <a:spcPts val="0"/>
              </a:spcAft>
              <a:buClr>
                <a:schemeClr val="dk1"/>
              </a:buClr>
              <a:buSzPct val="100000"/>
              <a:buChar char="-"/>
            </a:pPr>
            <a:r>
              <a:rPr lang="en-US"/>
              <a:t>iOS: </a:t>
            </a:r>
            <a:r>
              <a:rPr lang="en-US" u="sng">
                <a:solidFill>
                  <a:schemeClr val="hlink"/>
                </a:solidFill>
                <a:hlinkClick r:id="rId3"/>
              </a:rPr>
              <a:t>Swift</a:t>
            </a:r>
            <a:endParaRPr/>
          </a:p>
          <a:p>
            <a:pPr indent="-228600" lvl="1" marL="685800" rtl="0" algn="l">
              <a:lnSpc>
                <a:spcPct val="90000"/>
              </a:lnSpc>
              <a:spcBef>
                <a:spcPts val="500"/>
              </a:spcBef>
              <a:spcAft>
                <a:spcPts val="0"/>
              </a:spcAft>
              <a:buClr>
                <a:schemeClr val="dk1"/>
              </a:buClr>
              <a:buSzPct val="100000"/>
              <a:buChar char="-"/>
            </a:pPr>
            <a:r>
              <a:rPr lang="en-US"/>
              <a:t>Android: Java, Kotlin</a:t>
            </a:r>
            <a:endParaRPr/>
          </a:p>
          <a:p>
            <a:pPr indent="-228600" lvl="1" marL="685800" rtl="0" algn="l">
              <a:lnSpc>
                <a:spcPct val="90000"/>
              </a:lnSpc>
              <a:spcBef>
                <a:spcPts val="500"/>
              </a:spcBef>
              <a:spcAft>
                <a:spcPts val="0"/>
              </a:spcAft>
              <a:buClr>
                <a:schemeClr val="dk1"/>
              </a:buClr>
              <a:buSzPct val="100000"/>
              <a:buChar char="-"/>
            </a:pPr>
            <a:r>
              <a:rPr lang="en-US"/>
              <a:t>Client-side web: </a:t>
            </a:r>
            <a:r>
              <a:rPr lang="en-US" u="sng">
                <a:solidFill>
                  <a:schemeClr val="hlink"/>
                </a:solidFill>
                <a:hlinkClick r:id="rId4"/>
              </a:rPr>
              <a:t>Javascript</a:t>
            </a:r>
            <a:r>
              <a:rPr lang="en-US"/>
              <a:t> (many frameworks to choose from)</a:t>
            </a:r>
            <a:endParaRPr/>
          </a:p>
          <a:p>
            <a:pPr indent="-228600" lvl="1" marL="685800" rtl="0" algn="l">
              <a:lnSpc>
                <a:spcPct val="90000"/>
              </a:lnSpc>
              <a:spcBef>
                <a:spcPts val="500"/>
              </a:spcBef>
              <a:spcAft>
                <a:spcPts val="0"/>
              </a:spcAft>
              <a:buClr>
                <a:schemeClr val="dk1"/>
              </a:buClr>
              <a:buSzPct val="100000"/>
              <a:buChar char="-"/>
            </a:pPr>
            <a:r>
              <a:rPr lang="en-US"/>
              <a:t>Beautiful visuals: </a:t>
            </a:r>
            <a:r>
              <a:rPr lang="en-US" u="sng">
                <a:solidFill>
                  <a:schemeClr val="hlink"/>
                </a:solidFill>
                <a:hlinkClick r:id="rId5"/>
              </a:rPr>
              <a:t>Processing</a:t>
            </a:r>
            <a:endParaRPr/>
          </a:p>
          <a:p>
            <a:pPr indent="-228600" lvl="1" marL="685800" rtl="0" algn="l">
              <a:lnSpc>
                <a:spcPct val="90000"/>
              </a:lnSpc>
              <a:spcBef>
                <a:spcPts val="500"/>
              </a:spcBef>
              <a:spcAft>
                <a:spcPts val="0"/>
              </a:spcAft>
              <a:buClr>
                <a:schemeClr val="dk1"/>
              </a:buClr>
              <a:buSzPct val="100000"/>
              <a:buChar char="-"/>
            </a:pPr>
            <a:r>
              <a:rPr lang="en-US"/>
              <a:t>Data Processing + Machine Learning: </a:t>
            </a:r>
            <a:r>
              <a:rPr lang="en-US" u="sng">
                <a:solidFill>
                  <a:schemeClr val="hlink"/>
                </a:solidFill>
                <a:hlinkClick r:id="rId6"/>
              </a:rPr>
              <a:t>Python</a:t>
            </a:r>
            <a:endParaRPr/>
          </a:p>
          <a:p>
            <a:pPr indent="-228600" lvl="1" marL="685800" rtl="0" algn="l">
              <a:lnSpc>
                <a:spcPct val="90000"/>
              </a:lnSpc>
              <a:spcBef>
                <a:spcPts val="500"/>
              </a:spcBef>
              <a:spcAft>
                <a:spcPts val="0"/>
              </a:spcAft>
              <a:buClr>
                <a:schemeClr val="dk1"/>
              </a:buClr>
              <a:buSzPct val="100000"/>
              <a:buChar char="-"/>
            </a:pPr>
            <a:r>
              <a:rPr lang="en-US"/>
              <a:t>Data Management: </a:t>
            </a:r>
            <a:r>
              <a:rPr lang="en-US" u="sng">
                <a:solidFill>
                  <a:schemeClr val="hlink"/>
                </a:solidFill>
                <a:hlinkClick r:id="rId7"/>
              </a:rPr>
              <a:t>SQL</a:t>
            </a:r>
            <a:endParaRPr/>
          </a:p>
          <a:p>
            <a:pPr indent="-228600" lvl="1" marL="685800" rtl="0" algn="l">
              <a:lnSpc>
                <a:spcPct val="90000"/>
              </a:lnSpc>
              <a:spcBef>
                <a:spcPts val="500"/>
              </a:spcBef>
              <a:spcAft>
                <a:spcPts val="0"/>
              </a:spcAft>
              <a:buClr>
                <a:schemeClr val="dk1"/>
              </a:buClr>
              <a:buSzPct val="100000"/>
              <a:buChar char="-"/>
            </a:pPr>
            <a:r>
              <a:rPr lang="en-US"/>
              <a:t>Embedded systems: C / C++ / Rust</a:t>
            </a:r>
            <a:endParaRPr/>
          </a:p>
          <a:p>
            <a:pPr indent="-87630" lvl="1" marL="685800" rtl="0" algn="l">
              <a:lnSpc>
                <a:spcPct val="90000"/>
              </a:lnSpc>
              <a:spcBef>
                <a:spcPts val="500"/>
              </a:spcBef>
              <a:spcAft>
                <a:spcPts val="0"/>
              </a:spcAft>
              <a:buClr>
                <a:schemeClr val="dk1"/>
              </a:buClr>
              <a:buSzPct val="100000"/>
              <a:buNone/>
            </a:pPr>
            <a:r>
              <a:t/>
            </a:r>
            <a:endParaRPr/>
          </a:p>
          <a:p>
            <a:pPr indent="-228600" lvl="0" marL="228600" rtl="0" algn="l">
              <a:lnSpc>
                <a:spcPct val="90000"/>
              </a:lnSpc>
              <a:spcBef>
                <a:spcPts val="1000"/>
              </a:spcBef>
              <a:spcAft>
                <a:spcPts val="0"/>
              </a:spcAft>
              <a:buClr>
                <a:schemeClr val="dk1"/>
              </a:buClr>
              <a:buSzPct val="100000"/>
              <a:buChar char="•"/>
            </a:pPr>
            <a:r>
              <a:rPr lang="en-US"/>
              <a:t>Learn a new programming paradigm</a:t>
            </a:r>
            <a:endParaRPr/>
          </a:p>
          <a:p>
            <a:pPr indent="-228600" lvl="1" marL="685800" rtl="0" algn="l">
              <a:lnSpc>
                <a:spcPct val="90000"/>
              </a:lnSpc>
              <a:spcBef>
                <a:spcPts val="500"/>
              </a:spcBef>
              <a:spcAft>
                <a:spcPts val="0"/>
              </a:spcAft>
              <a:buClr>
                <a:schemeClr val="dk1"/>
              </a:buClr>
              <a:buSzPct val="100000"/>
              <a:buChar char="-"/>
            </a:pPr>
            <a:r>
              <a:rPr lang="en-US"/>
              <a:t>Functional languages: </a:t>
            </a:r>
            <a:r>
              <a:rPr lang="en-US" u="sng">
                <a:solidFill>
                  <a:schemeClr val="hlink"/>
                </a:solidFill>
                <a:hlinkClick r:id="rId8"/>
              </a:rPr>
              <a:t>Racket</a:t>
            </a:r>
            <a:r>
              <a:rPr lang="en-US"/>
              <a:t>, </a:t>
            </a:r>
            <a:r>
              <a:rPr lang="en-US" u="sng">
                <a:solidFill>
                  <a:schemeClr val="hlink"/>
                </a:solidFill>
                <a:hlinkClick r:id="rId9"/>
              </a:rPr>
              <a:t>Haskell</a:t>
            </a:r>
            <a:r>
              <a:rPr lang="en-US"/>
              <a:t>, </a:t>
            </a:r>
            <a:r>
              <a:rPr lang="en-US" u="sng">
                <a:solidFill>
                  <a:schemeClr val="hlink"/>
                </a:solidFill>
                <a:hlinkClick r:id="rId10"/>
              </a:rPr>
              <a:t>Scala</a:t>
            </a:r>
            <a:r>
              <a:rPr lang="en-US"/>
              <a:t>, (now, Java 8!)</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22"/>
          <p:cNvSpPr txBox="1"/>
          <p:nvPr>
            <p:ph type="title"/>
          </p:nvPr>
        </p:nvSpPr>
        <p:spPr>
          <a:xfrm>
            <a:off x="838200" y="456565"/>
            <a:ext cx="10515600" cy="76263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What Library?</a:t>
            </a:r>
            <a:endParaRPr/>
          </a:p>
        </p:txBody>
      </p:sp>
      <p:sp>
        <p:nvSpPr>
          <p:cNvPr id="167" name="Google Shape;167;p22"/>
          <p:cNvSpPr txBox="1"/>
          <p:nvPr>
            <p:ph idx="1" type="body"/>
          </p:nvPr>
        </p:nvSpPr>
        <p:spPr>
          <a:xfrm>
            <a:off x="838200" y="1371600"/>
            <a:ext cx="10515600" cy="4805363"/>
          </a:xfrm>
          <a:prstGeom prst="rect">
            <a:avLst/>
          </a:prstGeom>
          <a:noFill/>
          <a:ln>
            <a:noFill/>
          </a:ln>
        </p:spPr>
        <p:txBody>
          <a:bodyPr anchorCtr="0" anchor="t" bIns="45700" lIns="91425" spcFirstLastPara="1" rIns="91425" wrap="square" tIns="45700">
            <a:normAutofit lnSpcReduction="20000"/>
          </a:bodyPr>
          <a:lstStyle/>
          <a:p>
            <a:pPr indent="0" lvl="0" marL="0" rtl="0" algn="l">
              <a:lnSpc>
                <a:spcPct val="90000"/>
              </a:lnSpc>
              <a:spcBef>
                <a:spcPts val="0"/>
              </a:spcBef>
              <a:spcAft>
                <a:spcPts val="0"/>
              </a:spcAft>
              <a:buClr>
                <a:schemeClr val="dk1"/>
              </a:buClr>
              <a:buSzPts val="2800"/>
              <a:buNone/>
            </a:pPr>
            <a:r>
              <a:rPr lang="en-US"/>
              <a:t>Here are just a FEW examples. There is so much more!</a:t>
            </a:r>
            <a:endParaRPr/>
          </a:p>
          <a:p>
            <a:pPr indent="-241934" lvl="0" marL="228600" rtl="0" algn="l">
              <a:lnSpc>
                <a:spcPct val="90000"/>
              </a:lnSpc>
              <a:spcBef>
                <a:spcPts val="1000"/>
              </a:spcBef>
              <a:spcAft>
                <a:spcPts val="0"/>
              </a:spcAft>
              <a:buClr>
                <a:schemeClr val="dk1"/>
              </a:buClr>
              <a:buSzPts val="2800"/>
              <a:buChar char="•"/>
            </a:pPr>
            <a:r>
              <a:rPr lang="en-US"/>
              <a:t>Human language (aka “natural language processing”)</a:t>
            </a:r>
            <a:endParaRPr/>
          </a:p>
          <a:p>
            <a:pPr indent="-240030" lvl="1" marL="685800" rtl="0" algn="l">
              <a:lnSpc>
                <a:spcPct val="90000"/>
              </a:lnSpc>
              <a:spcBef>
                <a:spcPts val="500"/>
              </a:spcBef>
              <a:spcAft>
                <a:spcPts val="0"/>
              </a:spcAft>
              <a:buClr>
                <a:schemeClr val="dk1"/>
              </a:buClr>
              <a:buSzPts val="2400"/>
              <a:buChar char="-"/>
            </a:pPr>
            <a:r>
              <a:rPr lang="en-US" u="sng">
                <a:solidFill>
                  <a:schemeClr val="hlink"/>
                </a:solidFill>
                <a:hlinkClick r:id="rId3"/>
              </a:rPr>
              <a:t>http://nlp.stanford.edu/software/</a:t>
            </a:r>
            <a:endParaRPr/>
          </a:p>
          <a:p>
            <a:pPr indent="-241934" lvl="0" marL="228600" rtl="0" algn="l">
              <a:lnSpc>
                <a:spcPct val="90000"/>
              </a:lnSpc>
              <a:spcBef>
                <a:spcPts val="1000"/>
              </a:spcBef>
              <a:spcAft>
                <a:spcPts val="0"/>
              </a:spcAft>
              <a:buClr>
                <a:schemeClr val="dk1"/>
              </a:buClr>
              <a:buSzPts val="2800"/>
              <a:buChar char="•"/>
            </a:pPr>
            <a:r>
              <a:rPr lang="en-US"/>
              <a:t>Building games</a:t>
            </a:r>
            <a:endParaRPr/>
          </a:p>
          <a:p>
            <a:pPr indent="-240030" lvl="1" marL="685800" rtl="0" algn="l">
              <a:lnSpc>
                <a:spcPct val="90000"/>
              </a:lnSpc>
              <a:spcBef>
                <a:spcPts val="500"/>
              </a:spcBef>
              <a:spcAft>
                <a:spcPts val="0"/>
              </a:spcAft>
              <a:buClr>
                <a:schemeClr val="dk1"/>
              </a:buClr>
              <a:buSzPts val="2400"/>
              <a:buChar char="-"/>
            </a:pPr>
            <a:r>
              <a:rPr lang="en-US" u="sng">
                <a:solidFill>
                  <a:schemeClr val="hlink"/>
                </a:solidFill>
                <a:hlinkClick r:id="rId4"/>
              </a:rPr>
              <a:t>http://lwjgl.org/</a:t>
            </a:r>
            <a:endParaRPr/>
          </a:p>
          <a:p>
            <a:pPr indent="-240030" lvl="1" marL="685800" rtl="0" algn="l">
              <a:lnSpc>
                <a:spcPct val="90000"/>
              </a:lnSpc>
              <a:spcBef>
                <a:spcPts val="500"/>
              </a:spcBef>
              <a:spcAft>
                <a:spcPts val="0"/>
              </a:spcAft>
              <a:buClr>
                <a:schemeClr val="dk1"/>
              </a:buClr>
              <a:buSzPts val="2400"/>
              <a:buChar char="-"/>
            </a:pPr>
            <a:r>
              <a:rPr lang="en-US" u="sng">
                <a:solidFill>
                  <a:schemeClr val="hlink"/>
                </a:solidFill>
                <a:hlinkClick r:id="rId5"/>
              </a:rPr>
              <a:t>http://jbox2d.org/</a:t>
            </a:r>
            <a:r>
              <a:rPr lang="en-US"/>
              <a:t> (with physics!)</a:t>
            </a:r>
            <a:endParaRPr/>
          </a:p>
          <a:p>
            <a:pPr indent="-241934" lvl="0" marL="228600" rtl="0" algn="l">
              <a:lnSpc>
                <a:spcPct val="90000"/>
              </a:lnSpc>
              <a:spcBef>
                <a:spcPts val="1000"/>
              </a:spcBef>
              <a:spcAft>
                <a:spcPts val="0"/>
              </a:spcAft>
              <a:buClr>
                <a:schemeClr val="dk1"/>
              </a:buClr>
              <a:buSzPts val="2800"/>
              <a:buChar char="•"/>
            </a:pPr>
            <a:r>
              <a:rPr lang="en-US"/>
              <a:t>Processing biological data</a:t>
            </a:r>
            <a:endParaRPr/>
          </a:p>
          <a:p>
            <a:pPr indent="-240030" lvl="1" marL="685800" rtl="0" algn="l">
              <a:lnSpc>
                <a:spcPct val="90000"/>
              </a:lnSpc>
              <a:spcBef>
                <a:spcPts val="500"/>
              </a:spcBef>
              <a:spcAft>
                <a:spcPts val="0"/>
              </a:spcAft>
              <a:buClr>
                <a:schemeClr val="dk1"/>
              </a:buClr>
              <a:buSzPts val="2400"/>
              <a:buChar char="-"/>
            </a:pPr>
            <a:r>
              <a:rPr lang="en-US" u="sng">
                <a:solidFill>
                  <a:schemeClr val="hlink"/>
                </a:solidFill>
                <a:hlinkClick r:id="rId6"/>
              </a:rPr>
              <a:t>http://biojava.org/wiki/Main_Page</a:t>
            </a:r>
            <a:endParaRPr/>
          </a:p>
          <a:p>
            <a:pPr indent="-241934" lvl="0" marL="228600" rtl="0" algn="l">
              <a:lnSpc>
                <a:spcPct val="90000"/>
              </a:lnSpc>
              <a:spcBef>
                <a:spcPts val="1000"/>
              </a:spcBef>
              <a:spcAft>
                <a:spcPts val="0"/>
              </a:spcAft>
              <a:buClr>
                <a:schemeClr val="dk1"/>
              </a:buClr>
              <a:buSzPts val="2800"/>
              <a:buChar char="•"/>
            </a:pPr>
            <a:r>
              <a:rPr lang="en-US"/>
              <a:t>Accessing Facebook data</a:t>
            </a:r>
            <a:endParaRPr/>
          </a:p>
          <a:p>
            <a:pPr indent="-240030" lvl="1" marL="685800" rtl="0" algn="l">
              <a:lnSpc>
                <a:spcPct val="90000"/>
              </a:lnSpc>
              <a:spcBef>
                <a:spcPts val="500"/>
              </a:spcBef>
              <a:spcAft>
                <a:spcPts val="0"/>
              </a:spcAft>
              <a:buClr>
                <a:schemeClr val="dk1"/>
              </a:buClr>
              <a:buSzPts val="2400"/>
              <a:buChar char="-"/>
            </a:pPr>
            <a:r>
              <a:rPr lang="en-US" u="sng">
                <a:solidFill>
                  <a:schemeClr val="hlink"/>
                </a:solidFill>
                <a:hlinkClick r:id="rId7"/>
              </a:rPr>
              <a:t>http://restfb.com/</a:t>
            </a:r>
            <a:endParaRPr/>
          </a:p>
          <a:p>
            <a:pPr indent="-241934" lvl="0" marL="228600" rtl="0" algn="l">
              <a:lnSpc>
                <a:spcPct val="90000"/>
              </a:lnSpc>
              <a:spcBef>
                <a:spcPts val="1000"/>
              </a:spcBef>
              <a:spcAft>
                <a:spcPts val="0"/>
              </a:spcAft>
              <a:buClr>
                <a:schemeClr val="dk1"/>
              </a:buClr>
              <a:buSzPts val="2800"/>
              <a:buChar char="•"/>
            </a:pPr>
            <a:r>
              <a:rPr lang="en-US"/>
              <a:t>Make a website backed by Java</a:t>
            </a:r>
            <a:endParaRPr/>
          </a:p>
          <a:p>
            <a:pPr indent="-240030" lvl="1" marL="685800" rtl="0" algn="l">
              <a:lnSpc>
                <a:spcPct val="90000"/>
              </a:lnSpc>
              <a:spcBef>
                <a:spcPts val="500"/>
              </a:spcBef>
              <a:spcAft>
                <a:spcPts val="0"/>
              </a:spcAft>
              <a:buClr>
                <a:schemeClr val="dk1"/>
              </a:buClr>
              <a:buSzPts val="2400"/>
              <a:buChar char="-"/>
            </a:pPr>
            <a:r>
              <a:rPr lang="en-US" u="sng">
                <a:solidFill>
                  <a:schemeClr val="hlink"/>
                </a:solidFill>
                <a:hlinkClick r:id="rId8"/>
              </a:rPr>
              <a:t>https://www.jetbrains.com/help/idea/your-first-spring-application.html</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23"/>
          <p:cNvSpPr txBox="1"/>
          <p:nvPr>
            <p:ph type="title"/>
          </p:nvPr>
        </p:nvSpPr>
        <p:spPr>
          <a:xfrm>
            <a:off x="838200" y="456565"/>
            <a:ext cx="10515600" cy="76263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What Classes?</a:t>
            </a:r>
            <a:endParaRPr/>
          </a:p>
        </p:txBody>
      </p:sp>
      <p:sp>
        <p:nvSpPr>
          <p:cNvPr id="173" name="Google Shape;173;p23"/>
          <p:cNvSpPr txBox="1"/>
          <p:nvPr>
            <p:ph idx="1" type="body"/>
          </p:nvPr>
        </p:nvSpPr>
        <p:spPr>
          <a:xfrm>
            <a:off x="838200" y="1371600"/>
            <a:ext cx="10515600" cy="4805363"/>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CSE 123 is the most common next class. Continue the story, learn how data structures are implemented</a:t>
            </a:r>
            <a:endParaRPr/>
          </a:p>
          <a:p>
            <a:pPr indent="-228600" lvl="0" marL="228600" rtl="0" algn="l">
              <a:lnSpc>
                <a:spcPct val="90000"/>
              </a:lnSpc>
              <a:spcBef>
                <a:spcPts val="1000"/>
              </a:spcBef>
              <a:spcAft>
                <a:spcPts val="0"/>
              </a:spcAft>
              <a:buClr>
                <a:schemeClr val="dk1"/>
              </a:buClr>
              <a:buSzPts val="2800"/>
              <a:buChar char="•"/>
            </a:pPr>
            <a:r>
              <a:rPr lang="en-US"/>
              <a:t>Other courses</a:t>
            </a:r>
            <a:endParaRPr/>
          </a:p>
          <a:p>
            <a:pPr indent="-228600" lvl="1" marL="685800" rtl="0" algn="l">
              <a:lnSpc>
                <a:spcPct val="90000"/>
              </a:lnSpc>
              <a:spcBef>
                <a:spcPts val="500"/>
              </a:spcBef>
              <a:spcAft>
                <a:spcPts val="0"/>
              </a:spcAft>
              <a:buClr>
                <a:schemeClr val="dk1"/>
              </a:buClr>
              <a:buSzPts val="2400"/>
              <a:buChar char="-"/>
            </a:pPr>
            <a:r>
              <a:rPr lang="en-US"/>
              <a:t>CSE 154: Web Programming (HTML/CSS/Javascript)</a:t>
            </a:r>
            <a:endParaRPr/>
          </a:p>
          <a:p>
            <a:pPr indent="-228600" lvl="1" marL="685800" rtl="0" algn="l">
              <a:lnSpc>
                <a:spcPct val="90000"/>
              </a:lnSpc>
              <a:spcBef>
                <a:spcPts val="500"/>
              </a:spcBef>
              <a:spcAft>
                <a:spcPts val="0"/>
              </a:spcAft>
              <a:buClr>
                <a:schemeClr val="dk1"/>
              </a:buClr>
              <a:buSzPts val="2400"/>
              <a:buChar char="-"/>
            </a:pPr>
            <a:r>
              <a:rPr lang="en-US"/>
              <a:t>CSE 163: Intermediate Data Programming (Python)</a:t>
            </a:r>
            <a:endParaRPr/>
          </a:p>
          <a:p>
            <a:pPr indent="-228600" lvl="0" marL="228600" rtl="0" algn="l">
              <a:lnSpc>
                <a:spcPct val="90000"/>
              </a:lnSpc>
              <a:spcBef>
                <a:spcPts val="1000"/>
              </a:spcBef>
              <a:spcAft>
                <a:spcPts val="0"/>
              </a:spcAft>
              <a:buClr>
                <a:schemeClr val="dk1"/>
              </a:buClr>
              <a:buSzPts val="2800"/>
              <a:buChar char="•"/>
            </a:pPr>
            <a:r>
              <a:rPr b="1" i="1" lang="en-US"/>
              <a:t>Large</a:t>
            </a:r>
            <a:r>
              <a:rPr lang="en-US"/>
              <a:t> set of CSE courses for </a:t>
            </a:r>
            <a:r>
              <a:rPr i="1" lang="en-US"/>
              <a:t>both</a:t>
            </a:r>
            <a:r>
              <a:rPr lang="en-US"/>
              <a:t> Allen School majors and students from all over UW campus. Many exciting courses, many (but not all) require CSE 123.</a:t>
            </a:r>
            <a:endParaRPr/>
          </a:p>
          <a:p>
            <a:pPr indent="-228600" lvl="1" marL="685800" rtl="0" algn="l">
              <a:lnSpc>
                <a:spcPct val="90000"/>
              </a:lnSpc>
              <a:spcBef>
                <a:spcPts val="500"/>
              </a:spcBef>
              <a:spcAft>
                <a:spcPts val="0"/>
              </a:spcAft>
              <a:buClr>
                <a:schemeClr val="dk1"/>
              </a:buClr>
              <a:buSzPts val="2400"/>
              <a:buChar char="-"/>
            </a:pPr>
            <a:r>
              <a:rPr lang="en-US" u="sng">
                <a:solidFill>
                  <a:schemeClr val="hlink"/>
                </a:solidFill>
                <a:hlinkClick r:id="rId3"/>
              </a:rPr>
              <a:t>Allen School Majors</a:t>
            </a:r>
            <a:endParaRPr/>
          </a:p>
          <a:p>
            <a:pPr indent="-228600" lvl="1" marL="685800" rtl="0" algn="l">
              <a:lnSpc>
                <a:spcPct val="90000"/>
              </a:lnSpc>
              <a:spcBef>
                <a:spcPts val="500"/>
              </a:spcBef>
              <a:spcAft>
                <a:spcPts val="0"/>
              </a:spcAft>
              <a:buClr>
                <a:schemeClr val="dk1"/>
              </a:buClr>
              <a:buSzPts val="2400"/>
              <a:buChar char="-"/>
            </a:pPr>
            <a:r>
              <a:rPr lang="en-US" u="sng">
                <a:solidFill>
                  <a:schemeClr val="hlink"/>
                </a:solidFill>
                <a:hlinkClick r:id="rId4"/>
              </a:rPr>
              <a:t>All UW Students</a:t>
            </a:r>
            <a:endParaRPr/>
          </a:p>
          <a:p>
            <a:pPr indent="-228600" lvl="0" marL="228600" rtl="0" algn="l">
              <a:lnSpc>
                <a:spcPct val="90000"/>
              </a:lnSpc>
              <a:spcBef>
                <a:spcPts val="1000"/>
              </a:spcBef>
              <a:spcAft>
                <a:spcPts val="0"/>
              </a:spcAft>
              <a:buClr>
                <a:schemeClr val="dk1"/>
              </a:buClr>
              <a:buSzPts val="2800"/>
              <a:buChar char="•"/>
            </a:pPr>
            <a:r>
              <a:rPr lang="en-US"/>
              <a:t>Courses in Tech Related Majors: INFO, AMATH, HCDE, DXARTS, ...</a:t>
            </a:r>
            <a:endParaRPr/>
          </a:p>
          <a:p>
            <a:pPr indent="-50800" lvl="0" marL="228600" rtl="0" algn="l">
              <a:lnSpc>
                <a:spcPct val="90000"/>
              </a:lnSpc>
              <a:spcBef>
                <a:spcPts val="1000"/>
              </a:spcBef>
              <a:spcAft>
                <a:spcPts val="0"/>
              </a:spcAft>
              <a:buClr>
                <a:schemeClr val="dk1"/>
              </a:buClr>
              <a:buSzPts val="2800"/>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24"/>
          <p:cNvSpPr txBox="1"/>
          <p:nvPr>
            <p:ph type="title"/>
          </p:nvPr>
        </p:nvSpPr>
        <p:spPr>
          <a:xfrm>
            <a:off x="838200" y="456565"/>
            <a:ext cx="10515600" cy="76263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What is CSE?</a:t>
            </a:r>
            <a:endParaRPr/>
          </a:p>
        </p:txBody>
      </p:sp>
      <p:pic>
        <p:nvPicPr>
          <p:cNvPr id="179" name="Google Shape;179;p24"/>
          <p:cNvPicPr preferRelativeResize="0"/>
          <p:nvPr/>
        </p:nvPicPr>
        <p:blipFill rotWithShape="1">
          <a:blip r:embed="rId3">
            <a:alphaModFix/>
          </a:blip>
          <a:srcRect b="0" l="0" r="0" t="0"/>
          <a:stretch/>
        </p:blipFill>
        <p:spPr>
          <a:xfrm>
            <a:off x="1414007" y="1283455"/>
            <a:ext cx="9939793" cy="522331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25"/>
          <p:cNvSpPr txBox="1"/>
          <p:nvPr>
            <p:ph type="title"/>
          </p:nvPr>
        </p:nvSpPr>
        <p:spPr>
          <a:xfrm>
            <a:off x="838200" y="456565"/>
            <a:ext cx="10515600" cy="76263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Research Beyond Programming</a:t>
            </a:r>
            <a:endParaRPr/>
          </a:p>
        </p:txBody>
      </p:sp>
      <p:sp>
        <p:nvSpPr>
          <p:cNvPr id="185" name="Google Shape;185;p25"/>
          <p:cNvSpPr txBox="1"/>
          <p:nvPr>
            <p:ph idx="1" type="body"/>
          </p:nvPr>
        </p:nvSpPr>
        <p:spPr>
          <a:xfrm>
            <a:off x="838200" y="1371600"/>
            <a:ext cx="3694043" cy="4805363"/>
          </a:xfrm>
          <a:prstGeom prst="rect">
            <a:avLst/>
          </a:prstGeom>
          <a:noFill/>
          <a:ln>
            <a:noFill/>
          </a:ln>
        </p:spPr>
        <p:txBody>
          <a:bodyPr anchorCtr="0" anchor="t" bIns="45700" lIns="91425" spcFirstLastPara="1" rIns="91425" wrap="square" tIns="45700">
            <a:normAutofit fontScale="62500" lnSpcReduction="20000"/>
          </a:bodyPr>
          <a:lstStyle/>
          <a:p>
            <a:pPr indent="0" lvl="0" marL="0" rtl="0" algn="l">
              <a:lnSpc>
                <a:spcPct val="90000"/>
              </a:lnSpc>
              <a:spcBef>
                <a:spcPts val="0"/>
              </a:spcBef>
              <a:spcAft>
                <a:spcPts val="0"/>
              </a:spcAft>
              <a:buClr>
                <a:schemeClr val="dk1"/>
              </a:buClr>
              <a:buSzPct val="100000"/>
              <a:buNone/>
            </a:pPr>
            <a:r>
              <a:rPr b="1" lang="en-US"/>
              <a:t>Learn a new CS Topic</a:t>
            </a:r>
            <a:endParaRPr/>
          </a:p>
          <a:p>
            <a:pPr indent="-228600" lvl="0" marL="228600" rtl="0" algn="l">
              <a:lnSpc>
                <a:spcPct val="90000"/>
              </a:lnSpc>
              <a:spcBef>
                <a:spcPts val="1000"/>
              </a:spcBef>
              <a:spcAft>
                <a:spcPts val="0"/>
              </a:spcAft>
              <a:buClr>
                <a:schemeClr val="dk1"/>
              </a:buClr>
              <a:buSzPct val="100000"/>
              <a:buChar char="•"/>
            </a:pPr>
            <a:r>
              <a:rPr lang="en-US" u="sng">
                <a:solidFill>
                  <a:schemeClr val="hlink"/>
                </a:solidFill>
                <a:hlinkClick r:id="rId3"/>
              </a:rPr>
              <a:t>Investigate how to best distribute relief funds</a:t>
            </a:r>
            <a:endParaRPr u="sng">
              <a:solidFill>
                <a:schemeClr val="hlink"/>
              </a:solidFill>
              <a:hlinkClick r:id="rId4"/>
            </a:endParaRPr>
          </a:p>
          <a:p>
            <a:pPr indent="-228600" lvl="0" marL="228600" rtl="0" algn="l">
              <a:lnSpc>
                <a:spcPct val="90000"/>
              </a:lnSpc>
              <a:spcBef>
                <a:spcPts val="1000"/>
              </a:spcBef>
              <a:spcAft>
                <a:spcPts val="0"/>
              </a:spcAft>
              <a:buClr>
                <a:schemeClr val="dk1"/>
              </a:buClr>
              <a:buSzPct val="100000"/>
              <a:buChar char="•"/>
            </a:pPr>
            <a:r>
              <a:rPr lang="en-US" u="sng">
                <a:solidFill>
                  <a:schemeClr val="hlink"/>
                </a:solidFill>
                <a:hlinkClick r:id="rId5"/>
              </a:rPr>
              <a:t>Digitize basketball players</a:t>
            </a:r>
            <a:endParaRPr/>
          </a:p>
          <a:p>
            <a:pPr indent="-228600" lvl="0" marL="228600" rtl="0" algn="l">
              <a:lnSpc>
                <a:spcPct val="90000"/>
              </a:lnSpc>
              <a:spcBef>
                <a:spcPts val="1000"/>
              </a:spcBef>
              <a:spcAft>
                <a:spcPts val="0"/>
              </a:spcAft>
              <a:buClr>
                <a:schemeClr val="dk1"/>
              </a:buClr>
              <a:buSzPct val="100000"/>
              <a:buChar char="•"/>
            </a:pPr>
            <a:r>
              <a:rPr lang="en-US" u="sng">
                <a:solidFill>
                  <a:schemeClr val="hlink"/>
                </a:solidFill>
                <a:hlinkClick r:id="rId6"/>
              </a:rPr>
              <a:t>Help deaf/hard-of-hearing people identify sounds</a:t>
            </a:r>
            <a:endParaRPr/>
          </a:p>
          <a:p>
            <a:pPr indent="-228600" lvl="0" marL="228600" rtl="0" algn="l">
              <a:lnSpc>
                <a:spcPct val="90000"/>
              </a:lnSpc>
              <a:spcBef>
                <a:spcPts val="1000"/>
              </a:spcBef>
              <a:spcAft>
                <a:spcPts val="0"/>
              </a:spcAft>
              <a:buClr>
                <a:schemeClr val="dk1"/>
              </a:buClr>
              <a:buSzPct val="100000"/>
              <a:buChar char="•"/>
            </a:pPr>
            <a:r>
              <a:rPr lang="en-US" u="sng">
                <a:solidFill>
                  <a:schemeClr val="hlink"/>
                </a:solidFill>
                <a:hlinkClick r:id="rId7"/>
              </a:rPr>
              <a:t>Detect and prevent toxicity online</a:t>
            </a:r>
            <a:endParaRPr/>
          </a:p>
          <a:p>
            <a:pPr indent="-228600" lvl="0" marL="228600" rtl="0" algn="l">
              <a:lnSpc>
                <a:spcPct val="90000"/>
              </a:lnSpc>
              <a:spcBef>
                <a:spcPts val="1000"/>
              </a:spcBef>
              <a:spcAft>
                <a:spcPts val="0"/>
              </a:spcAft>
              <a:buClr>
                <a:schemeClr val="dk1"/>
              </a:buClr>
              <a:buSzPct val="100000"/>
              <a:buChar char="•"/>
            </a:pPr>
            <a:r>
              <a:rPr lang="en-US" u="sng">
                <a:solidFill>
                  <a:schemeClr val="hlink"/>
                </a:solidFill>
                <a:hlinkClick r:id="rId8"/>
              </a:rPr>
              <a:t>Recognize disinformation online</a:t>
            </a:r>
            <a:endParaRPr/>
          </a:p>
          <a:p>
            <a:pPr indent="-228600" lvl="0" marL="228600" rtl="0" algn="l">
              <a:lnSpc>
                <a:spcPct val="90000"/>
              </a:lnSpc>
              <a:spcBef>
                <a:spcPts val="1000"/>
              </a:spcBef>
              <a:spcAft>
                <a:spcPts val="0"/>
              </a:spcAft>
              <a:buClr>
                <a:schemeClr val="dk1"/>
              </a:buClr>
              <a:buSzPct val="100000"/>
              <a:buChar char="•"/>
            </a:pPr>
            <a:r>
              <a:rPr lang="en-US" u="sng">
                <a:solidFill>
                  <a:schemeClr val="hlink"/>
                </a:solidFill>
                <a:hlinkClick r:id="rId9"/>
              </a:rPr>
              <a:t>Make movies</a:t>
            </a:r>
            <a:endParaRPr/>
          </a:p>
          <a:p>
            <a:pPr indent="-228600" lvl="0" marL="228600" rtl="0" algn="l">
              <a:lnSpc>
                <a:spcPct val="90000"/>
              </a:lnSpc>
              <a:spcBef>
                <a:spcPts val="1000"/>
              </a:spcBef>
              <a:spcAft>
                <a:spcPts val="0"/>
              </a:spcAft>
              <a:buClr>
                <a:schemeClr val="dk1"/>
              </a:buClr>
              <a:buSzPct val="100000"/>
              <a:buChar char="•"/>
            </a:pPr>
            <a:r>
              <a:rPr lang="en-US" u="sng">
                <a:solidFill>
                  <a:schemeClr val="hlink"/>
                </a:solidFill>
                <a:hlinkClick r:id="rId10"/>
              </a:rPr>
              <a:t>Improve digital collaboration</a:t>
            </a:r>
            <a:endParaRPr/>
          </a:p>
          <a:p>
            <a:pPr indent="-228600" lvl="0" marL="228600" rtl="0" algn="l">
              <a:lnSpc>
                <a:spcPct val="90000"/>
              </a:lnSpc>
              <a:spcBef>
                <a:spcPts val="1000"/>
              </a:spcBef>
              <a:spcAft>
                <a:spcPts val="0"/>
              </a:spcAft>
              <a:buClr>
                <a:schemeClr val="dk1"/>
              </a:buClr>
              <a:buSzPct val="100000"/>
              <a:buChar char="•"/>
            </a:pPr>
            <a:r>
              <a:rPr lang="en-US" u="sng">
                <a:solidFill>
                  <a:schemeClr val="hlink"/>
                </a:solidFill>
                <a:hlinkClick r:id="rId11"/>
              </a:rPr>
              <a:t>Design algorithms that are more fair and better respect privacy</a:t>
            </a:r>
            <a:endParaRPr/>
          </a:p>
          <a:p>
            <a:pPr indent="-228600" lvl="0" marL="228600" rtl="0" algn="l">
              <a:lnSpc>
                <a:spcPct val="90000"/>
              </a:lnSpc>
              <a:spcBef>
                <a:spcPts val="1000"/>
              </a:spcBef>
              <a:spcAft>
                <a:spcPts val="0"/>
              </a:spcAft>
              <a:buClr>
                <a:schemeClr val="dk1"/>
              </a:buClr>
              <a:buSzPct val="100000"/>
              <a:buChar char="•"/>
            </a:pPr>
            <a:r>
              <a:rPr lang="en-US" u="sng">
                <a:solidFill>
                  <a:schemeClr val="hlink"/>
                </a:solidFill>
                <a:hlinkClick r:id="rId12"/>
              </a:rPr>
              <a:t>Fix Olympic badminton</a:t>
            </a:r>
            <a:endParaRPr/>
          </a:p>
          <a:p>
            <a:pPr indent="-228600" lvl="0" marL="228600" rtl="0" algn="l">
              <a:lnSpc>
                <a:spcPct val="90000"/>
              </a:lnSpc>
              <a:spcBef>
                <a:spcPts val="1000"/>
              </a:spcBef>
              <a:spcAft>
                <a:spcPts val="0"/>
              </a:spcAft>
              <a:buClr>
                <a:schemeClr val="dk1"/>
              </a:buClr>
              <a:buSzPct val="100000"/>
              <a:buChar char="•"/>
            </a:pPr>
            <a:r>
              <a:rPr lang="en-US"/>
              <a:t>And so much more!</a:t>
            </a:r>
            <a:endParaRPr/>
          </a:p>
          <a:p>
            <a:pPr indent="-117475" lvl="0" marL="228600" rtl="0" algn="l">
              <a:lnSpc>
                <a:spcPct val="90000"/>
              </a:lnSpc>
              <a:spcBef>
                <a:spcPts val="1000"/>
              </a:spcBef>
              <a:spcAft>
                <a:spcPts val="0"/>
              </a:spcAft>
              <a:buClr>
                <a:schemeClr val="dk1"/>
              </a:buClr>
              <a:buSzPct val="100000"/>
              <a:buNone/>
            </a:pPr>
            <a:r>
              <a:t/>
            </a:r>
            <a:endParaRPr/>
          </a:p>
          <a:p>
            <a:pPr indent="-117475" lvl="0" marL="228600" rtl="0" algn="l">
              <a:lnSpc>
                <a:spcPct val="90000"/>
              </a:lnSpc>
              <a:spcBef>
                <a:spcPts val="1000"/>
              </a:spcBef>
              <a:spcAft>
                <a:spcPts val="0"/>
              </a:spcAft>
              <a:buClr>
                <a:schemeClr val="dk1"/>
              </a:buClr>
              <a:buSzPct val="100000"/>
              <a:buNone/>
            </a:pPr>
            <a:r>
              <a:t/>
            </a:r>
            <a:endParaRPr/>
          </a:p>
          <a:p>
            <a:pPr indent="0" lvl="0" marL="0" rtl="0" algn="l">
              <a:lnSpc>
                <a:spcPct val="90000"/>
              </a:lnSpc>
              <a:spcBef>
                <a:spcPts val="1000"/>
              </a:spcBef>
              <a:spcAft>
                <a:spcPts val="0"/>
              </a:spcAft>
              <a:buClr>
                <a:schemeClr val="dk1"/>
              </a:buClr>
              <a:buSzPct val="100000"/>
              <a:buNone/>
            </a:pPr>
            <a:r>
              <a:t/>
            </a:r>
            <a:endParaRPr/>
          </a:p>
        </p:txBody>
      </p:sp>
      <p:sp>
        <p:nvSpPr>
          <p:cNvPr id="186" name="Google Shape;186;p25"/>
          <p:cNvSpPr txBox="1"/>
          <p:nvPr/>
        </p:nvSpPr>
        <p:spPr>
          <a:xfrm>
            <a:off x="4532243" y="1368950"/>
            <a:ext cx="3694043" cy="4805363"/>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1800"/>
              <a:buFont typeface="Arial"/>
              <a:buNone/>
            </a:pPr>
            <a:r>
              <a:rPr b="1" lang="en-US" sz="1800">
                <a:solidFill>
                  <a:schemeClr val="dk1"/>
                </a:solidFill>
                <a:latin typeface="Calibri"/>
                <a:ea typeface="Calibri"/>
                <a:cs typeface="Calibri"/>
                <a:sym typeface="Calibri"/>
              </a:rPr>
              <a:t>Attend Weekly Meetings</a:t>
            </a:r>
            <a:endParaRPr/>
          </a:p>
          <a:p>
            <a:pPr indent="-228600" lvl="0" marL="228600" marR="0" rtl="0" algn="l">
              <a:lnSpc>
                <a:spcPct val="90000"/>
              </a:lnSpc>
              <a:spcBef>
                <a:spcPts val="1000"/>
              </a:spcBef>
              <a:spcAft>
                <a:spcPts val="0"/>
              </a:spcAft>
              <a:buClr>
                <a:schemeClr val="dk1"/>
              </a:buClr>
              <a:buSzPts val="1800"/>
              <a:buFont typeface="Arial"/>
              <a:buChar char="•"/>
            </a:pPr>
            <a:r>
              <a:rPr lang="en-US" sz="1800" u="sng">
                <a:solidFill>
                  <a:schemeClr val="dk1"/>
                </a:solidFill>
                <a:latin typeface="Calibri"/>
                <a:ea typeface="Calibri"/>
                <a:cs typeface="Calibri"/>
                <a:sym typeface="Calibri"/>
                <a:hlinkClick r:id="rId13">
                  <a:extLst>
                    <a:ext uri="{A12FA001-AC4F-418D-AE19-62706E023703}">
                      <ahyp:hlinkClr val="tx"/>
                    </a:ext>
                  </a:extLst>
                </a:hlinkClick>
              </a:rPr>
              <a:t>Change</a:t>
            </a:r>
            <a:r>
              <a:rPr lang="en-US" sz="1800">
                <a:solidFill>
                  <a:schemeClr val="dk1"/>
                </a:solidFill>
                <a:latin typeface="Calibri"/>
                <a:ea typeface="Calibri"/>
                <a:cs typeface="Calibri"/>
                <a:sym typeface="Calibri"/>
              </a:rPr>
              <a:t> – technologies for low-income regions</a:t>
            </a:r>
            <a:endParaRPr/>
          </a:p>
          <a:p>
            <a:pPr indent="-228600" lvl="0" marL="228600" marR="0" rtl="0" algn="l">
              <a:lnSpc>
                <a:spcPct val="90000"/>
              </a:lnSpc>
              <a:spcBef>
                <a:spcPts val="1000"/>
              </a:spcBef>
              <a:spcAft>
                <a:spcPts val="0"/>
              </a:spcAft>
              <a:buClr>
                <a:schemeClr val="dk1"/>
              </a:buClr>
              <a:buSzPts val="1800"/>
              <a:buFont typeface="Arial"/>
              <a:buChar char="•"/>
            </a:pPr>
            <a:r>
              <a:rPr lang="en-US" sz="1800" u="sng">
                <a:solidFill>
                  <a:schemeClr val="dk1"/>
                </a:solidFill>
                <a:latin typeface="Calibri"/>
                <a:ea typeface="Calibri"/>
                <a:cs typeface="Calibri"/>
                <a:sym typeface="Calibri"/>
                <a:hlinkClick r:id="rId14">
                  <a:extLst>
                    <a:ext uri="{A12FA001-AC4F-418D-AE19-62706E023703}">
                      <ahyp:hlinkClr val="tx"/>
                    </a:ext>
                  </a:extLst>
                </a:hlinkClick>
              </a:rPr>
              <a:t>Dub</a:t>
            </a:r>
            <a:r>
              <a:rPr lang="en-US" sz="1800">
                <a:solidFill>
                  <a:schemeClr val="dk1"/>
                </a:solidFill>
                <a:latin typeface="Calibri"/>
                <a:ea typeface="Calibri"/>
                <a:cs typeface="Calibri"/>
                <a:sym typeface="Calibri"/>
              </a:rPr>
              <a:t> – human-computer interaction and design</a:t>
            </a:r>
            <a:endParaRPr/>
          </a:p>
          <a:p>
            <a:pPr indent="-228600" lvl="0" marL="228600" marR="0" rtl="0" algn="l">
              <a:lnSpc>
                <a:spcPct val="90000"/>
              </a:lnSpc>
              <a:spcBef>
                <a:spcPts val="1000"/>
              </a:spcBef>
              <a:spcAft>
                <a:spcPts val="0"/>
              </a:spcAft>
              <a:buClr>
                <a:schemeClr val="dk1"/>
              </a:buClr>
              <a:buSzPts val="1800"/>
              <a:buFont typeface="Arial"/>
              <a:buChar char="•"/>
            </a:pPr>
            <a:r>
              <a:rPr lang="en-US" sz="1800" u="sng">
                <a:solidFill>
                  <a:schemeClr val="dk1"/>
                </a:solidFill>
                <a:latin typeface="Calibri"/>
                <a:ea typeface="Calibri"/>
                <a:cs typeface="Calibri"/>
                <a:sym typeface="Calibri"/>
                <a:hlinkClick r:id="rId15">
                  <a:extLst>
                    <a:ext uri="{A12FA001-AC4F-418D-AE19-62706E023703}">
                      <ahyp:hlinkClr val="tx"/>
                    </a:ext>
                  </a:extLst>
                </a:hlinkClick>
              </a:rPr>
              <a:t>ComputingEd@UW </a:t>
            </a:r>
            <a:r>
              <a:rPr lang="en-US" sz="1800">
                <a:solidFill>
                  <a:schemeClr val="dk1"/>
                </a:solidFill>
                <a:latin typeface="Calibri"/>
                <a:ea typeface="Calibri"/>
                <a:cs typeface="Calibri"/>
                <a:sym typeface="Calibri"/>
              </a:rPr>
              <a:t>– computer science education</a:t>
            </a:r>
            <a:endParaRPr/>
          </a:p>
        </p:txBody>
      </p:sp>
      <p:sp>
        <p:nvSpPr>
          <p:cNvPr id="187" name="Google Shape;187;p25"/>
          <p:cNvSpPr txBox="1"/>
          <p:nvPr/>
        </p:nvSpPr>
        <p:spPr>
          <a:xfrm>
            <a:off x="7920824" y="1368950"/>
            <a:ext cx="3694043" cy="4805363"/>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1800"/>
              <a:buFont typeface="Arial"/>
              <a:buNone/>
            </a:pPr>
            <a:r>
              <a:rPr b="1" lang="en-US" sz="1800">
                <a:solidFill>
                  <a:schemeClr val="dk1"/>
                </a:solidFill>
                <a:latin typeface="Calibri"/>
                <a:ea typeface="Calibri"/>
                <a:cs typeface="Calibri"/>
                <a:sym typeface="Calibri"/>
              </a:rPr>
              <a:t>Read a Book! </a:t>
            </a:r>
            <a:r>
              <a:rPr lang="en-US" sz="1800">
                <a:solidFill>
                  <a:schemeClr val="dk1"/>
                </a:solidFill>
                <a:latin typeface="Calibri"/>
                <a:ea typeface="Calibri"/>
                <a:cs typeface="Calibri"/>
                <a:sym typeface="Calibri"/>
              </a:rPr>
              <a:t>(links on pictures)</a:t>
            </a:r>
            <a:endParaRPr b="1" sz="1800">
              <a:solidFill>
                <a:schemeClr val="dk1"/>
              </a:solidFill>
              <a:latin typeface="Calibri"/>
              <a:ea typeface="Calibri"/>
              <a:cs typeface="Calibri"/>
              <a:sym typeface="Calibri"/>
            </a:endParaRPr>
          </a:p>
        </p:txBody>
      </p:sp>
      <p:pic>
        <p:nvPicPr>
          <p:cNvPr descr="CODE by Charles Petzold&#10;&#10;The Hidden Language of Computer Hardware and Software" id="188" name="Google Shape;188;p25">
            <a:hlinkClick r:id="rId16"/>
          </p:cNvPr>
          <p:cNvPicPr preferRelativeResize="0"/>
          <p:nvPr/>
        </p:nvPicPr>
        <p:blipFill rotWithShape="1">
          <a:blip r:embed="rId17">
            <a:alphaModFix/>
          </a:blip>
          <a:srcRect b="0" l="0" r="0" t="0"/>
          <a:stretch/>
        </p:blipFill>
        <p:spPr>
          <a:xfrm>
            <a:off x="7992985" y="1803195"/>
            <a:ext cx="1219881" cy="1709973"/>
          </a:xfrm>
          <a:prstGeom prst="rect">
            <a:avLst/>
          </a:prstGeom>
          <a:noFill/>
          <a:ln cap="flat" cmpd="sng" w="9525">
            <a:solidFill>
              <a:srgbClr val="000000"/>
            </a:solidFill>
            <a:prstDash val="solid"/>
            <a:round/>
            <a:headEnd len="sm" w="sm" type="none"/>
            <a:tailEnd len="sm" w="sm" type="none"/>
          </a:ln>
        </p:spPr>
      </p:pic>
      <p:pic>
        <p:nvPicPr>
          <p:cNvPr descr="Dear Data by [Giorgia Lupi &amp; Stefanie Posavec]" id="189" name="Google Shape;189;p25">
            <a:hlinkClick r:id="rId18"/>
          </p:cNvPr>
          <p:cNvPicPr preferRelativeResize="0"/>
          <p:nvPr/>
        </p:nvPicPr>
        <p:blipFill rotWithShape="1">
          <a:blip r:embed="rId19">
            <a:alphaModFix/>
          </a:blip>
          <a:srcRect b="0" l="0" r="0" t="0"/>
          <a:stretch/>
        </p:blipFill>
        <p:spPr>
          <a:xfrm>
            <a:off x="10141591" y="4001435"/>
            <a:ext cx="1281090" cy="1749365"/>
          </a:xfrm>
          <a:prstGeom prst="rect">
            <a:avLst/>
          </a:prstGeom>
          <a:noFill/>
          <a:ln>
            <a:noFill/>
          </a:ln>
        </p:spPr>
      </p:pic>
      <p:pic>
        <p:nvPicPr>
          <p:cNvPr descr="Nine Algorithms That Changed the Future: The Ingenious Ideas That Drive Today's Computers (Princeton Science Library Book 112) by [John MacCormick]" id="190" name="Google Shape;190;p25">
            <a:hlinkClick r:id="rId20"/>
          </p:cNvPr>
          <p:cNvPicPr preferRelativeResize="0"/>
          <p:nvPr/>
        </p:nvPicPr>
        <p:blipFill rotWithShape="1">
          <a:blip r:embed="rId21">
            <a:alphaModFix/>
          </a:blip>
          <a:srcRect b="0" l="0" r="0" t="0"/>
          <a:stretch/>
        </p:blipFill>
        <p:spPr>
          <a:xfrm>
            <a:off x="10887048" y="1795030"/>
            <a:ext cx="1155314" cy="1782892"/>
          </a:xfrm>
          <a:prstGeom prst="rect">
            <a:avLst/>
          </a:prstGeom>
          <a:noFill/>
          <a:ln>
            <a:noFill/>
          </a:ln>
        </p:spPr>
      </p:pic>
      <p:pic>
        <p:nvPicPr>
          <p:cNvPr descr="Algorithms of Oppression: How Search Engines Reinforce Racism by [Safiya Umoja Noble]" id="191" name="Google Shape;191;p25">
            <a:hlinkClick r:id="rId22"/>
          </p:cNvPr>
          <p:cNvPicPr preferRelativeResize="0"/>
          <p:nvPr/>
        </p:nvPicPr>
        <p:blipFill rotWithShape="1">
          <a:blip r:embed="rId23">
            <a:alphaModFix/>
          </a:blip>
          <a:srcRect b="0" l="0" r="0" t="0"/>
          <a:stretch/>
        </p:blipFill>
        <p:spPr>
          <a:xfrm>
            <a:off x="8754985" y="3928279"/>
            <a:ext cx="1219883" cy="1822521"/>
          </a:xfrm>
          <a:prstGeom prst="rect">
            <a:avLst/>
          </a:prstGeom>
          <a:noFill/>
          <a:ln>
            <a:noFill/>
          </a:ln>
        </p:spPr>
      </p:pic>
      <p:pic>
        <p:nvPicPr>
          <p:cNvPr descr="Weapons of Math Destruction: How Big Data Increases Inequality and Threatens Democracy by [Cathy O'Neil]" id="192" name="Google Shape;192;p25">
            <a:hlinkClick r:id="rId24"/>
          </p:cNvPr>
          <p:cNvPicPr preferRelativeResize="0"/>
          <p:nvPr/>
        </p:nvPicPr>
        <p:blipFill rotWithShape="1">
          <a:blip r:embed="rId25">
            <a:alphaModFix/>
          </a:blip>
          <a:srcRect b="0" l="0" r="0" t="0"/>
          <a:stretch/>
        </p:blipFill>
        <p:spPr>
          <a:xfrm>
            <a:off x="9472301" y="1783375"/>
            <a:ext cx="1155313" cy="174518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9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9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9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26"/>
          <p:cNvSpPr txBox="1"/>
          <p:nvPr>
            <p:ph type="title"/>
          </p:nvPr>
        </p:nvSpPr>
        <p:spPr>
          <a:xfrm>
            <a:off x="838200" y="456565"/>
            <a:ext cx="10515600" cy="76263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Lecture Outline</a:t>
            </a:r>
            <a:endParaRPr/>
          </a:p>
        </p:txBody>
      </p:sp>
      <p:sp>
        <p:nvSpPr>
          <p:cNvPr id="198" name="Google Shape;198;p26"/>
          <p:cNvSpPr txBox="1"/>
          <p:nvPr>
            <p:ph idx="1" type="body"/>
          </p:nvPr>
        </p:nvSpPr>
        <p:spPr>
          <a:xfrm>
            <a:off x="838200" y="1371600"/>
            <a:ext cx="10515600" cy="4805363"/>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Looking Back</a:t>
            </a:r>
            <a:endParaRPr/>
          </a:p>
          <a:p>
            <a:pPr indent="-228600" lvl="0" marL="228600" rtl="0" algn="l">
              <a:lnSpc>
                <a:spcPct val="90000"/>
              </a:lnSpc>
              <a:spcBef>
                <a:spcPts val="2200"/>
              </a:spcBef>
              <a:spcAft>
                <a:spcPts val="0"/>
              </a:spcAft>
              <a:buClr>
                <a:schemeClr val="dk1"/>
              </a:buClr>
              <a:buSzPts val="2800"/>
              <a:buChar char="•"/>
            </a:pPr>
            <a:r>
              <a:rPr lang="en-US"/>
              <a:t>Looking Forward</a:t>
            </a:r>
            <a:endParaRPr/>
          </a:p>
          <a:p>
            <a:pPr indent="-228600" lvl="1" marL="685800" rtl="0" algn="l">
              <a:lnSpc>
                <a:spcPct val="90000"/>
              </a:lnSpc>
              <a:spcBef>
                <a:spcPts val="1700"/>
              </a:spcBef>
              <a:spcAft>
                <a:spcPts val="0"/>
              </a:spcAft>
              <a:buClr>
                <a:schemeClr val="dk1"/>
              </a:buClr>
              <a:buSzPts val="2400"/>
              <a:buChar char="-"/>
            </a:pPr>
            <a:r>
              <a:rPr lang="en-US"/>
              <a:t>Demo: Web Programming &amp; Java</a:t>
            </a:r>
            <a:endParaRPr/>
          </a:p>
          <a:p>
            <a:pPr indent="-228600" lvl="0" marL="228600" rtl="0" algn="l">
              <a:lnSpc>
                <a:spcPct val="90000"/>
              </a:lnSpc>
              <a:spcBef>
                <a:spcPts val="2200"/>
              </a:spcBef>
              <a:spcAft>
                <a:spcPts val="0"/>
              </a:spcAft>
              <a:buClr>
                <a:schemeClr val="accent5"/>
              </a:buClr>
              <a:buSzPts val="2800"/>
              <a:buChar char="•"/>
            </a:pPr>
            <a:r>
              <a:rPr b="1" lang="en-US">
                <a:solidFill>
                  <a:schemeClr val="accent5"/>
                </a:solidFill>
              </a:rPr>
              <a:t>Thank You!</a:t>
            </a:r>
            <a:endParaRPr/>
          </a:p>
        </p:txBody>
      </p:sp>
      <p:sp>
        <p:nvSpPr>
          <p:cNvPr id="199" name="Google Shape;199;p26"/>
          <p:cNvSpPr/>
          <p:nvPr/>
        </p:nvSpPr>
        <p:spPr>
          <a:xfrm rot="10800000">
            <a:off x="2987361" y="3274540"/>
            <a:ext cx="444843" cy="308919"/>
          </a:xfrm>
          <a:prstGeom prst="homePlate">
            <a:avLst>
              <a:gd fmla="val 50000" name="adj"/>
            </a:avLst>
          </a:pr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27"/>
          <p:cNvSpPr txBox="1"/>
          <p:nvPr>
            <p:ph type="title"/>
          </p:nvPr>
        </p:nvSpPr>
        <p:spPr>
          <a:xfrm>
            <a:off x="838200" y="456565"/>
            <a:ext cx="10515600" cy="76263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Thank You! (Students)</a:t>
            </a:r>
            <a:endParaRPr/>
          </a:p>
        </p:txBody>
      </p:sp>
      <p:sp>
        <p:nvSpPr>
          <p:cNvPr id="205" name="Google Shape;205;p27"/>
          <p:cNvSpPr txBox="1"/>
          <p:nvPr>
            <p:ph idx="1" type="body"/>
          </p:nvPr>
        </p:nvSpPr>
        <p:spPr>
          <a:xfrm>
            <a:off x="838200" y="1371600"/>
            <a:ext cx="10515600" cy="4805363"/>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This is still a very new course! We are always looking for feedback on how to improve the class for you and for future students! Thank you for your patience and understanding as we develop everything. ☺ </a:t>
            </a:r>
            <a:endParaRPr/>
          </a:p>
          <a:p>
            <a:pPr indent="-228600" lvl="1" marL="685800" rtl="0" algn="l">
              <a:lnSpc>
                <a:spcPct val="90000"/>
              </a:lnSpc>
              <a:spcBef>
                <a:spcPts val="500"/>
              </a:spcBef>
              <a:spcAft>
                <a:spcPts val="0"/>
              </a:spcAft>
              <a:buClr>
                <a:schemeClr val="dk1"/>
              </a:buClr>
              <a:buSzPts val="2400"/>
              <a:buChar char="-"/>
            </a:pPr>
            <a:r>
              <a:rPr lang="en-US"/>
              <a:t>We </a:t>
            </a:r>
            <a:r>
              <a:rPr i="1" lang="en-US"/>
              <a:t>really</a:t>
            </a:r>
            <a:r>
              <a:rPr lang="en-US"/>
              <a:t> value your feedback!</a:t>
            </a:r>
            <a:endParaRPr/>
          </a:p>
          <a:p>
            <a:pPr indent="-228600" lvl="1" marL="685800" rtl="0" algn="l">
              <a:lnSpc>
                <a:spcPct val="90000"/>
              </a:lnSpc>
              <a:spcBef>
                <a:spcPts val="500"/>
              </a:spcBef>
              <a:spcAft>
                <a:spcPts val="0"/>
              </a:spcAft>
              <a:buClr>
                <a:schemeClr val="dk1"/>
              </a:buClr>
              <a:buSzPts val="2400"/>
              <a:buChar char="-"/>
            </a:pPr>
            <a:r>
              <a:rPr lang="en-US"/>
              <a:t>Let us know what’s working and what isn’t working for you</a:t>
            </a:r>
            <a:endParaRPr/>
          </a:p>
          <a:p>
            <a:pPr indent="-228600" lvl="1" marL="685800" rtl="0" algn="l">
              <a:lnSpc>
                <a:spcPct val="90000"/>
              </a:lnSpc>
              <a:spcBef>
                <a:spcPts val="500"/>
              </a:spcBef>
              <a:spcAft>
                <a:spcPts val="0"/>
              </a:spcAft>
              <a:buClr>
                <a:schemeClr val="dk1"/>
              </a:buClr>
              <a:buSzPts val="2400"/>
              <a:buChar char="-"/>
            </a:pPr>
            <a:r>
              <a:rPr lang="en-US"/>
              <a:t>Something that went well in another course? Tell us about it!</a:t>
            </a:r>
            <a:endParaRPr/>
          </a:p>
          <a:p>
            <a:pPr indent="-228600" lvl="0" marL="228600" rtl="0" algn="l">
              <a:lnSpc>
                <a:spcPct val="90000"/>
              </a:lnSpc>
              <a:spcBef>
                <a:spcPts val="1000"/>
              </a:spcBef>
              <a:spcAft>
                <a:spcPts val="0"/>
              </a:spcAft>
              <a:buClr>
                <a:schemeClr val="dk1"/>
              </a:buClr>
              <a:buSzPts val="2800"/>
              <a:buChar char="•"/>
            </a:pPr>
            <a:r>
              <a:rPr b="1" lang="en-US"/>
              <a:t>Please fill out the Course Evaluation by Sunday 6/4 at 11:59 pm </a:t>
            </a:r>
            <a:r>
              <a:rPr lang="en-US"/>
              <a:t>to provide feedback about the course!</a:t>
            </a:r>
            <a:endParaRPr b="1"/>
          </a:p>
          <a:p>
            <a:pPr indent="-50800" lvl="0" marL="228600" rtl="0" algn="l">
              <a:lnSpc>
                <a:spcPct val="90000"/>
              </a:lnSpc>
              <a:spcBef>
                <a:spcPts val="1000"/>
              </a:spcBef>
              <a:spcAft>
                <a:spcPts val="0"/>
              </a:spcAft>
              <a:buClr>
                <a:schemeClr val="dk1"/>
              </a:buClr>
              <a:buSzPts val="2800"/>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28"/>
          <p:cNvSpPr txBox="1"/>
          <p:nvPr>
            <p:ph type="title"/>
          </p:nvPr>
        </p:nvSpPr>
        <p:spPr>
          <a:xfrm>
            <a:off x="838200" y="456565"/>
            <a:ext cx="10515600" cy="76263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Thank You! (TAs)</a:t>
            </a:r>
            <a:endParaRPr/>
          </a:p>
        </p:txBody>
      </p:sp>
      <p:sp>
        <p:nvSpPr>
          <p:cNvPr id="211" name="Google Shape;211;p28"/>
          <p:cNvSpPr txBox="1"/>
          <p:nvPr>
            <p:ph idx="1" type="body"/>
          </p:nvPr>
        </p:nvSpPr>
        <p:spPr>
          <a:xfrm>
            <a:off x="838200" y="1371600"/>
            <a:ext cx="10515600" cy="48054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700"/>
              <a:buNone/>
            </a:pPr>
            <a:r>
              <a:rPr lang="en-US" sz="2700"/>
              <a:t>This course wouldn’t work without</a:t>
            </a:r>
            <a:r>
              <a:rPr lang="en-US" sz="2700"/>
              <a:t> your amazing TAs! Thanks to them for running the course!</a:t>
            </a:r>
            <a:endParaRPr/>
          </a:p>
        </p:txBody>
      </p:sp>
      <p:pic>
        <p:nvPicPr>
          <p:cNvPr id="212" name="Google Shape;212;p28"/>
          <p:cNvPicPr preferRelativeResize="0"/>
          <p:nvPr/>
        </p:nvPicPr>
        <p:blipFill>
          <a:blip r:embed="rId3">
            <a:alphaModFix/>
          </a:blip>
          <a:stretch>
            <a:fillRect/>
          </a:stretch>
        </p:blipFill>
        <p:spPr>
          <a:xfrm>
            <a:off x="3009389" y="2221600"/>
            <a:ext cx="1093371" cy="1278429"/>
          </a:xfrm>
          <a:prstGeom prst="rect">
            <a:avLst/>
          </a:prstGeom>
          <a:noFill/>
          <a:ln>
            <a:noFill/>
          </a:ln>
        </p:spPr>
      </p:pic>
      <p:pic>
        <p:nvPicPr>
          <p:cNvPr id="213" name="Google Shape;213;p28"/>
          <p:cNvPicPr preferRelativeResize="0"/>
          <p:nvPr/>
        </p:nvPicPr>
        <p:blipFill>
          <a:blip r:embed="rId4">
            <a:alphaModFix/>
          </a:blip>
          <a:stretch>
            <a:fillRect/>
          </a:stretch>
        </p:blipFill>
        <p:spPr>
          <a:xfrm>
            <a:off x="1752529" y="2253385"/>
            <a:ext cx="1064552" cy="1244728"/>
          </a:xfrm>
          <a:prstGeom prst="rect">
            <a:avLst/>
          </a:prstGeom>
          <a:noFill/>
          <a:ln>
            <a:noFill/>
          </a:ln>
        </p:spPr>
      </p:pic>
      <p:pic>
        <p:nvPicPr>
          <p:cNvPr id="214" name="Google Shape;214;p28"/>
          <p:cNvPicPr preferRelativeResize="0"/>
          <p:nvPr/>
        </p:nvPicPr>
        <p:blipFill>
          <a:blip r:embed="rId5">
            <a:alphaModFix/>
          </a:blip>
          <a:stretch>
            <a:fillRect/>
          </a:stretch>
        </p:blipFill>
        <p:spPr>
          <a:xfrm>
            <a:off x="4317663" y="2236157"/>
            <a:ext cx="1093372" cy="1278402"/>
          </a:xfrm>
          <a:prstGeom prst="rect">
            <a:avLst/>
          </a:prstGeom>
          <a:noFill/>
          <a:ln>
            <a:noFill/>
          </a:ln>
        </p:spPr>
      </p:pic>
      <p:pic>
        <p:nvPicPr>
          <p:cNvPr id="215" name="Google Shape;215;p28"/>
          <p:cNvPicPr preferRelativeResize="0"/>
          <p:nvPr/>
        </p:nvPicPr>
        <p:blipFill>
          <a:blip r:embed="rId6">
            <a:alphaModFix/>
          </a:blip>
          <a:stretch>
            <a:fillRect/>
          </a:stretch>
        </p:blipFill>
        <p:spPr>
          <a:xfrm>
            <a:off x="6902657" y="2253396"/>
            <a:ext cx="1102794" cy="1289434"/>
          </a:xfrm>
          <a:prstGeom prst="rect">
            <a:avLst/>
          </a:prstGeom>
          <a:noFill/>
          <a:ln>
            <a:noFill/>
          </a:ln>
        </p:spPr>
      </p:pic>
      <p:pic>
        <p:nvPicPr>
          <p:cNvPr id="216" name="Google Shape;216;p28"/>
          <p:cNvPicPr preferRelativeResize="0"/>
          <p:nvPr/>
        </p:nvPicPr>
        <p:blipFill>
          <a:blip r:embed="rId7">
            <a:alphaModFix/>
          </a:blip>
          <a:stretch>
            <a:fillRect/>
          </a:stretch>
        </p:blipFill>
        <p:spPr>
          <a:xfrm>
            <a:off x="2944376" y="3676463"/>
            <a:ext cx="1093381" cy="1278423"/>
          </a:xfrm>
          <a:prstGeom prst="rect">
            <a:avLst/>
          </a:prstGeom>
          <a:noFill/>
          <a:ln>
            <a:noFill/>
          </a:ln>
        </p:spPr>
      </p:pic>
      <p:pic>
        <p:nvPicPr>
          <p:cNvPr id="217" name="Google Shape;217;p28"/>
          <p:cNvPicPr preferRelativeResize="0"/>
          <p:nvPr/>
        </p:nvPicPr>
        <p:blipFill>
          <a:blip r:embed="rId8">
            <a:alphaModFix/>
          </a:blip>
          <a:stretch>
            <a:fillRect/>
          </a:stretch>
        </p:blipFill>
        <p:spPr>
          <a:xfrm>
            <a:off x="5536771" y="5068554"/>
            <a:ext cx="1102797" cy="1289446"/>
          </a:xfrm>
          <a:prstGeom prst="rect">
            <a:avLst/>
          </a:prstGeom>
          <a:noFill/>
          <a:ln>
            <a:noFill/>
          </a:ln>
        </p:spPr>
      </p:pic>
      <p:pic>
        <p:nvPicPr>
          <p:cNvPr id="218" name="Google Shape;218;p28"/>
          <p:cNvPicPr preferRelativeResize="0"/>
          <p:nvPr/>
        </p:nvPicPr>
        <p:blipFill>
          <a:blip r:embed="rId9">
            <a:alphaModFix/>
          </a:blip>
          <a:stretch>
            <a:fillRect/>
          </a:stretch>
        </p:blipFill>
        <p:spPr>
          <a:xfrm>
            <a:off x="5625935" y="2253395"/>
            <a:ext cx="1093371" cy="1278428"/>
          </a:xfrm>
          <a:prstGeom prst="rect">
            <a:avLst/>
          </a:prstGeom>
          <a:noFill/>
          <a:ln>
            <a:noFill/>
          </a:ln>
        </p:spPr>
      </p:pic>
      <p:pic>
        <p:nvPicPr>
          <p:cNvPr id="219" name="Google Shape;219;p28"/>
          <p:cNvPicPr preferRelativeResize="0"/>
          <p:nvPr/>
        </p:nvPicPr>
        <p:blipFill>
          <a:blip r:embed="rId10">
            <a:alphaModFix/>
          </a:blip>
          <a:stretch>
            <a:fillRect/>
          </a:stretch>
        </p:blipFill>
        <p:spPr>
          <a:xfrm>
            <a:off x="6910700" y="3676463"/>
            <a:ext cx="1093374" cy="1278421"/>
          </a:xfrm>
          <a:prstGeom prst="rect">
            <a:avLst/>
          </a:prstGeom>
          <a:noFill/>
          <a:ln>
            <a:noFill/>
          </a:ln>
        </p:spPr>
      </p:pic>
      <p:pic>
        <p:nvPicPr>
          <p:cNvPr id="220" name="Google Shape;220;p28"/>
          <p:cNvPicPr preferRelativeResize="0"/>
          <p:nvPr/>
        </p:nvPicPr>
        <p:blipFill>
          <a:blip r:embed="rId11">
            <a:alphaModFix/>
          </a:blip>
          <a:stretch>
            <a:fillRect/>
          </a:stretch>
        </p:blipFill>
        <p:spPr>
          <a:xfrm>
            <a:off x="1637015" y="3676462"/>
            <a:ext cx="1064550" cy="1244729"/>
          </a:xfrm>
          <a:prstGeom prst="rect">
            <a:avLst/>
          </a:prstGeom>
          <a:noFill/>
          <a:ln>
            <a:noFill/>
          </a:ln>
        </p:spPr>
      </p:pic>
      <p:pic>
        <p:nvPicPr>
          <p:cNvPr id="221" name="Google Shape;221;p28"/>
          <p:cNvPicPr preferRelativeResize="0"/>
          <p:nvPr/>
        </p:nvPicPr>
        <p:blipFill>
          <a:blip r:embed="rId12">
            <a:alphaModFix/>
          </a:blip>
          <a:stretch>
            <a:fillRect/>
          </a:stretch>
        </p:blipFill>
        <p:spPr>
          <a:xfrm>
            <a:off x="5536771" y="3676462"/>
            <a:ext cx="1102797" cy="1289446"/>
          </a:xfrm>
          <a:prstGeom prst="rect">
            <a:avLst/>
          </a:prstGeom>
          <a:noFill/>
          <a:ln>
            <a:noFill/>
          </a:ln>
        </p:spPr>
      </p:pic>
      <p:pic>
        <p:nvPicPr>
          <p:cNvPr id="222" name="Google Shape;222;p28"/>
          <p:cNvPicPr preferRelativeResize="0"/>
          <p:nvPr/>
        </p:nvPicPr>
        <p:blipFill>
          <a:blip r:embed="rId13">
            <a:alphaModFix/>
          </a:blip>
          <a:stretch>
            <a:fillRect/>
          </a:stretch>
        </p:blipFill>
        <p:spPr>
          <a:xfrm>
            <a:off x="4282422" y="5068551"/>
            <a:ext cx="1102796" cy="1289442"/>
          </a:xfrm>
          <a:prstGeom prst="rect">
            <a:avLst/>
          </a:prstGeom>
          <a:noFill/>
          <a:ln>
            <a:noFill/>
          </a:ln>
        </p:spPr>
      </p:pic>
      <p:pic>
        <p:nvPicPr>
          <p:cNvPr id="223" name="Google Shape;223;p28"/>
          <p:cNvPicPr preferRelativeResize="0"/>
          <p:nvPr/>
        </p:nvPicPr>
        <p:blipFill>
          <a:blip r:embed="rId14">
            <a:alphaModFix/>
          </a:blip>
          <a:stretch>
            <a:fillRect/>
          </a:stretch>
        </p:blipFill>
        <p:spPr>
          <a:xfrm>
            <a:off x="329659" y="3676462"/>
            <a:ext cx="1064545" cy="1244713"/>
          </a:xfrm>
          <a:prstGeom prst="rect">
            <a:avLst/>
          </a:prstGeom>
          <a:noFill/>
          <a:ln>
            <a:noFill/>
          </a:ln>
        </p:spPr>
      </p:pic>
      <p:pic>
        <p:nvPicPr>
          <p:cNvPr id="224" name="Google Shape;224;p28"/>
          <p:cNvPicPr preferRelativeResize="0"/>
          <p:nvPr/>
        </p:nvPicPr>
        <p:blipFill>
          <a:blip r:embed="rId15">
            <a:alphaModFix/>
          </a:blip>
          <a:stretch>
            <a:fillRect/>
          </a:stretch>
        </p:blipFill>
        <p:spPr>
          <a:xfrm>
            <a:off x="329655" y="2319167"/>
            <a:ext cx="1307366" cy="1146482"/>
          </a:xfrm>
          <a:prstGeom prst="rect">
            <a:avLst/>
          </a:prstGeom>
          <a:noFill/>
          <a:ln>
            <a:noFill/>
          </a:ln>
        </p:spPr>
      </p:pic>
      <p:pic>
        <p:nvPicPr>
          <p:cNvPr id="225" name="Google Shape;225;p28"/>
          <p:cNvPicPr preferRelativeResize="0"/>
          <p:nvPr/>
        </p:nvPicPr>
        <p:blipFill>
          <a:blip r:embed="rId16">
            <a:alphaModFix/>
          </a:blip>
          <a:stretch>
            <a:fillRect/>
          </a:stretch>
        </p:blipFill>
        <p:spPr>
          <a:xfrm>
            <a:off x="8207487" y="3678723"/>
            <a:ext cx="1197048" cy="1278401"/>
          </a:xfrm>
          <a:prstGeom prst="rect">
            <a:avLst/>
          </a:prstGeom>
          <a:noFill/>
          <a:ln>
            <a:noFill/>
          </a:ln>
        </p:spPr>
      </p:pic>
      <p:pic>
        <p:nvPicPr>
          <p:cNvPr id="226" name="Google Shape;226;p28"/>
          <p:cNvPicPr preferRelativeResize="0"/>
          <p:nvPr/>
        </p:nvPicPr>
        <p:blipFill>
          <a:blip r:embed="rId17">
            <a:alphaModFix/>
          </a:blip>
          <a:stretch>
            <a:fillRect/>
          </a:stretch>
        </p:blipFill>
        <p:spPr>
          <a:xfrm>
            <a:off x="4280556" y="3676463"/>
            <a:ext cx="1093371" cy="1278423"/>
          </a:xfrm>
          <a:prstGeom prst="rect">
            <a:avLst/>
          </a:prstGeom>
          <a:noFill/>
          <a:ln>
            <a:noFill/>
          </a:ln>
        </p:spPr>
      </p:pic>
      <p:pic>
        <p:nvPicPr>
          <p:cNvPr id="227" name="Google Shape;227;p28"/>
          <p:cNvPicPr preferRelativeResize="0"/>
          <p:nvPr/>
        </p:nvPicPr>
        <p:blipFill>
          <a:blip r:embed="rId18">
            <a:alphaModFix/>
          </a:blip>
          <a:stretch>
            <a:fillRect/>
          </a:stretch>
        </p:blipFill>
        <p:spPr>
          <a:xfrm>
            <a:off x="3009390" y="5094854"/>
            <a:ext cx="1028361" cy="1202413"/>
          </a:xfrm>
          <a:prstGeom prst="rect">
            <a:avLst/>
          </a:prstGeom>
          <a:noFill/>
          <a:ln>
            <a:noFill/>
          </a:ln>
        </p:spPr>
      </p:pic>
      <p:pic>
        <p:nvPicPr>
          <p:cNvPr id="228" name="Google Shape;228;p28"/>
          <p:cNvPicPr preferRelativeResize="0"/>
          <p:nvPr/>
        </p:nvPicPr>
        <p:blipFill>
          <a:blip r:embed="rId19">
            <a:alphaModFix/>
          </a:blip>
          <a:stretch>
            <a:fillRect/>
          </a:stretch>
        </p:blipFill>
        <p:spPr>
          <a:xfrm>
            <a:off x="8204242" y="2371175"/>
            <a:ext cx="1150577" cy="1146483"/>
          </a:xfrm>
          <a:prstGeom prst="rect">
            <a:avLst/>
          </a:prstGeom>
          <a:noFill/>
          <a:ln>
            <a:noFill/>
          </a:ln>
        </p:spPr>
      </p:pic>
      <p:pic>
        <p:nvPicPr>
          <p:cNvPr id="229" name="Google Shape;229;p28"/>
          <p:cNvPicPr preferRelativeResize="0"/>
          <p:nvPr/>
        </p:nvPicPr>
        <p:blipFill>
          <a:blip r:embed="rId20">
            <a:alphaModFix/>
          </a:blip>
          <a:stretch>
            <a:fillRect/>
          </a:stretch>
        </p:blipFill>
        <p:spPr>
          <a:xfrm>
            <a:off x="6867899" y="5088504"/>
            <a:ext cx="1102805" cy="1241300"/>
          </a:xfrm>
          <a:prstGeom prst="rect">
            <a:avLst/>
          </a:prstGeom>
          <a:noFill/>
          <a:ln>
            <a:noFill/>
          </a:ln>
        </p:spPr>
      </p:pic>
      <p:pic>
        <p:nvPicPr>
          <p:cNvPr id="230" name="Google Shape;230;p28"/>
          <p:cNvPicPr preferRelativeResize="0"/>
          <p:nvPr/>
        </p:nvPicPr>
        <p:blipFill>
          <a:blip r:embed="rId21">
            <a:alphaModFix/>
          </a:blip>
          <a:stretch>
            <a:fillRect/>
          </a:stretch>
        </p:blipFill>
        <p:spPr>
          <a:xfrm>
            <a:off x="8217372" y="5069474"/>
            <a:ext cx="1028358" cy="1274413"/>
          </a:xfrm>
          <a:prstGeom prst="rect">
            <a:avLst/>
          </a:prstGeom>
          <a:noFill/>
          <a:ln>
            <a:noFill/>
          </a:ln>
        </p:spPr>
      </p:pic>
      <p:pic>
        <p:nvPicPr>
          <p:cNvPr id="231" name="Google Shape;231;p28"/>
          <p:cNvPicPr preferRelativeResize="0"/>
          <p:nvPr/>
        </p:nvPicPr>
        <p:blipFill>
          <a:blip r:embed="rId22">
            <a:alphaModFix/>
          </a:blip>
          <a:stretch>
            <a:fillRect/>
          </a:stretch>
        </p:blipFill>
        <p:spPr>
          <a:xfrm>
            <a:off x="9401538" y="5098631"/>
            <a:ext cx="1197044" cy="1331040"/>
          </a:xfrm>
          <a:prstGeom prst="rect">
            <a:avLst/>
          </a:prstGeom>
          <a:noFill/>
          <a:ln>
            <a:noFill/>
          </a:ln>
        </p:spPr>
      </p:pic>
      <p:pic>
        <p:nvPicPr>
          <p:cNvPr id="232" name="Google Shape;232;p28"/>
          <p:cNvPicPr preferRelativeResize="0"/>
          <p:nvPr/>
        </p:nvPicPr>
        <p:blipFill>
          <a:blip r:embed="rId23">
            <a:alphaModFix/>
          </a:blip>
          <a:stretch>
            <a:fillRect/>
          </a:stretch>
        </p:blipFill>
        <p:spPr>
          <a:xfrm>
            <a:off x="10823537" y="3690066"/>
            <a:ext cx="1102803" cy="1226253"/>
          </a:xfrm>
          <a:prstGeom prst="rect">
            <a:avLst/>
          </a:prstGeom>
          <a:noFill/>
          <a:ln>
            <a:noFill/>
          </a:ln>
        </p:spPr>
      </p:pic>
      <p:pic>
        <p:nvPicPr>
          <p:cNvPr id="233" name="Google Shape;233;p28"/>
          <p:cNvPicPr preferRelativeResize="0"/>
          <p:nvPr/>
        </p:nvPicPr>
        <p:blipFill>
          <a:blip r:embed="rId24">
            <a:alphaModFix/>
          </a:blip>
          <a:stretch>
            <a:fillRect/>
          </a:stretch>
        </p:blipFill>
        <p:spPr>
          <a:xfrm>
            <a:off x="10754385" y="5106347"/>
            <a:ext cx="1197040" cy="1341504"/>
          </a:xfrm>
          <a:prstGeom prst="rect">
            <a:avLst/>
          </a:prstGeom>
          <a:noFill/>
          <a:ln>
            <a:noFill/>
          </a:ln>
        </p:spPr>
      </p:pic>
      <p:pic>
        <p:nvPicPr>
          <p:cNvPr id="234" name="Google Shape;234;p28"/>
          <p:cNvPicPr preferRelativeResize="0"/>
          <p:nvPr/>
        </p:nvPicPr>
        <p:blipFill>
          <a:blip r:embed="rId25">
            <a:alphaModFix/>
          </a:blip>
          <a:stretch>
            <a:fillRect/>
          </a:stretch>
        </p:blipFill>
        <p:spPr>
          <a:xfrm>
            <a:off x="9492401" y="3678716"/>
            <a:ext cx="1150572" cy="1279368"/>
          </a:xfrm>
          <a:prstGeom prst="rect">
            <a:avLst/>
          </a:prstGeom>
          <a:noFill/>
          <a:ln>
            <a:noFill/>
          </a:ln>
        </p:spPr>
      </p:pic>
      <p:pic>
        <p:nvPicPr>
          <p:cNvPr id="235" name="Google Shape;235;p28"/>
          <p:cNvPicPr preferRelativeResize="0"/>
          <p:nvPr/>
        </p:nvPicPr>
        <p:blipFill>
          <a:blip r:embed="rId26">
            <a:alphaModFix/>
          </a:blip>
          <a:stretch>
            <a:fillRect/>
          </a:stretch>
        </p:blipFill>
        <p:spPr>
          <a:xfrm>
            <a:off x="1600303" y="5090060"/>
            <a:ext cx="1197042" cy="1235814"/>
          </a:xfrm>
          <a:prstGeom prst="rect">
            <a:avLst/>
          </a:prstGeom>
          <a:noFill/>
          <a:ln>
            <a:noFill/>
          </a:ln>
        </p:spPr>
      </p:pic>
      <p:pic>
        <p:nvPicPr>
          <p:cNvPr id="236" name="Google Shape;236;p28"/>
          <p:cNvPicPr preferRelativeResize="0"/>
          <p:nvPr/>
        </p:nvPicPr>
        <p:blipFill>
          <a:blip r:embed="rId27">
            <a:alphaModFix/>
          </a:blip>
          <a:stretch>
            <a:fillRect/>
          </a:stretch>
        </p:blipFill>
        <p:spPr>
          <a:xfrm>
            <a:off x="287450" y="5085540"/>
            <a:ext cx="1197043" cy="1331040"/>
          </a:xfrm>
          <a:prstGeom prst="rect">
            <a:avLst/>
          </a:prstGeom>
          <a:noFill/>
          <a:ln>
            <a:noFill/>
          </a:ln>
        </p:spPr>
      </p:pic>
      <p:pic>
        <p:nvPicPr>
          <p:cNvPr id="237" name="Google Shape;237;p28"/>
          <p:cNvPicPr preferRelativeResize="0"/>
          <p:nvPr/>
        </p:nvPicPr>
        <p:blipFill>
          <a:blip r:embed="rId28">
            <a:alphaModFix/>
          </a:blip>
          <a:stretch>
            <a:fillRect/>
          </a:stretch>
        </p:blipFill>
        <p:spPr>
          <a:xfrm>
            <a:off x="10754060" y="2319181"/>
            <a:ext cx="1150572" cy="1279370"/>
          </a:xfrm>
          <a:prstGeom prst="rect">
            <a:avLst/>
          </a:prstGeom>
          <a:noFill/>
          <a:ln>
            <a:noFill/>
          </a:ln>
        </p:spPr>
      </p:pic>
      <p:pic>
        <p:nvPicPr>
          <p:cNvPr id="238" name="Google Shape;238;p28"/>
          <p:cNvPicPr preferRelativeResize="0"/>
          <p:nvPr/>
        </p:nvPicPr>
        <p:blipFill>
          <a:blip r:embed="rId29">
            <a:alphaModFix/>
          </a:blip>
          <a:stretch>
            <a:fillRect/>
          </a:stretch>
        </p:blipFill>
        <p:spPr>
          <a:xfrm>
            <a:off x="9497072" y="2253390"/>
            <a:ext cx="1197043" cy="133102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sp>
        <p:nvSpPr>
          <p:cNvPr id="80" name="Google Shape;80;p11"/>
          <p:cNvSpPr txBox="1"/>
          <p:nvPr>
            <p:ph type="title"/>
          </p:nvPr>
        </p:nvSpPr>
        <p:spPr>
          <a:xfrm>
            <a:off x="838200" y="456565"/>
            <a:ext cx="10515600" cy="76263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Announcements</a:t>
            </a:r>
            <a:endParaRPr/>
          </a:p>
        </p:txBody>
      </p:sp>
      <p:sp>
        <p:nvSpPr>
          <p:cNvPr id="81" name="Google Shape;81;p11"/>
          <p:cNvSpPr txBox="1"/>
          <p:nvPr>
            <p:ph idx="1" type="body"/>
          </p:nvPr>
        </p:nvSpPr>
        <p:spPr>
          <a:xfrm>
            <a:off x="838200" y="1371600"/>
            <a:ext cx="10515600" cy="4805363"/>
          </a:xfrm>
          <a:prstGeom prst="rect">
            <a:avLst/>
          </a:prstGeom>
          <a:noFill/>
          <a:ln>
            <a:noFill/>
          </a:ln>
        </p:spPr>
        <p:txBody>
          <a:bodyPr anchorCtr="0" anchor="t" bIns="45700" lIns="91425" spcFirstLastPara="1" rIns="91425" wrap="square" tIns="45700">
            <a:normAutofit/>
          </a:bodyPr>
          <a:lstStyle/>
          <a:p>
            <a:pPr indent="-342900" lvl="0" marL="457200" rtl="0" algn="l">
              <a:lnSpc>
                <a:spcPct val="115000"/>
              </a:lnSpc>
              <a:spcBef>
                <a:spcPts val="0"/>
              </a:spcBef>
              <a:spcAft>
                <a:spcPts val="0"/>
              </a:spcAft>
              <a:buSzPts val="1800"/>
              <a:buChar char="•"/>
            </a:pPr>
            <a:r>
              <a:rPr lang="en-US"/>
              <a:t>Lots of information posted on Wednesday!</a:t>
            </a:r>
            <a:endParaRPr/>
          </a:p>
          <a:p>
            <a:pPr indent="-342900" lvl="1" marL="914400" rtl="0" algn="l">
              <a:lnSpc>
                <a:spcPct val="115000"/>
              </a:lnSpc>
              <a:spcBef>
                <a:spcPts val="0"/>
              </a:spcBef>
              <a:spcAft>
                <a:spcPts val="0"/>
              </a:spcAft>
              <a:buSzPts val="1800"/>
              <a:buChar char="-"/>
            </a:pPr>
            <a:r>
              <a:rPr lang="en-US"/>
              <a:t>C3 deadline tonight (Fri, June 2)</a:t>
            </a:r>
            <a:endParaRPr/>
          </a:p>
          <a:p>
            <a:pPr indent="-342900" lvl="1" marL="914400" rtl="0" algn="l">
              <a:lnSpc>
                <a:spcPct val="115000"/>
              </a:lnSpc>
              <a:spcBef>
                <a:spcPts val="0"/>
              </a:spcBef>
              <a:spcAft>
                <a:spcPts val="0"/>
              </a:spcAft>
              <a:buSzPts val="1800"/>
              <a:buChar char="-"/>
            </a:pPr>
            <a:r>
              <a:rPr lang="en-US"/>
              <a:t>Resub 7 now open (due 11:59pm on Tues 6/6)</a:t>
            </a:r>
            <a:endParaRPr/>
          </a:p>
          <a:p>
            <a:pPr indent="-342900" lvl="1" marL="914400" rtl="0" algn="l">
              <a:lnSpc>
                <a:spcPct val="115000"/>
              </a:lnSpc>
              <a:spcBef>
                <a:spcPts val="0"/>
              </a:spcBef>
              <a:spcAft>
                <a:spcPts val="0"/>
              </a:spcAft>
              <a:buSzPts val="1800"/>
              <a:buChar char="-"/>
            </a:pPr>
            <a:r>
              <a:rPr lang="en-US"/>
              <a:t>Bob Bandes TA Award</a:t>
            </a:r>
            <a:endParaRPr/>
          </a:p>
          <a:p>
            <a:pPr indent="-342900" lvl="1" marL="914400" rtl="0" algn="l">
              <a:lnSpc>
                <a:spcPct val="115000"/>
              </a:lnSpc>
              <a:spcBef>
                <a:spcPts val="0"/>
              </a:spcBef>
              <a:spcAft>
                <a:spcPts val="0"/>
              </a:spcAft>
              <a:buSzPts val="1800"/>
              <a:buChar char="-"/>
            </a:pPr>
            <a:r>
              <a:rPr lang="en-US"/>
              <a:t>Course Evaluations</a:t>
            </a:r>
            <a:endParaRPr/>
          </a:p>
          <a:p>
            <a:pPr indent="-342900" lvl="1" marL="914400" rtl="0" algn="l">
              <a:lnSpc>
                <a:spcPct val="115000"/>
              </a:lnSpc>
              <a:spcBef>
                <a:spcPts val="0"/>
              </a:spcBef>
              <a:spcAft>
                <a:spcPts val="0"/>
              </a:spcAft>
              <a:buSzPts val="1800"/>
              <a:buChar char="-"/>
            </a:pPr>
            <a:r>
              <a:rPr lang="en-US"/>
              <a:t>IPL closes after today (6pm)</a:t>
            </a:r>
            <a:endParaRPr/>
          </a:p>
          <a:p>
            <a:pPr indent="-342900" lvl="1" marL="914400" rtl="0" algn="l">
              <a:lnSpc>
                <a:spcPct val="115000"/>
              </a:lnSpc>
              <a:spcBef>
                <a:spcPts val="0"/>
              </a:spcBef>
              <a:spcAft>
                <a:spcPts val="0"/>
              </a:spcAft>
              <a:buSzPts val="1800"/>
              <a:buChar char="-"/>
            </a:pPr>
            <a:r>
              <a:rPr lang="en-US"/>
              <a:t>Review Session Monday (June 5)</a:t>
            </a:r>
            <a:endParaRPr/>
          </a:p>
          <a:p>
            <a:pPr indent="-342900" lvl="1" marL="914400" rtl="0" algn="l">
              <a:lnSpc>
                <a:spcPct val="115000"/>
              </a:lnSpc>
              <a:spcBef>
                <a:spcPts val="0"/>
              </a:spcBef>
              <a:spcAft>
                <a:spcPts val="0"/>
              </a:spcAft>
              <a:buSzPts val="1800"/>
              <a:buChar char="-"/>
            </a:pPr>
            <a:r>
              <a:rPr lang="en-US"/>
              <a:t>Cheddar visit on Monday (June 5)</a:t>
            </a:r>
            <a:endParaRPr/>
          </a:p>
          <a:p>
            <a:pPr indent="0" lvl="0" marL="1143000" rtl="0" algn="l">
              <a:lnSpc>
                <a:spcPct val="90000"/>
              </a:lnSpc>
              <a:spcBef>
                <a:spcPts val="500"/>
              </a:spcBef>
              <a:spcAft>
                <a:spcPts val="0"/>
              </a:spcAft>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29"/>
          <p:cNvSpPr txBox="1"/>
          <p:nvPr>
            <p:ph type="title"/>
          </p:nvPr>
        </p:nvSpPr>
        <p:spPr>
          <a:xfrm>
            <a:off x="1828800" y="3047682"/>
            <a:ext cx="8534400" cy="762635"/>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8800"/>
              <a:buFont typeface="Calibri"/>
              <a:buNone/>
            </a:pPr>
            <a:r>
              <a:rPr lang="en-US" sz="8800"/>
              <a:t>Ask Us Anything</a:t>
            </a:r>
            <a:br>
              <a:rPr lang="en-US" sz="8800"/>
            </a:br>
            <a:r>
              <a:rPr lang="en-US" sz="8800">
                <a:solidFill>
                  <a:schemeClr val="accent1"/>
                </a:solidFill>
              </a:rPr>
              <a:t>AMA</a:t>
            </a:r>
            <a:br>
              <a:rPr lang="en-US" sz="8800"/>
            </a:br>
            <a:r>
              <a:rPr b="0" lang="en-US" sz="7200"/>
              <a:t>sli.do   #cse122</a:t>
            </a:r>
            <a:endParaRPr b="0" sz="88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sp>
        <p:nvSpPr>
          <p:cNvPr id="86" name="Google Shape;86;p12"/>
          <p:cNvSpPr txBox="1"/>
          <p:nvPr>
            <p:ph type="title"/>
          </p:nvPr>
        </p:nvSpPr>
        <p:spPr>
          <a:xfrm>
            <a:off x="838200" y="456565"/>
            <a:ext cx="10515600" cy="76263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You Made It!</a:t>
            </a:r>
            <a:endParaRPr/>
          </a:p>
        </p:txBody>
      </p:sp>
      <p:pic>
        <p:nvPicPr>
          <p:cNvPr id="87" name="Google Shape;87;p12"/>
          <p:cNvPicPr preferRelativeResize="0"/>
          <p:nvPr/>
        </p:nvPicPr>
        <p:blipFill rotWithShape="1">
          <a:blip r:embed="rId3">
            <a:alphaModFix/>
          </a:blip>
          <a:srcRect b="0" l="26707" r="0" t="25239"/>
          <a:stretch/>
        </p:blipFill>
        <p:spPr>
          <a:xfrm>
            <a:off x="4511600" y="1093150"/>
            <a:ext cx="3958376" cy="538384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13"/>
          <p:cNvSpPr txBox="1"/>
          <p:nvPr>
            <p:ph type="title"/>
          </p:nvPr>
        </p:nvSpPr>
        <p:spPr>
          <a:xfrm>
            <a:off x="838200" y="456565"/>
            <a:ext cx="10515600" cy="76263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Lecture Outline</a:t>
            </a:r>
            <a:endParaRPr/>
          </a:p>
        </p:txBody>
      </p:sp>
      <p:sp>
        <p:nvSpPr>
          <p:cNvPr id="93" name="Google Shape;93;p13"/>
          <p:cNvSpPr txBox="1"/>
          <p:nvPr>
            <p:ph idx="1" type="body"/>
          </p:nvPr>
        </p:nvSpPr>
        <p:spPr>
          <a:xfrm>
            <a:off x="838200" y="1371600"/>
            <a:ext cx="10515600" cy="4805363"/>
          </a:xfrm>
          <a:prstGeom prst="rect">
            <a:avLst/>
          </a:prstGeom>
          <a:noFill/>
          <a:ln>
            <a:noFill/>
          </a:ln>
        </p:spPr>
        <p:txBody>
          <a:bodyPr anchorCtr="0" anchor="t" bIns="45700" lIns="91425" spcFirstLastPara="1" rIns="91425" wrap="square" tIns="45700">
            <a:normAutofit/>
          </a:bodyPr>
          <a:lstStyle/>
          <a:p>
            <a:pPr indent="-342900" lvl="0" marL="457200" rtl="0" algn="l">
              <a:lnSpc>
                <a:spcPct val="150000"/>
              </a:lnSpc>
              <a:spcBef>
                <a:spcPts val="0"/>
              </a:spcBef>
              <a:spcAft>
                <a:spcPts val="0"/>
              </a:spcAft>
              <a:buClr>
                <a:schemeClr val="accent5"/>
              </a:buClr>
              <a:buSzPts val="1800"/>
              <a:buChar char="•"/>
            </a:pPr>
            <a:r>
              <a:rPr b="1" lang="en-US">
                <a:solidFill>
                  <a:schemeClr val="accent5"/>
                </a:solidFill>
              </a:rPr>
              <a:t>Looking Back</a:t>
            </a:r>
            <a:endParaRPr/>
          </a:p>
          <a:p>
            <a:pPr indent="-342900" lvl="0" marL="457200" rtl="0" algn="l">
              <a:lnSpc>
                <a:spcPct val="150000"/>
              </a:lnSpc>
              <a:spcBef>
                <a:spcPts val="0"/>
              </a:spcBef>
              <a:spcAft>
                <a:spcPts val="0"/>
              </a:spcAft>
              <a:buSzPts val="1800"/>
              <a:buChar char="•"/>
            </a:pPr>
            <a:r>
              <a:rPr lang="en-US"/>
              <a:t>Looking Forward</a:t>
            </a:r>
            <a:endParaRPr/>
          </a:p>
          <a:p>
            <a:pPr indent="-342900" lvl="0" marL="457200" rtl="0" algn="l">
              <a:lnSpc>
                <a:spcPct val="150000"/>
              </a:lnSpc>
              <a:spcBef>
                <a:spcPts val="0"/>
              </a:spcBef>
              <a:spcAft>
                <a:spcPts val="0"/>
              </a:spcAft>
              <a:buSzPts val="1800"/>
              <a:buChar char="•"/>
            </a:pPr>
            <a:r>
              <a:rPr lang="en-US"/>
              <a:t>Thank You!</a:t>
            </a:r>
            <a:endParaRPr/>
          </a:p>
        </p:txBody>
      </p:sp>
      <p:sp>
        <p:nvSpPr>
          <p:cNvPr id="94" name="Google Shape;94;p13"/>
          <p:cNvSpPr/>
          <p:nvPr/>
        </p:nvSpPr>
        <p:spPr>
          <a:xfrm rot="10800000">
            <a:off x="3490224" y="1459463"/>
            <a:ext cx="444900" cy="309000"/>
          </a:xfrm>
          <a:prstGeom prst="homePlate">
            <a:avLst>
              <a:gd fmla="val 50000" name="adj"/>
            </a:avLst>
          </a:pr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14"/>
          <p:cNvSpPr txBox="1"/>
          <p:nvPr>
            <p:ph type="title"/>
          </p:nvPr>
        </p:nvSpPr>
        <p:spPr>
          <a:xfrm>
            <a:off x="838200" y="456565"/>
            <a:ext cx="10515600" cy="76263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CSE 121 (or CS1) vs. CSE 122</a:t>
            </a:r>
            <a:endParaRPr/>
          </a:p>
        </p:txBody>
      </p:sp>
      <p:sp>
        <p:nvSpPr>
          <p:cNvPr id="100" name="Google Shape;100;p14"/>
          <p:cNvSpPr txBox="1"/>
          <p:nvPr/>
        </p:nvSpPr>
        <p:spPr>
          <a:xfrm>
            <a:off x="575239" y="1531279"/>
            <a:ext cx="5397688" cy="447646"/>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2600"/>
              <a:buFont typeface="Arial"/>
              <a:buNone/>
            </a:pPr>
            <a:r>
              <a:rPr b="1" lang="en-US" sz="2600">
                <a:solidFill>
                  <a:schemeClr val="dk1"/>
                </a:solidFill>
                <a:latin typeface="Calibri"/>
                <a:ea typeface="Calibri"/>
                <a:cs typeface="Calibri"/>
                <a:sym typeface="Calibri"/>
              </a:rPr>
              <a:t>CSE 121 / AP CS / CS1</a:t>
            </a:r>
            <a:br>
              <a:rPr b="1" lang="en-US" sz="2600">
                <a:solidFill>
                  <a:schemeClr val="dk1"/>
                </a:solidFill>
                <a:latin typeface="Calibri"/>
                <a:ea typeface="Calibri"/>
                <a:cs typeface="Calibri"/>
                <a:sym typeface="Calibri"/>
              </a:rPr>
            </a:br>
            <a:r>
              <a:rPr lang="en-US" sz="2600">
                <a:solidFill>
                  <a:schemeClr val="dk1"/>
                </a:solidFill>
                <a:latin typeface="Calibri"/>
                <a:ea typeface="Calibri"/>
                <a:cs typeface="Calibri"/>
                <a:sym typeface="Calibri"/>
              </a:rPr>
              <a:t>or </a:t>
            </a:r>
            <a:r>
              <a:rPr b="1" lang="en-US" sz="2600">
                <a:solidFill>
                  <a:schemeClr val="dk1"/>
                </a:solidFill>
                <a:latin typeface="Calibri"/>
                <a:ea typeface="Calibri"/>
                <a:cs typeface="Calibri"/>
                <a:sym typeface="Calibri"/>
              </a:rPr>
              <a:t>Other Programming Experience</a:t>
            </a:r>
            <a:endParaRPr/>
          </a:p>
        </p:txBody>
      </p:sp>
      <p:sp>
        <p:nvSpPr>
          <p:cNvPr id="101" name="Google Shape;101;p14"/>
          <p:cNvSpPr txBox="1"/>
          <p:nvPr/>
        </p:nvSpPr>
        <p:spPr>
          <a:xfrm>
            <a:off x="584218" y="2485623"/>
            <a:ext cx="5397689" cy="3941258"/>
          </a:xfrm>
          <a:prstGeom prst="rect">
            <a:avLst/>
          </a:prstGeom>
          <a:noFill/>
          <a:ln>
            <a:noFill/>
          </a:ln>
        </p:spPr>
        <p:txBody>
          <a:bodyPr anchorCtr="0" anchor="t" bIns="45700" lIns="91425" spcFirstLastPara="1" rIns="91425" wrap="square" tIns="45700">
            <a:normAutofit fontScale="92500" lnSpcReduction="10000"/>
          </a:bodyPr>
          <a:lstStyle/>
          <a:p>
            <a:pPr indent="-228600" lvl="1" marL="685800" marR="0" rtl="0" algn="l">
              <a:lnSpc>
                <a:spcPct val="90000"/>
              </a:lnSpc>
              <a:spcBef>
                <a:spcPts val="0"/>
              </a:spcBef>
              <a:spcAft>
                <a:spcPts val="0"/>
              </a:spcAft>
              <a:buClr>
                <a:schemeClr val="dk1"/>
              </a:buClr>
              <a:buSzPct val="100000"/>
              <a:buFont typeface="NTR"/>
              <a:buChar char="-"/>
            </a:pPr>
            <a:r>
              <a:rPr b="0" i="0" lang="en-US" sz="2400" u="none" cap="none" strike="noStrike">
                <a:solidFill>
                  <a:schemeClr val="dk1"/>
                </a:solidFill>
                <a:latin typeface="Calibri"/>
                <a:ea typeface="Calibri"/>
                <a:cs typeface="Calibri"/>
                <a:sym typeface="Calibri"/>
              </a:rPr>
              <a:t>Print statements</a:t>
            </a:r>
            <a:endParaRPr/>
          </a:p>
          <a:p>
            <a:pPr indent="-228600" lvl="1" marL="685800" marR="0" rtl="0" algn="l">
              <a:lnSpc>
                <a:spcPct val="90000"/>
              </a:lnSpc>
              <a:spcBef>
                <a:spcPts val="500"/>
              </a:spcBef>
              <a:spcAft>
                <a:spcPts val="0"/>
              </a:spcAft>
              <a:buClr>
                <a:schemeClr val="dk1"/>
              </a:buClr>
              <a:buSzPct val="100000"/>
              <a:buFont typeface="NTR"/>
              <a:buChar char="-"/>
            </a:pPr>
            <a:r>
              <a:rPr b="0" i="0" lang="en-US" sz="2400" u="none" cap="none" strike="noStrike">
                <a:solidFill>
                  <a:schemeClr val="dk1"/>
                </a:solidFill>
                <a:latin typeface="Calibri"/>
                <a:ea typeface="Calibri"/>
                <a:cs typeface="Calibri"/>
                <a:sym typeface="Calibri"/>
              </a:rPr>
              <a:t>Data types (int, String, boolean)</a:t>
            </a:r>
            <a:endParaRPr/>
          </a:p>
          <a:p>
            <a:pPr indent="-228600" lvl="1" marL="685800" marR="0" rtl="0" algn="l">
              <a:lnSpc>
                <a:spcPct val="90000"/>
              </a:lnSpc>
              <a:spcBef>
                <a:spcPts val="500"/>
              </a:spcBef>
              <a:spcAft>
                <a:spcPts val="0"/>
              </a:spcAft>
              <a:buClr>
                <a:schemeClr val="dk1"/>
              </a:buClr>
              <a:buSzPct val="100000"/>
              <a:buFont typeface="NTR"/>
              <a:buChar char="-"/>
            </a:pPr>
            <a:r>
              <a:rPr b="0" i="0" lang="en-US" sz="2400" u="none" cap="none" strike="noStrike">
                <a:solidFill>
                  <a:schemeClr val="dk1"/>
                </a:solidFill>
                <a:latin typeface="Calibri"/>
                <a:ea typeface="Calibri"/>
                <a:cs typeface="Calibri"/>
                <a:sym typeface="Calibri"/>
              </a:rPr>
              <a:t>Methods / Functions</a:t>
            </a:r>
            <a:endParaRPr/>
          </a:p>
          <a:p>
            <a:pPr indent="-228600" lvl="2" marL="1143000" marR="0" rtl="0" algn="l">
              <a:lnSpc>
                <a:spcPct val="90000"/>
              </a:lnSpc>
              <a:spcBef>
                <a:spcPts val="500"/>
              </a:spcBef>
              <a:spcAft>
                <a:spcPts val="0"/>
              </a:spcAft>
              <a:buClr>
                <a:schemeClr val="dk1"/>
              </a:buClr>
              <a:buSzPct val="100000"/>
              <a:buFont typeface="NTR"/>
              <a:buChar char="-"/>
            </a:pPr>
            <a:r>
              <a:rPr b="0" i="0" lang="en-US" sz="2000" u="none" cap="none" strike="noStrike">
                <a:solidFill>
                  <a:schemeClr val="dk1"/>
                </a:solidFill>
                <a:latin typeface="Calibri"/>
                <a:ea typeface="Calibri"/>
                <a:cs typeface="Calibri"/>
                <a:sym typeface="Calibri"/>
              </a:rPr>
              <a:t>Parameters</a:t>
            </a:r>
            <a:endParaRPr/>
          </a:p>
          <a:p>
            <a:pPr indent="-228600" lvl="2" marL="1143000" marR="0" rtl="0" algn="l">
              <a:lnSpc>
                <a:spcPct val="90000"/>
              </a:lnSpc>
              <a:spcBef>
                <a:spcPts val="500"/>
              </a:spcBef>
              <a:spcAft>
                <a:spcPts val="0"/>
              </a:spcAft>
              <a:buClr>
                <a:schemeClr val="dk1"/>
              </a:buClr>
              <a:buSzPct val="100000"/>
              <a:buFont typeface="NTR"/>
              <a:buChar char="-"/>
            </a:pPr>
            <a:r>
              <a:rPr b="0" i="0" lang="en-US" sz="2000" u="none" cap="none" strike="noStrike">
                <a:solidFill>
                  <a:schemeClr val="dk1"/>
                </a:solidFill>
                <a:latin typeface="Calibri"/>
                <a:ea typeface="Calibri"/>
                <a:cs typeface="Calibri"/>
                <a:sym typeface="Calibri"/>
              </a:rPr>
              <a:t>Returns</a:t>
            </a:r>
            <a:endParaRPr/>
          </a:p>
          <a:p>
            <a:pPr indent="-228600" lvl="1" marL="685800" marR="0" rtl="0" algn="l">
              <a:lnSpc>
                <a:spcPct val="90000"/>
              </a:lnSpc>
              <a:spcBef>
                <a:spcPts val="500"/>
              </a:spcBef>
              <a:spcAft>
                <a:spcPts val="0"/>
              </a:spcAft>
              <a:buClr>
                <a:schemeClr val="dk1"/>
              </a:buClr>
              <a:buSzPct val="100000"/>
              <a:buFont typeface="NTR"/>
              <a:buChar char="-"/>
            </a:pPr>
            <a:r>
              <a:rPr b="0" i="0" lang="en-US" sz="2400" u="none" cap="none" strike="noStrike">
                <a:solidFill>
                  <a:schemeClr val="dk1"/>
                </a:solidFill>
                <a:latin typeface="Calibri"/>
                <a:ea typeface="Calibri"/>
                <a:cs typeface="Calibri"/>
                <a:sym typeface="Calibri"/>
              </a:rPr>
              <a:t>Control structures</a:t>
            </a:r>
            <a:endParaRPr/>
          </a:p>
          <a:p>
            <a:pPr indent="-228600" lvl="2" marL="1143000" marR="0" rtl="0" algn="l">
              <a:lnSpc>
                <a:spcPct val="90000"/>
              </a:lnSpc>
              <a:spcBef>
                <a:spcPts val="500"/>
              </a:spcBef>
              <a:spcAft>
                <a:spcPts val="0"/>
              </a:spcAft>
              <a:buClr>
                <a:schemeClr val="dk1"/>
              </a:buClr>
              <a:buSzPct val="100000"/>
              <a:buFont typeface="NTR"/>
              <a:buChar char="-"/>
            </a:pPr>
            <a:r>
              <a:rPr b="0" i="0" lang="en-US" sz="2000" u="none" cap="none" strike="noStrike">
                <a:solidFill>
                  <a:schemeClr val="dk1"/>
                </a:solidFill>
                <a:latin typeface="Calibri"/>
                <a:ea typeface="Calibri"/>
                <a:cs typeface="Calibri"/>
                <a:sym typeface="Calibri"/>
              </a:rPr>
              <a:t>Loops</a:t>
            </a:r>
            <a:endParaRPr/>
          </a:p>
          <a:p>
            <a:pPr indent="-228600" lvl="2" marL="1143000" marR="0" rtl="0" algn="l">
              <a:lnSpc>
                <a:spcPct val="90000"/>
              </a:lnSpc>
              <a:spcBef>
                <a:spcPts val="500"/>
              </a:spcBef>
              <a:spcAft>
                <a:spcPts val="0"/>
              </a:spcAft>
              <a:buClr>
                <a:schemeClr val="dk1"/>
              </a:buClr>
              <a:buSzPct val="100000"/>
              <a:buFont typeface="NTR"/>
              <a:buChar char="-"/>
            </a:pPr>
            <a:r>
              <a:rPr b="0" i="0" lang="en-US" sz="2000" u="none" cap="none" strike="noStrike">
                <a:solidFill>
                  <a:schemeClr val="dk1"/>
                </a:solidFill>
                <a:latin typeface="Calibri"/>
                <a:ea typeface="Calibri"/>
                <a:cs typeface="Calibri"/>
                <a:sym typeface="Calibri"/>
              </a:rPr>
              <a:t>Conditionals</a:t>
            </a:r>
            <a:endParaRPr/>
          </a:p>
          <a:p>
            <a:pPr indent="-228600" lvl="1" marL="685800" marR="0" rtl="0" algn="l">
              <a:lnSpc>
                <a:spcPct val="90000"/>
              </a:lnSpc>
              <a:spcBef>
                <a:spcPts val="500"/>
              </a:spcBef>
              <a:spcAft>
                <a:spcPts val="0"/>
              </a:spcAft>
              <a:buClr>
                <a:schemeClr val="dk1"/>
              </a:buClr>
              <a:buSzPct val="100000"/>
              <a:buFont typeface="NTR"/>
              <a:buChar char="-"/>
            </a:pPr>
            <a:r>
              <a:rPr b="0" i="0" lang="en-US" sz="2400" u="none" cap="none" strike="noStrike">
                <a:solidFill>
                  <a:schemeClr val="dk1"/>
                </a:solidFill>
                <a:latin typeface="Calibri"/>
                <a:ea typeface="Calibri"/>
                <a:cs typeface="Calibri"/>
                <a:sym typeface="Calibri"/>
              </a:rPr>
              <a:t>File I/O</a:t>
            </a:r>
            <a:endParaRPr/>
          </a:p>
          <a:p>
            <a:pPr indent="-228600" lvl="1" marL="685800" marR="0" rtl="0" algn="l">
              <a:lnSpc>
                <a:spcPct val="90000"/>
              </a:lnSpc>
              <a:spcBef>
                <a:spcPts val="500"/>
              </a:spcBef>
              <a:spcAft>
                <a:spcPts val="0"/>
              </a:spcAft>
              <a:buClr>
                <a:schemeClr val="dk1"/>
              </a:buClr>
              <a:buSzPct val="100000"/>
              <a:buFont typeface="NTR"/>
              <a:buChar char="-"/>
            </a:pPr>
            <a:r>
              <a:rPr b="0" i="0" lang="en-US" sz="2400" u="none" cap="none" strike="noStrike">
                <a:solidFill>
                  <a:schemeClr val="dk1"/>
                </a:solidFill>
                <a:latin typeface="Calibri"/>
                <a:ea typeface="Calibri"/>
                <a:cs typeface="Calibri"/>
                <a:sym typeface="Calibri"/>
              </a:rPr>
              <a:t>Arrays</a:t>
            </a:r>
            <a:endParaRPr/>
          </a:p>
          <a:p>
            <a:pPr indent="-228600" lvl="1" marL="685800" marR="0" rtl="0" algn="l">
              <a:lnSpc>
                <a:spcPct val="90000"/>
              </a:lnSpc>
              <a:spcBef>
                <a:spcPts val="500"/>
              </a:spcBef>
              <a:spcAft>
                <a:spcPts val="0"/>
              </a:spcAft>
              <a:buClr>
                <a:schemeClr val="dk1"/>
              </a:buClr>
              <a:buSzPct val="100000"/>
              <a:buFont typeface="NTR"/>
              <a:buChar char="-"/>
            </a:pPr>
            <a:r>
              <a:rPr b="1" i="0" lang="en-US" sz="2400" u="none" cap="none" strike="noStrike">
                <a:solidFill>
                  <a:schemeClr val="dk1"/>
                </a:solidFill>
                <a:latin typeface="Calibri"/>
                <a:ea typeface="Calibri"/>
                <a:cs typeface="Calibri"/>
                <a:sym typeface="Calibri"/>
              </a:rPr>
              <a:t>Computational Thinking</a:t>
            </a:r>
            <a:br>
              <a:rPr b="1" i="0" lang="en-US" sz="2400" u="none" cap="none" strike="noStrike">
                <a:solidFill>
                  <a:schemeClr val="dk1"/>
                </a:solidFill>
                <a:latin typeface="Calibri"/>
                <a:ea typeface="Calibri"/>
                <a:cs typeface="Calibri"/>
                <a:sym typeface="Calibri"/>
              </a:rPr>
            </a:br>
            <a:r>
              <a:rPr b="0" i="0" lang="en-US" sz="2400" u="none" cap="none" strike="noStrike">
                <a:solidFill>
                  <a:schemeClr val="dk1"/>
                </a:solidFill>
                <a:latin typeface="Calibri"/>
                <a:ea typeface="Calibri"/>
                <a:cs typeface="Calibri"/>
                <a:sym typeface="Calibri"/>
              </a:rPr>
              <a:t>(language agnostic)</a:t>
            </a:r>
            <a:endParaRPr b="1" i="0" sz="2400" u="none" cap="none" strike="noStrike">
              <a:solidFill>
                <a:schemeClr val="dk1"/>
              </a:solidFill>
              <a:latin typeface="Calibri"/>
              <a:ea typeface="Calibri"/>
              <a:cs typeface="Calibri"/>
              <a:sym typeface="Calibri"/>
            </a:endParaRPr>
          </a:p>
          <a:p>
            <a:pPr indent="-87630" lvl="1" marL="685800" marR="0" rtl="0" algn="l">
              <a:lnSpc>
                <a:spcPct val="90000"/>
              </a:lnSpc>
              <a:spcBef>
                <a:spcPts val="500"/>
              </a:spcBef>
              <a:spcAft>
                <a:spcPts val="0"/>
              </a:spcAft>
              <a:buClr>
                <a:schemeClr val="dk1"/>
              </a:buClr>
              <a:buSzPct val="100000"/>
              <a:buFont typeface="NTR"/>
              <a:buNone/>
            </a:pPr>
            <a:r>
              <a:t/>
            </a:r>
            <a:endParaRPr b="0" i="0" sz="2400" u="none" cap="none" strike="noStrike">
              <a:solidFill>
                <a:schemeClr val="dk1"/>
              </a:solidFill>
              <a:latin typeface="Calibri"/>
              <a:ea typeface="Calibri"/>
              <a:cs typeface="Calibri"/>
              <a:sym typeface="Calibri"/>
            </a:endParaRPr>
          </a:p>
        </p:txBody>
      </p:sp>
      <p:sp>
        <p:nvSpPr>
          <p:cNvPr id="102" name="Google Shape;102;p14"/>
          <p:cNvSpPr txBox="1"/>
          <p:nvPr/>
        </p:nvSpPr>
        <p:spPr>
          <a:xfrm>
            <a:off x="6355830" y="1531279"/>
            <a:ext cx="5397688" cy="447646"/>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2600"/>
              <a:buFont typeface="Arial"/>
              <a:buNone/>
            </a:pPr>
            <a:r>
              <a:rPr b="1" lang="en-US" sz="2600">
                <a:solidFill>
                  <a:schemeClr val="dk1"/>
                </a:solidFill>
                <a:latin typeface="Calibri"/>
                <a:ea typeface="Calibri"/>
                <a:cs typeface="Calibri"/>
                <a:sym typeface="Calibri"/>
              </a:rPr>
              <a:t>CSE 122 – Computer Programming II</a:t>
            </a:r>
            <a:endParaRPr/>
          </a:p>
        </p:txBody>
      </p:sp>
      <p:sp>
        <p:nvSpPr>
          <p:cNvPr id="103" name="Google Shape;103;p14"/>
          <p:cNvSpPr txBox="1"/>
          <p:nvPr/>
        </p:nvSpPr>
        <p:spPr>
          <a:xfrm>
            <a:off x="6355830" y="2485623"/>
            <a:ext cx="5397689" cy="3941258"/>
          </a:xfrm>
          <a:prstGeom prst="rect">
            <a:avLst/>
          </a:prstGeom>
          <a:noFill/>
          <a:ln>
            <a:noFill/>
          </a:ln>
        </p:spPr>
        <p:txBody>
          <a:bodyPr anchorCtr="0" anchor="t" bIns="45700" lIns="91425" spcFirstLastPara="1" rIns="91425" wrap="square" tIns="45700">
            <a:noAutofit/>
          </a:bodyPr>
          <a:lstStyle/>
          <a:p>
            <a:pPr indent="-228600" lvl="1" marL="685800" marR="0" rtl="0" algn="l">
              <a:lnSpc>
                <a:spcPct val="90000"/>
              </a:lnSpc>
              <a:spcBef>
                <a:spcPts val="0"/>
              </a:spcBef>
              <a:spcAft>
                <a:spcPts val="0"/>
              </a:spcAft>
              <a:buClr>
                <a:schemeClr val="dk1"/>
              </a:buClr>
              <a:buSzPts val="2400"/>
              <a:buFont typeface="NTR"/>
              <a:buChar char="-"/>
            </a:pPr>
            <a:r>
              <a:rPr b="0" i="0" lang="en-US" sz="2400" u="none" cap="none" strike="noStrike">
                <a:solidFill>
                  <a:schemeClr val="dk1"/>
                </a:solidFill>
                <a:latin typeface="Calibri"/>
                <a:ea typeface="Calibri"/>
                <a:cs typeface="Calibri"/>
                <a:sym typeface="Calibri"/>
              </a:rPr>
              <a:t>Decomposing large problems into smaller, manageable, subproblems</a:t>
            </a:r>
            <a:endParaRPr/>
          </a:p>
          <a:p>
            <a:pPr indent="-228600" lvl="1" marL="685800" marR="0" rtl="0" algn="l">
              <a:lnSpc>
                <a:spcPct val="90000"/>
              </a:lnSpc>
              <a:spcBef>
                <a:spcPts val="500"/>
              </a:spcBef>
              <a:spcAft>
                <a:spcPts val="0"/>
              </a:spcAft>
              <a:buClr>
                <a:schemeClr val="dk1"/>
              </a:buClr>
              <a:buSzPts val="2400"/>
              <a:buFont typeface="NTR"/>
              <a:buChar char="-"/>
            </a:pPr>
            <a:r>
              <a:rPr b="0" i="0" lang="en-US" sz="2400" u="none" cap="none" strike="noStrike">
                <a:solidFill>
                  <a:schemeClr val="dk1"/>
                </a:solidFill>
                <a:latin typeface="Calibri"/>
                <a:ea typeface="Calibri"/>
                <a:cs typeface="Calibri"/>
                <a:sym typeface="Calibri"/>
              </a:rPr>
              <a:t>Using data structures</a:t>
            </a:r>
            <a:endParaRPr/>
          </a:p>
          <a:p>
            <a:pPr indent="-228600" lvl="2" marL="1143000" marR="0" rtl="0" algn="l">
              <a:lnSpc>
                <a:spcPct val="90000"/>
              </a:lnSpc>
              <a:spcBef>
                <a:spcPts val="500"/>
              </a:spcBef>
              <a:spcAft>
                <a:spcPts val="0"/>
              </a:spcAft>
              <a:buClr>
                <a:schemeClr val="dk1"/>
              </a:buClr>
              <a:buSzPts val="2000"/>
              <a:buFont typeface="NTR"/>
              <a:buChar char="-"/>
            </a:pPr>
            <a:r>
              <a:rPr b="0" i="0" lang="en-US" sz="2000" u="none" cap="none" strike="noStrike">
                <a:solidFill>
                  <a:schemeClr val="dk1"/>
                </a:solidFill>
                <a:latin typeface="Calibri"/>
                <a:ea typeface="Calibri"/>
                <a:cs typeface="Calibri"/>
                <a:sym typeface="Calibri"/>
              </a:rPr>
              <a:t>List</a:t>
            </a:r>
            <a:endParaRPr/>
          </a:p>
          <a:p>
            <a:pPr indent="-228600" lvl="2" marL="1143000" marR="0" rtl="0" algn="l">
              <a:lnSpc>
                <a:spcPct val="90000"/>
              </a:lnSpc>
              <a:spcBef>
                <a:spcPts val="500"/>
              </a:spcBef>
              <a:spcAft>
                <a:spcPts val="0"/>
              </a:spcAft>
              <a:buClr>
                <a:schemeClr val="dk1"/>
              </a:buClr>
              <a:buSzPts val="2000"/>
              <a:buFont typeface="NTR"/>
              <a:buChar char="-"/>
            </a:pPr>
            <a:r>
              <a:rPr b="0" i="0" lang="en-US" sz="2000" u="none" cap="none" strike="noStrike">
                <a:solidFill>
                  <a:schemeClr val="dk1"/>
                </a:solidFill>
                <a:latin typeface="Calibri"/>
                <a:ea typeface="Calibri"/>
                <a:cs typeface="Calibri"/>
                <a:sym typeface="Calibri"/>
              </a:rPr>
              <a:t>Stacks / Queues</a:t>
            </a:r>
            <a:endParaRPr/>
          </a:p>
          <a:p>
            <a:pPr indent="-228600" lvl="2" marL="1143000" marR="0" rtl="0" algn="l">
              <a:lnSpc>
                <a:spcPct val="90000"/>
              </a:lnSpc>
              <a:spcBef>
                <a:spcPts val="500"/>
              </a:spcBef>
              <a:spcAft>
                <a:spcPts val="0"/>
              </a:spcAft>
              <a:buClr>
                <a:schemeClr val="dk1"/>
              </a:buClr>
              <a:buSzPts val="2000"/>
              <a:buFont typeface="NTR"/>
              <a:buChar char="-"/>
            </a:pPr>
            <a:r>
              <a:rPr b="0" i="0" lang="en-US" sz="2000" u="none" cap="none" strike="noStrike">
                <a:solidFill>
                  <a:schemeClr val="dk1"/>
                </a:solidFill>
                <a:latin typeface="Calibri"/>
                <a:ea typeface="Calibri"/>
                <a:cs typeface="Calibri"/>
                <a:sym typeface="Calibri"/>
              </a:rPr>
              <a:t>Sets</a:t>
            </a:r>
            <a:endParaRPr/>
          </a:p>
          <a:p>
            <a:pPr indent="-228600" lvl="2" marL="1143000" marR="0" rtl="0" algn="l">
              <a:lnSpc>
                <a:spcPct val="90000"/>
              </a:lnSpc>
              <a:spcBef>
                <a:spcPts val="500"/>
              </a:spcBef>
              <a:spcAft>
                <a:spcPts val="0"/>
              </a:spcAft>
              <a:buClr>
                <a:schemeClr val="dk1"/>
              </a:buClr>
              <a:buSzPts val="2000"/>
              <a:buFont typeface="NTR"/>
              <a:buChar char="-"/>
            </a:pPr>
            <a:r>
              <a:rPr b="0" i="0" lang="en-US" sz="2000" u="none" cap="none" strike="noStrike">
                <a:solidFill>
                  <a:schemeClr val="dk1"/>
                </a:solidFill>
                <a:latin typeface="Calibri"/>
                <a:ea typeface="Calibri"/>
                <a:cs typeface="Calibri"/>
                <a:sym typeface="Calibri"/>
              </a:rPr>
              <a:t>Maps</a:t>
            </a:r>
            <a:endParaRPr/>
          </a:p>
          <a:p>
            <a:pPr indent="-228600" lvl="2" marL="1143000" marR="0" rtl="0" algn="l">
              <a:lnSpc>
                <a:spcPct val="90000"/>
              </a:lnSpc>
              <a:spcBef>
                <a:spcPts val="500"/>
              </a:spcBef>
              <a:spcAft>
                <a:spcPts val="0"/>
              </a:spcAft>
              <a:buClr>
                <a:schemeClr val="dk1"/>
              </a:buClr>
              <a:buSzPts val="2000"/>
              <a:buFont typeface="NTR"/>
              <a:buChar char="-"/>
            </a:pPr>
            <a:r>
              <a:rPr b="0" i="0" lang="en-US" sz="2000" u="none" cap="none" strike="noStrike">
                <a:solidFill>
                  <a:schemeClr val="dk1"/>
                </a:solidFill>
                <a:latin typeface="Calibri"/>
                <a:ea typeface="Calibri"/>
                <a:cs typeface="Calibri"/>
                <a:sym typeface="Calibri"/>
              </a:rPr>
              <a:t>2D Arrays</a:t>
            </a:r>
            <a:endParaRPr/>
          </a:p>
          <a:p>
            <a:pPr indent="-228600" lvl="1" marL="685800" marR="0" rtl="0" algn="l">
              <a:lnSpc>
                <a:spcPct val="90000"/>
              </a:lnSpc>
              <a:spcBef>
                <a:spcPts val="500"/>
              </a:spcBef>
              <a:spcAft>
                <a:spcPts val="0"/>
              </a:spcAft>
              <a:buClr>
                <a:schemeClr val="dk1"/>
              </a:buClr>
              <a:buSzPts val="2400"/>
              <a:buFont typeface="NTR"/>
              <a:buChar char="-"/>
            </a:pPr>
            <a:r>
              <a:rPr b="0" i="0" lang="en-US" sz="2400" u="none" cap="none" strike="noStrike">
                <a:solidFill>
                  <a:schemeClr val="dk1"/>
                </a:solidFill>
                <a:latin typeface="Calibri"/>
                <a:ea typeface="Calibri"/>
                <a:cs typeface="Calibri"/>
                <a:sym typeface="Calibri"/>
              </a:rPr>
              <a:t>Object Oriented Programming</a:t>
            </a:r>
            <a:endParaRPr/>
          </a:p>
          <a:p>
            <a:pPr indent="-228600" lvl="2" marL="1143000" marR="0" rtl="0" algn="l">
              <a:lnSpc>
                <a:spcPct val="90000"/>
              </a:lnSpc>
              <a:spcBef>
                <a:spcPts val="500"/>
              </a:spcBef>
              <a:spcAft>
                <a:spcPts val="0"/>
              </a:spcAft>
              <a:buClr>
                <a:schemeClr val="dk1"/>
              </a:buClr>
              <a:buSzPts val="2000"/>
              <a:buFont typeface="NTR"/>
              <a:buChar char="-"/>
            </a:pPr>
            <a:r>
              <a:rPr b="0" i="0" lang="en-US" sz="2000" u="none" cap="none" strike="noStrike">
                <a:solidFill>
                  <a:schemeClr val="dk1"/>
                </a:solidFill>
                <a:latin typeface="Calibri"/>
                <a:ea typeface="Calibri"/>
                <a:cs typeface="Calibri"/>
                <a:sym typeface="Calibri"/>
              </a:rPr>
              <a:t>Interfaces </a:t>
            </a:r>
            <a:endParaRPr/>
          </a:p>
          <a:p>
            <a:pPr indent="-228600" lvl="2" marL="1143000" marR="0" rtl="0" algn="l">
              <a:lnSpc>
                <a:spcPct val="90000"/>
              </a:lnSpc>
              <a:spcBef>
                <a:spcPts val="500"/>
              </a:spcBef>
              <a:spcAft>
                <a:spcPts val="0"/>
              </a:spcAft>
              <a:buClr>
                <a:schemeClr val="dk1"/>
              </a:buClr>
              <a:buSzPts val="2000"/>
              <a:buFont typeface="NTR"/>
              <a:buChar char="-"/>
            </a:pPr>
            <a:r>
              <a:rPr b="0" i="0" lang="en-US" sz="2000" u="none" cap="none" strike="noStrike">
                <a:solidFill>
                  <a:schemeClr val="dk1"/>
                </a:solidFill>
                <a:latin typeface="Calibri"/>
                <a:ea typeface="Calibri"/>
                <a:cs typeface="Calibri"/>
                <a:sym typeface="Calibri"/>
              </a:rPr>
              <a:t>Separation of Concerns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15"/>
          <p:cNvSpPr txBox="1"/>
          <p:nvPr>
            <p:ph type="title"/>
          </p:nvPr>
        </p:nvSpPr>
        <p:spPr>
          <a:xfrm>
            <a:off x="838200" y="456565"/>
            <a:ext cx="10515600" cy="76263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Why 122?</a:t>
            </a:r>
            <a:endParaRPr/>
          </a:p>
        </p:txBody>
      </p:sp>
      <p:sp>
        <p:nvSpPr>
          <p:cNvPr id="110" name="Google Shape;110;p15"/>
          <p:cNvSpPr txBox="1"/>
          <p:nvPr>
            <p:ph idx="1" type="body"/>
          </p:nvPr>
        </p:nvSpPr>
        <p:spPr>
          <a:xfrm>
            <a:off x="838200" y="1371600"/>
            <a:ext cx="10515600" cy="480536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en-US"/>
              <a:t>1. Build a strong foundation of data structures that will let you tackle the biggest problems in computing</a:t>
            </a:r>
            <a:endParaRPr/>
          </a:p>
        </p:txBody>
      </p:sp>
      <p:sp>
        <p:nvSpPr>
          <p:cNvPr id="111" name="Google Shape;111;p15"/>
          <p:cNvSpPr txBox="1"/>
          <p:nvPr/>
        </p:nvSpPr>
        <p:spPr>
          <a:xfrm>
            <a:off x="8127882" y="6367506"/>
            <a:ext cx="930804" cy="273844"/>
          </a:xfrm>
          <a:prstGeom prst="rect">
            <a:avLst/>
          </a:prstGeom>
          <a:noFill/>
          <a:ln>
            <a:noFill/>
          </a:ln>
        </p:spPr>
        <p:txBody>
          <a:bodyPr anchorCtr="0" anchor="t" bIns="34275" lIns="34275" spcFirstLastPara="1" rIns="34275" wrap="square" tIns="34275">
            <a:noAutofit/>
          </a:bodyPr>
          <a:lstStyle/>
          <a:p>
            <a:pPr indent="0" lvl="0" marL="0" marR="0" rtl="0" algn="r">
              <a:spcBef>
                <a:spcPts val="0"/>
              </a:spcBef>
              <a:spcAft>
                <a:spcPts val="0"/>
              </a:spcAft>
              <a:buNone/>
            </a:pPr>
            <a:r>
              <a:rPr lang="en-US" sz="800">
                <a:solidFill>
                  <a:schemeClr val="dk2"/>
                </a:solidFill>
                <a:latin typeface="Roboto Light"/>
                <a:ea typeface="Roboto Light"/>
                <a:cs typeface="Roboto Light"/>
                <a:sym typeface="Roboto Light"/>
              </a:rPr>
              <a:t>Source: Ethical CS</a:t>
            </a:r>
            <a:endParaRPr sz="800">
              <a:solidFill>
                <a:schemeClr val="dk2"/>
              </a:solidFill>
              <a:latin typeface="Roboto Light"/>
              <a:ea typeface="Roboto Light"/>
              <a:cs typeface="Roboto Light"/>
              <a:sym typeface="Roboto Light"/>
            </a:endParaRPr>
          </a:p>
        </p:txBody>
      </p:sp>
      <p:sp>
        <p:nvSpPr>
          <p:cNvPr id="112" name="Google Shape;112;p15"/>
          <p:cNvSpPr/>
          <p:nvPr/>
        </p:nvSpPr>
        <p:spPr>
          <a:xfrm>
            <a:off x="5450377" y="3377289"/>
            <a:ext cx="2096087" cy="1056514"/>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122 Data Structures</a:t>
            </a:r>
            <a:endParaRPr/>
          </a:p>
        </p:txBody>
      </p:sp>
      <p:sp>
        <p:nvSpPr>
          <p:cNvPr id="113" name="Google Shape;113;p15"/>
          <p:cNvSpPr/>
          <p:nvPr/>
        </p:nvSpPr>
        <p:spPr>
          <a:xfrm>
            <a:off x="7838230" y="3664495"/>
            <a:ext cx="450166" cy="362926"/>
          </a:xfrm>
          <a:prstGeom prst="rightArrow">
            <a:avLst>
              <a:gd fmla="val 50000" name="adj1"/>
              <a:gd fmla="val 50000" name="adj2"/>
            </a:avLst>
          </a:prstGeom>
          <a:solidFill>
            <a:srgbClr val="6A58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4" name="Google Shape;114;p15"/>
          <p:cNvSpPr/>
          <p:nvPr/>
        </p:nvSpPr>
        <p:spPr>
          <a:xfrm rot="10800000">
            <a:off x="4819786" y="3724083"/>
            <a:ext cx="450166" cy="362926"/>
          </a:xfrm>
          <a:prstGeom prst="rightArrow">
            <a:avLst>
              <a:gd fmla="val 50000" name="adj1"/>
              <a:gd fmla="val 50000" name="adj2"/>
            </a:avLst>
          </a:prstGeom>
          <a:solidFill>
            <a:srgbClr val="6A58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5" name="Google Shape;115;p15"/>
          <p:cNvSpPr/>
          <p:nvPr/>
        </p:nvSpPr>
        <p:spPr>
          <a:xfrm rot="5400000">
            <a:off x="6816080" y="4579764"/>
            <a:ext cx="450166" cy="362926"/>
          </a:xfrm>
          <a:prstGeom prst="rightArrow">
            <a:avLst>
              <a:gd fmla="val 50000" name="adj1"/>
              <a:gd fmla="val 50000" name="adj2"/>
            </a:avLst>
          </a:prstGeom>
          <a:solidFill>
            <a:srgbClr val="6A58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6" name="Google Shape;116;p15"/>
          <p:cNvSpPr txBox="1"/>
          <p:nvPr/>
        </p:nvSpPr>
        <p:spPr>
          <a:xfrm>
            <a:off x="3360330" y="5680079"/>
            <a:ext cx="1099459" cy="273844"/>
          </a:xfrm>
          <a:prstGeom prst="rect">
            <a:avLst/>
          </a:prstGeom>
          <a:noFill/>
          <a:ln>
            <a:noFill/>
          </a:ln>
        </p:spPr>
        <p:txBody>
          <a:bodyPr anchorCtr="0" anchor="t" bIns="34275" lIns="34275" spcFirstLastPara="1" rIns="34275" wrap="square" tIns="34275">
            <a:noAutofit/>
          </a:bodyPr>
          <a:lstStyle/>
          <a:p>
            <a:pPr indent="0" lvl="0" marL="0" marR="0" rtl="0" algn="r">
              <a:spcBef>
                <a:spcPts val="0"/>
              </a:spcBef>
              <a:spcAft>
                <a:spcPts val="0"/>
              </a:spcAft>
              <a:buNone/>
            </a:pPr>
            <a:r>
              <a:rPr lang="en-US" sz="800">
                <a:solidFill>
                  <a:schemeClr val="dk2"/>
                </a:solidFill>
                <a:latin typeface="Roboto Light"/>
                <a:ea typeface="Roboto Light"/>
                <a:cs typeface="Roboto Light"/>
                <a:sym typeface="Roboto Light"/>
              </a:rPr>
              <a:t>Source: Twitter 9/23</a:t>
            </a:r>
            <a:endParaRPr sz="800">
              <a:solidFill>
                <a:schemeClr val="dk2"/>
              </a:solidFill>
              <a:latin typeface="Roboto Light"/>
              <a:ea typeface="Roboto Light"/>
              <a:cs typeface="Roboto Light"/>
              <a:sym typeface="Roboto Light"/>
            </a:endParaRPr>
          </a:p>
        </p:txBody>
      </p:sp>
      <p:pic>
        <p:nvPicPr>
          <p:cNvPr descr="Spotify queue showing currently playing song and songs next in queue." id="117" name="Google Shape;117;p15"/>
          <p:cNvPicPr preferRelativeResize="0"/>
          <p:nvPr/>
        </p:nvPicPr>
        <p:blipFill rotWithShape="1">
          <a:blip r:embed="rId3">
            <a:alphaModFix/>
          </a:blip>
          <a:srcRect b="0" l="0" r="0" t="0"/>
          <a:stretch/>
        </p:blipFill>
        <p:spPr>
          <a:xfrm>
            <a:off x="9509666" y="2315119"/>
            <a:ext cx="1555514" cy="3364959"/>
          </a:xfrm>
          <a:prstGeom prst="rect">
            <a:avLst/>
          </a:prstGeom>
          <a:noFill/>
          <a:ln>
            <a:noFill/>
          </a:ln>
        </p:spPr>
      </p:pic>
      <p:pic>
        <p:nvPicPr>
          <p:cNvPr descr="Twitter trending section highlighting topics that are currently receiving a lot of Tweets." id="118" name="Google Shape;118;p15"/>
          <p:cNvPicPr preferRelativeResize="0"/>
          <p:nvPr/>
        </p:nvPicPr>
        <p:blipFill rotWithShape="1">
          <a:blip r:embed="rId4">
            <a:alphaModFix/>
          </a:blip>
          <a:srcRect b="0" l="0" r="0" t="1716"/>
          <a:stretch/>
        </p:blipFill>
        <p:spPr>
          <a:xfrm>
            <a:off x="666478" y="2555913"/>
            <a:ext cx="4153307" cy="3124165"/>
          </a:xfrm>
          <a:prstGeom prst="rect">
            <a:avLst/>
          </a:prstGeom>
          <a:noFill/>
          <a:ln>
            <a:noFill/>
          </a:ln>
        </p:spPr>
      </p:pic>
      <p:sp>
        <p:nvSpPr>
          <p:cNvPr id="119" name="Google Shape;119;p15"/>
          <p:cNvSpPr txBox="1"/>
          <p:nvPr/>
        </p:nvSpPr>
        <p:spPr>
          <a:xfrm>
            <a:off x="9965721" y="5695556"/>
            <a:ext cx="1205383" cy="273844"/>
          </a:xfrm>
          <a:prstGeom prst="rect">
            <a:avLst/>
          </a:prstGeom>
          <a:noFill/>
          <a:ln>
            <a:noFill/>
          </a:ln>
        </p:spPr>
        <p:txBody>
          <a:bodyPr anchorCtr="0" anchor="t" bIns="34275" lIns="34275" spcFirstLastPara="1" rIns="34275" wrap="square" tIns="34275">
            <a:noAutofit/>
          </a:bodyPr>
          <a:lstStyle/>
          <a:p>
            <a:pPr indent="0" lvl="0" marL="0" marR="0" rtl="0" algn="r">
              <a:spcBef>
                <a:spcPts val="0"/>
              </a:spcBef>
              <a:spcAft>
                <a:spcPts val="0"/>
              </a:spcAft>
              <a:buNone/>
            </a:pPr>
            <a:r>
              <a:rPr lang="en-US" sz="800">
                <a:solidFill>
                  <a:schemeClr val="dk2"/>
                </a:solidFill>
                <a:latin typeface="Roboto Light"/>
                <a:ea typeface="Roboto Light"/>
                <a:cs typeface="Roboto Light"/>
                <a:sym typeface="Roboto Light"/>
              </a:rPr>
              <a:t>Source: Hunter’s Spotify</a:t>
            </a:r>
            <a:endParaRPr sz="800">
              <a:solidFill>
                <a:schemeClr val="dk2"/>
              </a:solidFill>
              <a:latin typeface="Roboto Light"/>
              <a:ea typeface="Roboto Light"/>
              <a:cs typeface="Roboto Light"/>
              <a:sym typeface="Roboto Light"/>
            </a:endParaRPr>
          </a:p>
        </p:txBody>
      </p:sp>
      <p:pic>
        <p:nvPicPr>
          <p:cNvPr descr="A collage of a person's face. &quot;Average&quot; faces from overlapping the images of many faces&#10;" id="120" name="Google Shape;120;p15"/>
          <p:cNvPicPr preferRelativeResize="0"/>
          <p:nvPr/>
        </p:nvPicPr>
        <p:blipFill rotWithShape="1">
          <a:blip r:embed="rId5">
            <a:alphaModFix/>
          </a:blip>
          <a:srcRect b="0" l="0" r="0" t="0"/>
          <a:stretch/>
        </p:blipFill>
        <p:spPr>
          <a:xfrm>
            <a:off x="4977369" y="4936616"/>
            <a:ext cx="4289081" cy="139274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16"/>
          <p:cNvSpPr txBox="1"/>
          <p:nvPr>
            <p:ph type="title"/>
          </p:nvPr>
        </p:nvSpPr>
        <p:spPr>
          <a:xfrm>
            <a:off x="838200" y="456565"/>
            <a:ext cx="10515600" cy="76263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Why 122?</a:t>
            </a:r>
            <a:endParaRPr/>
          </a:p>
        </p:txBody>
      </p:sp>
      <p:sp>
        <p:nvSpPr>
          <p:cNvPr id="127" name="Google Shape;127;p16"/>
          <p:cNvSpPr txBox="1"/>
          <p:nvPr>
            <p:ph idx="1" type="body"/>
          </p:nvPr>
        </p:nvSpPr>
        <p:spPr>
          <a:xfrm>
            <a:off x="838200" y="1371602"/>
            <a:ext cx="10515600" cy="1087394"/>
          </a:xfrm>
          <a:prstGeom prst="rect">
            <a:avLst/>
          </a:prstGeom>
          <a:noFill/>
          <a:ln>
            <a:noFill/>
          </a:ln>
        </p:spPr>
        <p:txBody>
          <a:bodyPr anchorCtr="0" anchor="t" bIns="45700" lIns="91425" spcFirstLastPara="1" rIns="91425" wrap="square" tIns="45700">
            <a:normAutofit fontScale="92500"/>
          </a:bodyPr>
          <a:lstStyle/>
          <a:p>
            <a:pPr indent="0" lvl="0" marL="0" rtl="0" algn="l">
              <a:lnSpc>
                <a:spcPct val="90000"/>
              </a:lnSpc>
              <a:spcBef>
                <a:spcPts val="0"/>
              </a:spcBef>
              <a:spcAft>
                <a:spcPts val="0"/>
              </a:spcAft>
              <a:buClr>
                <a:schemeClr val="dk1"/>
              </a:buClr>
              <a:buSzPct val="100000"/>
              <a:buNone/>
            </a:pPr>
            <a:r>
              <a:rPr lang="en-US"/>
              <a:t>2. Learn an important structural pattern for representing </a:t>
            </a:r>
            <a:r>
              <a:rPr b="1" lang="en-US"/>
              <a:t>objects </a:t>
            </a:r>
            <a:r>
              <a:rPr lang="en-US"/>
              <a:t>in code to make our code more </a:t>
            </a:r>
            <a:r>
              <a:rPr b="1" lang="en-US"/>
              <a:t>reusable</a:t>
            </a:r>
            <a:r>
              <a:rPr lang="en-US"/>
              <a:t> and </a:t>
            </a:r>
            <a:r>
              <a:rPr b="1" lang="en-US"/>
              <a:t>maintainable</a:t>
            </a:r>
            <a:r>
              <a:rPr lang="en-US"/>
              <a:t> and </a:t>
            </a:r>
            <a:r>
              <a:rPr b="1" lang="en-US"/>
              <a:t>easier to understand.</a:t>
            </a:r>
            <a:endParaRPr/>
          </a:p>
        </p:txBody>
      </p:sp>
      <p:sp>
        <p:nvSpPr>
          <p:cNvPr id="128" name="Google Shape;128;p16"/>
          <p:cNvSpPr txBox="1"/>
          <p:nvPr/>
        </p:nvSpPr>
        <p:spPr>
          <a:xfrm>
            <a:off x="838200" y="2714196"/>
            <a:ext cx="5257800" cy="2772201"/>
          </a:xfrm>
          <a:prstGeom prst="rect">
            <a:avLst/>
          </a:prstGeom>
          <a:noFill/>
          <a:ln>
            <a:noFill/>
          </a:ln>
        </p:spPr>
        <p:txBody>
          <a:bodyPr anchorCtr="0" anchor="t" bIns="45700" lIns="91425" spcFirstLastPara="1" rIns="91425" wrap="square" tIns="45700">
            <a:normAutofit/>
          </a:bodyPr>
          <a:lstStyle/>
          <a:p>
            <a:pPr indent="-228600" lvl="0" marL="228600" marR="0" rtl="0" algn="l">
              <a:lnSpc>
                <a:spcPct val="90000"/>
              </a:lnSpc>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Java is designed around this idea of objects. We haven’t been leveraging that yet!</a:t>
            </a:r>
            <a:endParaRPr/>
          </a:p>
          <a:p>
            <a:pPr indent="-50800" lvl="0" marL="228600" marR="0" rtl="0" algn="l">
              <a:lnSpc>
                <a:spcPct val="90000"/>
              </a:lnSpc>
              <a:spcBef>
                <a:spcPts val="1000"/>
              </a:spcBef>
              <a:spcAft>
                <a:spcPts val="0"/>
              </a:spcAft>
              <a:buClr>
                <a:schemeClr val="dk1"/>
              </a:buClr>
              <a:buSzPts val="2800"/>
              <a:buFont typeface="Arial"/>
              <a:buNone/>
            </a:pPr>
            <a:r>
              <a:t/>
            </a:r>
            <a:endParaRPr sz="2800">
              <a:solidFill>
                <a:schemeClr val="dk1"/>
              </a:solidFill>
              <a:latin typeface="Calibri"/>
              <a:ea typeface="Calibri"/>
              <a:cs typeface="Calibri"/>
              <a:sym typeface="Calibri"/>
            </a:endParaRPr>
          </a:p>
          <a:p>
            <a:pPr indent="-228600" lvl="0" marL="228600" marR="0" rtl="0" algn="l">
              <a:lnSpc>
                <a:spcPct val="90000"/>
              </a:lnSpc>
              <a:spcBef>
                <a:spcPts val="100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Used in almost every real-world software project.</a:t>
            </a:r>
            <a:endParaRPr/>
          </a:p>
        </p:txBody>
      </p:sp>
      <p:pic>
        <p:nvPicPr>
          <p:cNvPr descr="Object Oriented Programming or OOP Paradigm Explanation Outline Diagram  Stock Vector - Illustration of software, management: 239724045" id="129" name="Google Shape;129;p16"/>
          <p:cNvPicPr preferRelativeResize="0"/>
          <p:nvPr/>
        </p:nvPicPr>
        <p:blipFill rotWithShape="1">
          <a:blip r:embed="rId3">
            <a:alphaModFix/>
          </a:blip>
          <a:srcRect b="0" l="0" r="0" t="0"/>
          <a:stretch/>
        </p:blipFill>
        <p:spPr>
          <a:xfrm>
            <a:off x="8023723" y="2415665"/>
            <a:ext cx="3328694" cy="351588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17"/>
          <p:cNvSpPr txBox="1"/>
          <p:nvPr>
            <p:ph type="title"/>
          </p:nvPr>
        </p:nvSpPr>
        <p:spPr>
          <a:xfrm>
            <a:off x="838200" y="456565"/>
            <a:ext cx="10515600" cy="76263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Review So Far</a:t>
            </a:r>
            <a:endParaRPr/>
          </a:p>
        </p:txBody>
      </p:sp>
      <p:sp>
        <p:nvSpPr>
          <p:cNvPr id="135" name="Google Shape;135;p17"/>
          <p:cNvSpPr txBox="1"/>
          <p:nvPr/>
        </p:nvSpPr>
        <p:spPr>
          <a:xfrm>
            <a:off x="1266530" y="1219200"/>
            <a:ext cx="4459500" cy="4987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u="sng">
                <a:solidFill>
                  <a:schemeClr val="dk1"/>
                </a:solidFill>
                <a:latin typeface="Verdana"/>
                <a:ea typeface="Verdana"/>
                <a:cs typeface="Verdana"/>
                <a:sym typeface="Verdana"/>
              </a:rPr>
              <a:t>CS Concepts</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Verdana"/>
                <a:ea typeface="Verdana"/>
                <a:cs typeface="Verdana"/>
                <a:sym typeface="Verdana"/>
              </a:rPr>
              <a:t>Abstraction</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Verdana"/>
                <a:ea typeface="Verdana"/>
                <a:cs typeface="Verdana"/>
                <a:sym typeface="Verdana"/>
              </a:rPr>
              <a:t>Debugging</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Verdana"/>
                <a:ea typeface="Verdana"/>
                <a:cs typeface="Verdana"/>
                <a:sym typeface="Verdana"/>
              </a:rPr>
              <a:t>Client/Implementer</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Verdana"/>
                <a:ea typeface="Verdana"/>
                <a:cs typeface="Verdana"/>
                <a:sym typeface="Verdana"/>
              </a:rPr>
              <a:t>Object Oriented Programming</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Verdana"/>
                <a:ea typeface="Verdana"/>
                <a:cs typeface="Verdana"/>
                <a:sym typeface="Verdana"/>
              </a:rPr>
              <a:t>Encapsulation</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Verdana"/>
                <a:ea typeface="Verdana"/>
                <a:cs typeface="Verdana"/>
                <a:sym typeface="Verdana"/>
              </a:rPr>
              <a:t>Testing</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Verdana"/>
                <a:ea typeface="Verdana"/>
                <a:cs typeface="Verdana"/>
                <a:sym typeface="Verdana"/>
              </a:rPr>
              <a:t>Third Party Libraries</a:t>
            </a:r>
            <a:endParaRPr/>
          </a:p>
          <a:p>
            <a:pPr indent="-171450" lvl="0" marL="285750" marR="0" rtl="0" algn="l">
              <a:spcBef>
                <a:spcPts val="0"/>
              </a:spcBef>
              <a:spcAft>
                <a:spcPts val="0"/>
              </a:spcAft>
              <a:buClr>
                <a:schemeClr val="dk1"/>
              </a:buClr>
              <a:buSzPts val="1800"/>
              <a:buFont typeface="Arial"/>
              <a:buNone/>
            </a:pPr>
            <a:r>
              <a:t/>
            </a:r>
            <a:endParaRPr sz="1800">
              <a:solidFill>
                <a:schemeClr val="dk1"/>
              </a:solidFill>
              <a:latin typeface="Verdana"/>
              <a:ea typeface="Verdana"/>
              <a:cs typeface="Verdana"/>
              <a:sym typeface="Verdana"/>
            </a:endParaRPr>
          </a:p>
          <a:p>
            <a:pPr indent="-171450" lvl="0" marL="285750" marR="0" rtl="0" algn="l">
              <a:spcBef>
                <a:spcPts val="0"/>
              </a:spcBef>
              <a:spcAft>
                <a:spcPts val="0"/>
              </a:spcAft>
              <a:buClr>
                <a:schemeClr val="dk1"/>
              </a:buClr>
              <a:buSzPts val="1800"/>
              <a:buFont typeface="Arial"/>
              <a:buNone/>
            </a:pPr>
            <a:r>
              <a:t/>
            </a:r>
            <a:endParaRPr sz="1800">
              <a:solidFill>
                <a:schemeClr val="dk1"/>
              </a:solidFill>
              <a:latin typeface="Verdana"/>
              <a:ea typeface="Verdana"/>
              <a:cs typeface="Verdana"/>
              <a:sym typeface="Verdana"/>
            </a:endParaRPr>
          </a:p>
          <a:p>
            <a:pPr indent="0" lvl="0" marL="0" marR="0" rtl="0" algn="l">
              <a:spcBef>
                <a:spcPts val="0"/>
              </a:spcBef>
              <a:spcAft>
                <a:spcPts val="0"/>
              </a:spcAft>
              <a:buNone/>
            </a:pPr>
            <a:r>
              <a:rPr b="1" lang="en-US" sz="2400" u="sng">
                <a:solidFill>
                  <a:schemeClr val="dk1"/>
                </a:solidFill>
                <a:latin typeface="Verdana"/>
                <a:ea typeface="Verdana"/>
                <a:cs typeface="Verdana"/>
                <a:sym typeface="Verdana"/>
              </a:rPr>
              <a:t>Data Structures</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Verdana"/>
                <a:ea typeface="Verdana"/>
                <a:cs typeface="Verdana"/>
                <a:sym typeface="Verdana"/>
              </a:rPr>
              <a:t>Lists</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Verdana"/>
                <a:ea typeface="Verdana"/>
                <a:cs typeface="Verdana"/>
                <a:sym typeface="Verdana"/>
              </a:rPr>
              <a:t>Stacks</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Verdana"/>
                <a:ea typeface="Verdana"/>
                <a:cs typeface="Verdana"/>
                <a:sym typeface="Verdana"/>
              </a:rPr>
              <a:t>Queues</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Verdana"/>
                <a:ea typeface="Verdana"/>
                <a:cs typeface="Verdana"/>
                <a:sym typeface="Verdana"/>
              </a:rPr>
              <a:t>2D Arrays</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Verdana"/>
                <a:ea typeface="Verdana"/>
                <a:cs typeface="Verdana"/>
                <a:sym typeface="Verdana"/>
              </a:rPr>
              <a:t>Sets</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Verdana"/>
                <a:ea typeface="Verdana"/>
                <a:cs typeface="Verdana"/>
                <a:sym typeface="Verdana"/>
              </a:rPr>
              <a:t>Maps</a:t>
            </a:r>
            <a:endParaRPr/>
          </a:p>
        </p:txBody>
      </p:sp>
      <p:sp>
        <p:nvSpPr>
          <p:cNvPr id="136" name="Google Shape;136;p17"/>
          <p:cNvSpPr txBox="1"/>
          <p:nvPr/>
        </p:nvSpPr>
        <p:spPr>
          <a:xfrm>
            <a:off x="6466115" y="1041023"/>
            <a:ext cx="5148943" cy="58169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u="sng">
                <a:solidFill>
                  <a:schemeClr val="dk1"/>
                </a:solidFill>
                <a:latin typeface="Verdana"/>
                <a:ea typeface="Verdana"/>
                <a:cs typeface="Verdana"/>
                <a:sym typeface="Verdana"/>
              </a:rPr>
              <a:t>Java Language</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Verdana"/>
                <a:ea typeface="Verdana"/>
                <a:cs typeface="Verdana"/>
                <a:sym typeface="Verdana"/>
              </a:rPr>
              <a:t>Intro to Java (e.g., File Processing)</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Verdana"/>
                <a:ea typeface="Verdana"/>
                <a:cs typeface="Verdana"/>
                <a:sym typeface="Verdana"/>
              </a:rPr>
              <a:t>Iterators and For-each Loops</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Verdana"/>
                <a:ea typeface="Verdana"/>
                <a:cs typeface="Verdana"/>
                <a:sym typeface="Verdana"/>
              </a:rPr>
              <a:t>Exceptions</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Verdana"/>
                <a:ea typeface="Verdana"/>
                <a:cs typeface="Verdana"/>
                <a:sym typeface="Verdana"/>
              </a:rPr>
              <a:t>Interfaces</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Verdana"/>
                <a:ea typeface="Verdana"/>
                <a:cs typeface="Verdana"/>
                <a:sym typeface="Verdana"/>
              </a:rPr>
              <a:t>References</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Verdana"/>
                <a:ea typeface="Verdana"/>
                <a:cs typeface="Verdana"/>
                <a:sym typeface="Verdana"/>
              </a:rPr>
              <a:t>JUnit*</a:t>
            </a:r>
            <a:endParaRPr/>
          </a:p>
          <a:p>
            <a:pPr indent="0" lvl="0" marL="0" marR="0" rtl="0" algn="l">
              <a:spcBef>
                <a:spcPts val="0"/>
              </a:spcBef>
              <a:spcAft>
                <a:spcPts val="0"/>
              </a:spcAft>
              <a:buNone/>
            </a:pPr>
            <a:r>
              <a:t/>
            </a:r>
            <a:endParaRPr sz="1800">
              <a:solidFill>
                <a:schemeClr val="dk1"/>
              </a:solidFill>
              <a:latin typeface="Verdana"/>
              <a:ea typeface="Verdana"/>
              <a:cs typeface="Verdana"/>
              <a:sym typeface="Verdana"/>
            </a:endParaRPr>
          </a:p>
          <a:p>
            <a:pPr indent="0" lvl="0" marL="0" marR="0" rtl="0" algn="l">
              <a:spcBef>
                <a:spcPts val="0"/>
              </a:spcBef>
              <a:spcAft>
                <a:spcPts val="0"/>
              </a:spcAft>
              <a:buNone/>
            </a:pPr>
            <a:r>
              <a:t/>
            </a:r>
            <a:endParaRPr sz="1800">
              <a:solidFill>
                <a:schemeClr val="dk1"/>
              </a:solidFill>
              <a:latin typeface="Verdana"/>
              <a:ea typeface="Verdana"/>
              <a:cs typeface="Verdana"/>
              <a:sym typeface="Verdana"/>
            </a:endParaRPr>
          </a:p>
          <a:p>
            <a:pPr indent="0" lvl="0" marL="0" marR="0" rtl="0" algn="l">
              <a:spcBef>
                <a:spcPts val="0"/>
              </a:spcBef>
              <a:spcAft>
                <a:spcPts val="0"/>
              </a:spcAft>
              <a:buNone/>
            </a:pPr>
            <a:r>
              <a:t/>
            </a:r>
            <a:endParaRPr sz="1800">
              <a:solidFill>
                <a:schemeClr val="dk1"/>
              </a:solidFill>
              <a:latin typeface="Verdana"/>
              <a:ea typeface="Verdana"/>
              <a:cs typeface="Verdana"/>
              <a:sym typeface="Verdana"/>
            </a:endParaRPr>
          </a:p>
          <a:p>
            <a:pPr indent="0" lvl="0" marL="0" marR="0" rtl="0" algn="l">
              <a:spcBef>
                <a:spcPts val="0"/>
              </a:spcBef>
              <a:spcAft>
                <a:spcPts val="0"/>
              </a:spcAft>
              <a:buNone/>
            </a:pPr>
            <a:r>
              <a:rPr b="1" lang="en-US" sz="2400" u="sng">
                <a:solidFill>
                  <a:schemeClr val="dk1"/>
                </a:solidFill>
                <a:latin typeface="Verdana"/>
                <a:ea typeface="Verdana"/>
                <a:cs typeface="Verdana"/>
                <a:sym typeface="Verdana"/>
              </a:rPr>
              <a:t>Java Collections</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Verdana"/>
                <a:ea typeface="Verdana"/>
                <a:cs typeface="Verdana"/>
                <a:sym typeface="Verdana"/>
              </a:rPr>
              <a:t>Arrays / 2D Arrays</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Verdana"/>
                <a:ea typeface="Verdana"/>
                <a:cs typeface="Verdana"/>
                <a:sym typeface="Verdana"/>
              </a:rPr>
              <a:t>ArrayList</a:t>
            </a:r>
            <a:endParaRPr sz="1800">
              <a:solidFill>
                <a:schemeClr val="dk1"/>
              </a:solidFill>
              <a:latin typeface="Verdana"/>
              <a:ea typeface="Verdana"/>
              <a:cs typeface="Verdana"/>
              <a:sym typeface="Verdana"/>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Verdana"/>
                <a:ea typeface="Verdana"/>
                <a:cs typeface="Verdana"/>
                <a:sym typeface="Verdana"/>
              </a:rPr>
              <a:t>LinkedList</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Verdana"/>
                <a:ea typeface="Verdana"/>
                <a:cs typeface="Verdana"/>
                <a:sym typeface="Verdana"/>
              </a:rPr>
              <a:t>Stack</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Verdana"/>
                <a:ea typeface="Verdana"/>
                <a:cs typeface="Verdana"/>
                <a:sym typeface="Verdana"/>
              </a:rPr>
              <a:t>TreeSet / TreeMap</a:t>
            </a:r>
            <a:endParaRPr sz="1800">
              <a:solidFill>
                <a:schemeClr val="dk1"/>
              </a:solidFill>
              <a:latin typeface="Verdana"/>
              <a:ea typeface="Verdana"/>
              <a:cs typeface="Verdana"/>
              <a:sym typeface="Verdana"/>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Verdana"/>
                <a:ea typeface="Verdana"/>
                <a:cs typeface="Verdana"/>
                <a:sym typeface="Verdana"/>
              </a:rPr>
              <a:t>HashSet / HashMap</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Verdana"/>
                <a:ea typeface="Verdana"/>
                <a:cs typeface="Verdana"/>
                <a:sym typeface="Verdana"/>
              </a:rPr>
              <a:t>Interfaces for Java Collections</a:t>
            </a:r>
            <a:endParaRPr/>
          </a:p>
          <a:p>
            <a:pPr indent="0" lvl="0" marL="0" marR="0" rtl="0" algn="l">
              <a:spcBef>
                <a:spcPts val="0"/>
              </a:spcBef>
              <a:spcAft>
                <a:spcPts val="0"/>
              </a:spcAft>
              <a:buNone/>
            </a:pPr>
            <a:r>
              <a:t/>
            </a:r>
            <a:endParaRPr sz="1800">
              <a:solidFill>
                <a:schemeClr val="dk1"/>
              </a:solidFill>
              <a:latin typeface="Verdana"/>
              <a:ea typeface="Verdana"/>
              <a:cs typeface="Verdana"/>
              <a:sym typeface="Verdana"/>
            </a:endParaRPr>
          </a:p>
          <a:p>
            <a:pPr indent="-171450" lvl="0" marL="285750" marR="0" rtl="0" algn="l">
              <a:spcBef>
                <a:spcPts val="0"/>
              </a:spcBef>
              <a:spcAft>
                <a:spcPts val="0"/>
              </a:spcAft>
              <a:buClr>
                <a:schemeClr val="dk1"/>
              </a:buClr>
              <a:buSzPts val="1800"/>
              <a:buFont typeface="Arial"/>
              <a:buNone/>
            </a:pPr>
            <a:r>
              <a:t/>
            </a:r>
            <a:endParaRPr sz="1800">
              <a:solidFill>
                <a:schemeClr val="dk1"/>
              </a:solidFill>
              <a:latin typeface="Verdana"/>
              <a:ea typeface="Verdana"/>
              <a:cs typeface="Verdana"/>
              <a:sym typeface="Verdana"/>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18"/>
          <p:cNvSpPr txBox="1"/>
          <p:nvPr>
            <p:ph idx="1" type="body"/>
          </p:nvPr>
        </p:nvSpPr>
        <p:spPr>
          <a:xfrm>
            <a:off x="838200" y="1371600"/>
            <a:ext cx="10515600" cy="4805400"/>
          </a:xfrm>
          <a:prstGeom prst="rect">
            <a:avLst/>
          </a:prstGeom>
          <a:noFill/>
          <a:ln>
            <a:noFill/>
          </a:ln>
        </p:spPr>
        <p:txBody>
          <a:bodyPr anchorCtr="0" anchor="t" bIns="45700" lIns="91425" spcFirstLastPara="1" rIns="91425" wrap="square" tIns="45700">
            <a:normAutofit/>
          </a:bodyPr>
          <a:lstStyle/>
          <a:p>
            <a:pPr indent="-342900" lvl="0" marL="457200" rtl="0" algn="l">
              <a:lnSpc>
                <a:spcPct val="150000"/>
              </a:lnSpc>
              <a:spcBef>
                <a:spcPts val="0"/>
              </a:spcBef>
              <a:spcAft>
                <a:spcPts val="0"/>
              </a:spcAft>
              <a:buSzPts val="1800"/>
              <a:buChar char="•"/>
            </a:pPr>
            <a:r>
              <a:rPr lang="en-US"/>
              <a:t>Looking Back</a:t>
            </a:r>
            <a:endParaRPr/>
          </a:p>
          <a:p>
            <a:pPr indent="-342900" lvl="0" marL="457200" rtl="0" algn="l">
              <a:lnSpc>
                <a:spcPct val="150000"/>
              </a:lnSpc>
              <a:spcBef>
                <a:spcPts val="0"/>
              </a:spcBef>
              <a:spcAft>
                <a:spcPts val="0"/>
              </a:spcAft>
              <a:buClr>
                <a:schemeClr val="accent5"/>
              </a:buClr>
              <a:buSzPts val="1800"/>
              <a:buChar char="•"/>
            </a:pPr>
            <a:r>
              <a:rPr b="1" lang="en-US">
                <a:solidFill>
                  <a:schemeClr val="accent5"/>
                </a:solidFill>
              </a:rPr>
              <a:t>Looking Forward</a:t>
            </a:r>
            <a:endParaRPr b="1">
              <a:solidFill>
                <a:schemeClr val="accent5"/>
              </a:solidFill>
            </a:endParaRPr>
          </a:p>
          <a:p>
            <a:pPr indent="-342900" lvl="0" marL="457200" rtl="0" algn="l">
              <a:lnSpc>
                <a:spcPct val="150000"/>
              </a:lnSpc>
              <a:spcBef>
                <a:spcPts val="0"/>
              </a:spcBef>
              <a:spcAft>
                <a:spcPts val="0"/>
              </a:spcAft>
              <a:buSzPts val="1800"/>
              <a:buChar char="•"/>
            </a:pPr>
            <a:r>
              <a:rPr lang="en-US"/>
              <a:t>Thank You!</a:t>
            </a:r>
            <a:endParaRPr/>
          </a:p>
        </p:txBody>
      </p:sp>
      <p:sp>
        <p:nvSpPr>
          <p:cNvPr id="142" name="Google Shape;142;p18"/>
          <p:cNvSpPr txBox="1"/>
          <p:nvPr>
            <p:ph type="title"/>
          </p:nvPr>
        </p:nvSpPr>
        <p:spPr>
          <a:xfrm>
            <a:off x="838200" y="456565"/>
            <a:ext cx="10515600" cy="76263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Lecture Outline</a:t>
            </a:r>
            <a:endParaRPr/>
          </a:p>
        </p:txBody>
      </p:sp>
      <p:sp>
        <p:nvSpPr>
          <p:cNvPr id="143" name="Google Shape;143;p18"/>
          <p:cNvSpPr/>
          <p:nvPr/>
        </p:nvSpPr>
        <p:spPr>
          <a:xfrm rot="10800000">
            <a:off x="3932184" y="2109703"/>
            <a:ext cx="444900" cy="309000"/>
          </a:xfrm>
          <a:prstGeom prst="homePlate">
            <a:avLst>
              <a:gd fmla="val 50000" name="adj"/>
            </a:avLst>
          </a:pr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CSE 373 Summer 2020">
  <a:themeElements>
    <a:clrScheme name="CSE 373 20su">
      <a:dk1>
        <a:srgbClr val="000000"/>
      </a:dk1>
      <a:lt1>
        <a:srgbClr val="FFFFFF"/>
      </a:lt1>
      <a:dk2>
        <a:srgbClr val="44546A"/>
      </a:dk2>
      <a:lt2>
        <a:srgbClr val="E7E6E6"/>
      </a:lt2>
      <a:accent1>
        <a:srgbClr val="2E235D"/>
      </a:accent1>
      <a:accent2>
        <a:srgbClr val="E83C60"/>
      </a:accent2>
      <a:accent3>
        <a:srgbClr val="2699A9"/>
      </a:accent3>
      <a:accent4>
        <a:srgbClr val="FFC000"/>
      </a:accent4>
      <a:accent5>
        <a:srgbClr val="EE8A64"/>
      </a:accent5>
      <a:accent6>
        <a:srgbClr val="09A98A"/>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