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ExtraBold"/>
      <p:bold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ExtraBold-bold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ExtraBol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9eff0333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49eff0333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9eff03338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49eff03338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49eff03338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49eff03338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accen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6757"/>
            <a:ext cx="12314278" cy="70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16</a:t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119063" y="1251643"/>
            <a:ext cx="5250244" cy="5153775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" name="Google Shape;24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888" y="5680981"/>
            <a:ext cx="1057275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7370760" y="46669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000400" y="49232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484960" y="46669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8499357" y="49322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566157" y="49322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709157" y="49322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48" name="Google Shape;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49800" cy="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58" name="Google Shape;5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2150" y="300375"/>
            <a:ext cx="749800" cy="7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Winter 2023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16: JUnit Testing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hyperlink" Target="https://hackaday.com/2015/10/26/killed-by-a-machine-the-therac-25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JUnit Testing</a:t>
            </a:r>
            <a:endParaRPr/>
          </a:p>
        </p:txBody>
      </p:sp>
      <p:sp>
        <p:nvSpPr>
          <p:cNvPr id="72" name="Google Shape;72;p9"/>
          <p:cNvSpPr txBox="1"/>
          <p:nvPr/>
        </p:nvSpPr>
        <p:spPr>
          <a:xfrm>
            <a:off x="7498025" y="2041170"/>
            <a:ext cx="447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Favorite place to sit on campus?</a:t>
            </a:r>
            <a:endParaRPr/>
          </a:p>
        </p:txBody>
      </p:sp>
      <p:sp>
        <p:nvSpPr>
          <p:cNvPr id="73" name="Google Shape;73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3614" y="5696792"/>
            <a:ext cx="1021170" cy="1021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JUnit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Each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/>
              <a:t> method should be independent</a:t>
            </a:r>
            <a:endParaRPr sz="3200"/>
          </a:p>
          <a:p>
            <a:pPr indent="-317500" lvl="1" marL="685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ie. set up its own state, make all relevant assertions</a:t>
            </a:r>
            <a:endParaRPr sz="3200"/>
          </a:p>
          <a:p>
            <a:pPr indent="-317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An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/>
              <a:t> fails if any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assert</a:t>
            </a:r>
            <a:r>
              <a:rPr lang="en-US" sz="3200"/>
              <a:t> statement fails</a:t>
            </a:r>
            <a:endParaRPr sz="3200"/>
          </a:p>
          <a:p>
            <a:pPr indent="-317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3200"/>
              <a:buChar char="•"/>
            </a:pPr>
            <a:r>
              <a:rPr lang="en-US" sz="3200"/>
              <a:t>JUnit executes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/>
              <a:t> methods in an arbitrary order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Using JUnit - Tips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one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@test</a:t>
            </a:r>
            <a:r>
              <a:rPr lang="en-US" sz="3200"/>
              <a:t> method </a:t>
            </a:r>
            <a:r>
              <a:rPr lang="en-US" sz="3200"/>
              <a:t>per distinct case (i.e., empty case, one element, even, odd, some edge case, …)</a:t>
            </a:r>
            <a:endParaRPr/>
          </a:p>
          <a:p>
            <a:pPr indent="-317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G</a:t>
            </a:r>
            <a:r>
              <a:rPr lang="en-US" sz="3200"/>
              <a:t>ood coding practices still apply</a:t>
            </a:r>
            <a:endParaRPr sz="3200"/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Eg. you can write helper methods in your test file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</a:t>
            </a:r>
            <a:r>
              <a:rPr lang="en-US" sz="3200"/>
              <a:t>nnouncements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Importance of Testing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3200"/>
              <a:t>JUnit</a:t>
            </a:r>
            <a:endParaRPr sz="3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JExample: Tic Tac Toe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/>
          <p:nvPr/>
        </p:nvSpPr>
        <p:spPr>
          <a:xfrm rot="10800000">
            <a:off x="5386762" y="3221560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838200" y="1388074"/>
            <a:ext cx="10515600" cy="15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What test cases can you think of for the TicTacToe spec?</a:t>
            </a: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773463" y="2150701"/>
            <a:ext cx="10515600" cy="43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/>
              <a:t>Closed or open box tests?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838200" y="1371600"/>
            <a:ext cx="10515600" cy="27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Closed box testing - write tests based on a </a:t>
            </a:r>
            <a:r>
              <a:rPr b="1" lang="en-US" sz="3200"/>
              <a:t>specification</a:t>
            </a:r>
            <a:r>
              <a:rPr lang="en-US" sz="3200"/>
              <a:t> independent of any implementation.</a:t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Open box testing - write tests for a particular implementation. </a:t>
            </a:r>
            <a:endParaRPr sz="3200"/>
          </a:p>
        </p:txBody>
      </p:sp>
      <p:sp>
        <p:nvSpPr>
          <p:cNvPr id="163" name="Google Shape;163;p22"/>
          <p:cNvSpPr txBox="1"/>
          <p:nvPr/>
        </p:nvSpPr>
        <p:spPr>
          <a:xfrm>
            <a:off x="839575" y="4329875"/>
            <a:ext cx="10291800" cy="1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Driven Development - write tests </a:t>
            </a:r>
            <a:r>
              <a:rPr i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Bonus Topic</a:t>
            </a:r>
            <a:r>
              <a:rPr lang="en-US"/>
              <a:t>: Floating Point Numbers</a:t>
            </a:r>
            <a:endParaRPr/>
          </a:p>
        </p:txBody>
      </p:sp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Another name for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double</a:t>
            </a:r>
            <a:r>
              <a:rPr lang="en-US"/>
              <a:t>s are floating point numbers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Floating point numbers are nice, but imprecise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Computers can only store a certain amount of precision (can’t store 0.3333333333 repeating forever)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Finite precision can lead to slightly incorrect calculations with floating point numbers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Take-away: Essentially can never rely on == for doubles. Instead, must define some notion of how far away they can be to be tolerated as the same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JUnit: </a:t>
            </a:r>
            <a:r>
              <a:rPr lang="en-US">
                <a:latin typeface="Consolas"/>
                <a:ea typeface="Consolas"/>
                <a:cs typeface="Consolas"/>
                <a:sym typeface="Consolas"/>
              </a:rPr>
              <a:t>assertEquals(expected, actual, delta)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 b="0" l="28815" r="0" t="0"/>
          <a:stretch/>
        </p:blipFill>
        <p:spPr>
          <a:xfrm>
            <a:off x="7201911" y="3325827"/>
            <a:ext cx="3652759" cy="1106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80" name="Google Shape;80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Importance of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JUnit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 Tic Tac Toe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7" name="Google Shape;87;p1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Reminder: Final Exam, Wed 6/6 @ 2:30 – 4:20 pm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In person, on </a:t>
            </a:r>
            <a:r>
              <a:rPr lang="en-US" sz="3200"/>
              <a:t>paper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Review in section!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Review Lecture: Next Wednesday</a:t>
            </a:r>
            <a:endParaRPr sz="3200"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Review session: exact timing tbd</a:t>
            </a:r>
            <a:endParaRPr sz="3200"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Programming Assignment 3 due Thursday (5/25)</a:t>
            </a:r>
            <a:endParaRPr/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Creative Project 3 released Friday (5/26)</a:t>
            </a:r>
            <a:endParaRPr/>
          </a:p>
          <a:p>
            <a: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n-US" sz="3200"/>
              <a:t>Last one!!!!!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Importance of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JUnit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 Tic Tac Toe</a:t>
            </a:r>
            <a:endParaRPr/>
          </a:p>
        </p:txBody>
      </p:sp>
      <p:sp>
        <p:nvSpPr>
          <p:cNvPr id="94" name="Google Shape;94;p12"/>
          <p:cNvSpPr/>
          <p:nvPr/>
        </p:nvSpPr>
        <p:spPr>
          <a:xfrm rot="10800000">
            <a:off x="4493439" y="2129736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3"/>
                </a:solidFill>
              </a:rPr>
              <a:t>(PCM) </a:t>
            </a:r>
            <a:r>
              <a:rPr lang="en-US"/>
              <a:t>Importance of Testing</a:t>
            </a:r>
            <a:endParaRPr/>
          </a:p>
        </p:txBody>
      </p:sp>
      <p:sp>
        <p:nvSpPr>
          <p:cNvPr id="100" name="Google Shape;100;p13"/>
          <p:cNvSpPr txBox="1"/>
          <p:nvPr>
            <p:ph idx="1" type="body"/>
          </p:nvPr>
        </p:nvSpPr>
        <p:spPr>
          <a:xfrm>
            <a:off x="838200" y="1371600"/>
            <a:ext cx="776732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Software, written by people, controls more and more of our day-to-day lives.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Bugs (just like the ones we all write) are just as easy to write in this software.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Stakes can be quite high so bugs</a:t>
            </a:r>
            <a:br>
              <a:rPr lang="en-US" sz="3600"/>
            </a:br>
            <a:r>
              <a:rPr lang="en-US" sz="3600"/>
              <a:t>can have catastrophic effects</a:t>
            </a:r>
            <a:endParaRPr/>
          </a:p>
        </p:txBody>
      </p:sp>
      <p:pic>
        <p:nvPicPr>
          <p:cNvPr descr="therac-machine" id="101" name="Google Shape;10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4039" y="4051122"/>
            <a:ext cx="3501081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3"/>
          <p:cNvSpPr txBox="1"/>
          <p:nvPr/>
        </p:nvSpPr>
        <p:spPr>
          <a:xfrm>
            <a:off x="10468678" y="6641922"/>
            <a:ext cx="128644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</a:t>
            </a:r>
            <a:r>
              <a:rPr i="1" lang="en-US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Hackaday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Bugs you’ve experienced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838198" y="2407921"/>
            <a:ext cx="10815321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think of a bug(s) you’ve experienced or heard of that have had serious effects?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can’t, can you think of any absurd bugs you’ve seen?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Announcements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Importance of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b="1" lang="en-US">
                <a:solidFill>
                  <a:schemeClr val="accent5"/>
                </a:solidFill>
              </a:rPr>
              <a:t>JUnit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Example: Tic Tac Toe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 rot="10800000">
            <a:off x="2049644" y="2785191"/>
            <a:ext cx="444843" cy="308919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JUnit Basics</a:t>
            </a:r>
            <a:endParaRPr/>
          </a:p>
        </p:txBody>
      </p:sp>
      <p:sp>
        <p:nvSpPr>
          <p:cNvPr id="121" name="Google Shape;121;p16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-US"/>
              <a:t> statements to give you access to JUnit method annotations and assertion methods!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Method Annotations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@Test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@DisplayName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Assertion Methods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assertEquals(expected, actual)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assertTrue(boolean)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assertFalse(boolean)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JUnit Testing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838200" y="1361440"/>
            <a:ext cx="10246360" cy="4770537"/>
          </a:xfrm>
          <a:prstGeom prst="rect">
            <a:avLst/>
          </a:prstGeom>
          <a:solidFill>
            <a:srgbClr val="F2F2F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import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org.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junit.jupiter.api.*;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import static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org.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junit.jupiter.api.Assertions.*;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import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java.util.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class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ArrayListTest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@Test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sz="1600">
                <a:solidFill>
                  <a:srgbClr val="00627A"/>
                </a:solidFill>
                <a:latin typeface="Consolas"/>
                <a:ea typeface="Consolas"/>
                <a:cs typeface="Consolas"/>
                <a:sym typeface="Consolas"/>
              </a:rPr>
              <a:t>testAddAndGet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() {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 </a:t>
            </a:r>
            <a:r>
              <a:rPr lang="en-US" sz="1600">
                <a:solidFill>
                  <a:srgbClr val="0033B3"/>
                </a:solidFill>
                <a:latin typeface="Consolas"/>
                <a:ea typeface="Consolas"/>
                <a:cs typeface="Consolas"/>
                <a:sym typeface="Consolas"/>
              </a:rPr>
              <a:t>new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ArrayList&lt;&gt;();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"Hunter Schafer"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"Miya Natsuhara"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.add(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"CSE 122"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assertEquals(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"Hunter Schafer"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.get(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assertEquals(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"Miya Natsuhara"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.get(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assertEquals(</a:t>
            </a:r>
            <a:r>
              <a:rPr lang="en-US" sz="1600">
                <a:solidFill>
                  <a:srgbClr val="067D17"/>
                </a:solidFill>
                <a:latin typeface="Consolas"/>
                <a:ea typeface="Consolas"/>
                <a:cs typeface="Consolas"/>
                <a:sym typeface="Consolas"/>
              </a:rPr>
              <a:t>"CSE 122"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.get(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assertTrue(</a:t>
            </a:r>
            <a:r>
              <a:rPr lang="en-US" sz="1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.size() == </a:t>
            </a:r>
            <a:r>
              <a:rPr lang="en-US" sz="1600">
                <a:solidFill>
                  <a:srgbClr val="1750EB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b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6188225" y="3084675"/>
            <a:ext cx="330300" cy="1056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6542300" y="3352475"/>
            <a:ext cx="3990300" cy="492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put object into some expected state</a:t>
            </a:r>
            <a:endParaRPr sz="200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797825" y="4303875"/>
            <a:ext cx="330300" cy="1056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B45F0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7151900" y="4419275"/>
            <a:ext cx="3630300" cy="8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B45F06"/>
                </a:solidFill>
                <a:latin typeface="Calibri"/>
                <a:ea typeface="Calibri"/>
                <a:cs typeface="Calibri"/>
                <a:sym typeface="Calibri"/>
              </a:rPr>
              <a:t>Use assert statements to check if observed state is what we expect</a:t>
            </a:r>
            <a:endParaRPr sz="2000">
              <a:solidFill>
                <a:srgbClr val="B45F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