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9ADA97-A8A2-4736-977C-7C38D3967FC4}">
  <a:tblStyle styleId="{869ADA97-A8A2-4736-977C-7C38D3967F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fill>
          <a:solidFill>
            <a:srgbClr val="CCCBD1"/>
          </a:solidFill>
        </a:fill>
      </a:tcStyle>
    </a:band1H>
    <a:band2H>
      <a:tcTxStyle/>
    </a:band2H>
    <a:band1V>
      <a:tcTxStyle/>
      <a:tcStyle>
        <a:fill>
          <a:solidFill>
            <a:srgbClr val="CCCBD1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ExtraBold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Extra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7c8e4abf4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7c8e4abf4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47c8e4abf4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b="0" i="0" sz="600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fmla="val 16667" name="adj"/>
            </a:avLst>
          </a:prstGeom>
          <a:solidFill>
            <a:srgbClr val="FA82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15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fmla="val 1114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fmla="val 9433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370760" y="47431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000400" y="49994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8484960" y="47431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b="1" i="0" lang="en-US" sz="1200" u="none" cap="none" strike="noStrik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Tristan Huber &amp; Hunter Schafer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499357" y="50084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Audrey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Autumn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Colton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566157" y="50084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Evelyn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Jaylyn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Kevin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0709157" y="50084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Rishi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Suhani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Yijia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3" name="Google Shape;3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900" y="5677588"/>
            <a:ext cx="10572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tice: Think">
  <p:cSld name="Practice: Thi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221" y="282446"/>
            <a:ext cx="781900" cy="7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itce: Pair">
  <p:cSld name="Pracitce: Pai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60" name="Google Shape;6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221" y="282446"/>
            <a:ext cx="781900" cy="7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Collections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Collections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47680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coffee or tea?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Recap of Collections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4339460" y="2770538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for Today</a:t>
            </a:r>
            <a:endParaRPr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Review some of the data structures we’ve talked about this quarter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Understand how Java organizes them with </a:t>
            </a:r>
            <a:r>
              <a:rPr i="1" lang="en-US" sz="4400"/>
              <a:t>interfaces</a:t>
            </a:r>
            <a:endParaRPr sz="4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Collections: What</a:t>
            </a:r>
            <a:r>
              <a:rPr i="1" lang="en-US"/>
              <a:t> classes </a:t>
            </a:r>
            <a:r>
              <a:rPr lang="en-US"/>
              <a:t>have we seen so far? 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/>
              <a:t>Collections: What</a:t>
            </a:r>
            <a:r>
              <a:rPr i="1" lang="en-US" sz="3900"/>
              <a:t> interfaces </a:t>
            </a:r>
            <a:r>
              <a:rPr lang="en-US" sz="3900"/>
              <a:t>have we seen so far? 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Dumb Data Structures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 rot="10800000">
            <a:off x="4561881" y="3429000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 Data Structures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We’re going to create our own versions of these classes so we can dig into how they all relate to each other!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BUT they’re going to be real dumb.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If you want to get a sense of how they’re </a:t>
            </a:r>
            <a:r>
              <a:rPr i="1" lang="en-US" sz="3300"/>
              <a:t>actually </a:t>
            </a:r>
            <a:r>
              <a:rPr lang="en-US" sz="3300"/>
              <a:t>implemented, go take CSE 123!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DumbArrayIntList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DumbArrayIntList()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add(int value)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add(int index, int value)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contains(int value)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isEmpty()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get(int index)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set(int index, int value)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remove(int index)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size()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indexOf(int value)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toString()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Collections</a:t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 rot="10800000">
            <a:off x="2912695" y="4114800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IntCollection Relationships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4284900" y="1236288"/>
            <a:ext cx="1448400" cy="4617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IntCollection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09875" y="3369900"/>
            <a:ext cx="1448400" cy="4617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IntList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080625" y="3442950"/>
            <a:ext cx="1448400" cy="4617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IntSet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33625" y="3577400"/>
            <a:ext cx="1448400" cy="4617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IntQueue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33625" y="5427300"/>
            <a:ext cx="2511300" cy="46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DumbLinkedIntList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6"/>
          <p:cNvCxnSpPr>
            <a:stCxn id="181" idx="0"/>
            <a:endCxn id="180" idx="2"/>
          </p:cNvCxnSpPr>
          <p:nvPr/>
        </p:nvCxnSpPr>
        <p:spPr>
          <a:xfrm rot="-5400000">
            <a:off x="3485575" y="1846500"/>
            <a:ext cx="1671900" cy="1374900"/>
          </a:xfrm>
          <a:prstGeom prst="bentConnector3">
            <a:avLst>
              <a:gd fmla="val 20104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6"/>
          <p:cNvCxnSpPr>
            <a:stCxn id="183" idx="0"/>
            <a:endCxn id="180" idx="2"/>
          </p:cNvCxnSpPr>
          <p:nvPr/>
        </p:nvCxnSpPr>
        <p:spPr>
          <a:xfrm rot="-5400000">
            <a:off x="2093725" y="662000"/>
            <a:ext cx="1879500" cy="3951300"/>
          </a:xfrm>
          <a:prstGeom prst="bentConnector3">
            <a:avLst>
              <a:gd fmla="val 65746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6"/>
          <p:cNvSpPr txBox="1"/>
          <p:nvPr/>
        </p:nvSpPr>
        <p:spPr>
          <a:xfrm>
            <a:off x="1832275" y="21283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88" name="Google Shape;188;p26"/>
          <p:cNvCxnSpPr>
            <a:stCxn id="184" idx="0"/>
            <a:endCxn id="183" idx="2"/>
          </p:cNvCxnSpPr>
          <p:nvPr/>
        </p:nvCxnSpPr>
        <p:spPr>
          <a:xfrm flipH="1" rot="5400000">
            <a:off x="629575" y="4467600"/>
            <a:ext cx="1388100" cy="531300"/>
          </a:xfrm>
          <a:prstGeom prst="curvedConnector3">
            <a:avLst>
              <a:gd fmla="val 50004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26"/>
          <p:cNvCxnSpPr>
            <a:stCxn id="190" idx="0"/>
            <a:endCxn id="181" idx="2"/>
          </p:cNvCxnSpPr>
          <p:nvPr/>
        </p:nvCxnSpPr>
        <p:spPr>
          <a:xfrm flipH="1" rot="5400000">
            <a:off x="2988325" y="4477350"/>
            <a:ext cx="1648800" cy="357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" name="Google Shape;191;p26"/>
          <p:cNvSpPr txBox="1"/>
          <p:nvPr/>
        </p:nvSpPr>
        <p:spPr>
          <a:xfrm>
            <a:off x="3247475" y="45956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305425" y="5503500"/>
            <a:ext cx="2511300" cy="46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DumbArrayIntList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366025" y="5508000"/>
            <a:ext cx="2511300" cy="46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DumbHashIntSet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9414025" y="5508000"/>
            <a:ext cx="2511300" cy="46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DumbTreeIntSet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6"/>
          <p:cNvCxnSpPr>
            <a:stCxn id="184" idx="0"/>
            <a:endCxn id="181" idx="2"/>
          </p:cNvCxnSpPr>
          <p:nvPr/>
        </p:nvCxnSpPr>
        <p:spPr>
          <a:xfrm rot="-5400000">
            <a:off x="1813825" y="3607050"/>
            <a:ext cx="1595700" cy="2044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26"/>
          <p:cNvSpPr txBox="1"/>
          <p:nvPr/>
        </p:nvSpPr>
        <p:spPr>
          <a:xfrm>
            <a:off x="3889675" y="28141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7" name="Google Shape;197;p26"/>
          <p:cNvCxnSpPr>
            <a:stCxn id="182" idx="0"/>
            <a:endCxn id="180" idx="2"/>
          </p:cNvCxnSpPr>
          <p:nvPr/>
        </p:nvCxnSpPr>
        <p:spPr>
          <a:xfrm flipH="1" rot="5400000">
            <a:off x="6034475" y="672600"/>
            <a:ext cx="1745100" cy="37956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6"/>
          <p:cNvSpPr txBox="1"/>
          <p:nvPr/>
        </p:nvSpPr>
        <p:spPr>
          <a:xfrm>
            <a:off x="6578775" y="2502017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9" name="Google Shape;199;p26"/>
          <p:cNvCxnSpPr>
            <a:stCxn id="193" idx="0"/>
            <a:endCxn id="182" idx="2"/>
          </p:cNvCxnSpPr>
          <p:nvPr/>
        </p:nvCxnSpPr>
        <p:spPr>
          <a:xfrm rot="-5400000">
            <a:off x="7411675" y="4114800"/>
            <a:ext cx="1603200" cy="11832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26"/>
          <p:cNvSpPr txBox="1"/>
          <p:nvPr/>
        </p:nvSpPr>
        <p:spPr>
          <a:xfrm>
            <a:off x="75908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1" name="Google Shape;201;p26"/>
          <p:cNvCxnSpPr>
            <a:stCxn id="194" idx="0"/>
            <a:endCxn id="182" idx="2"/>
          </p:cNvCxnSpPr>
          <p:nvPr/>
        </p:nvCxnSpPr>
        <p:spPr>
          <a:xfrm flipH="1" rot="5400000">
            <a:off x="8935675" y="3774000"/>
            <a:ext cx="1603200" cy="18648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26"/>
          <p:cNvSpPr txBox="1"/>
          <p:nvPr/>
        </p:nvSpPr>
        <p:spPr>
          <a:xfrm>
            <a:off x="92672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13875" y="4900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11783626" cy="6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P3 released today!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OOP, Interfaces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Quiz 2 - @ home next Tuesday (5/23)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 Section on 5/23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Logistics shared on Ed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Links &amp; access details will be sent on Monday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Optional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>
            <a:off x="2611559" y="2089468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Optional</a:t>
            </a:r>
            <a:endParaRPr/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/>
              <a:t> is a Java class that is used to handle situations where a value is </a:t>
            </a:r>
            <a:r>
              <a:rPr i="1" lang="en-US" sz="3600"/>
              <a:t>sometimes </a:t>
            </a:r>
            <a:r>
              <a:rPr lang="en-US" sz="3600"/>
              <a:t>there.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Like a collection, Optional uses &lt;&gt; to denote the type it </a:t>
            </a:r>
            <a:r>
              <a:rPr lang="en-US" sz="3600"/>
              <a:t>contains</a:t>
            </a:r>
            <a:r>
              <a:rPr lang="en-US" sz="3600"/>
              <a:t>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e.g.,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Optional&lt;String&gt;, Optional&lt;Integer&gt;, Optional&lt;Point&gt;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Optional Methods</a:t>
            </a:r>
            <a:endParaRPr/>
          </a:p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838200" y="5573486"/>
            <a:ext cx="10515600" cy="979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The Optional class has more than just these methods, but these are what you’ll need to focus on for this class! </a:t>
            </a:r>
            <a:endParaRPr/>
          </a:p>
        </p:txBody>
      </p:sp>
      <p:graphicFrame>
        <p:nvGraphicFramePr>
          <p:cNvPr id="105" name="Google Shape;105;p14"/>
          <p:cNvGraphicFramePr/>
          <p:nvPr/>
        </p:nvGraphicFramePr>
        <p:xfrm>
          <a:off x="716642" y="14284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{869ADA97-A8A2-4736-977C-7C38D3967FC4}</a:tableStyleId>
              </a:tblPr>
              <a:tblGrid>
                <a:gridCol w="5379350"/>
                <a:gridCol w="5379350"/>
              </a:tblGrid>
              <a:tr h="472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Method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Description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46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Optional.empty()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Creates an empty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object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3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Optional.of(…)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Creates an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object holding the object it’s given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3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isEmpty()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there </a:t>
                      </a:r>
                      <a:r>
                        <a:rPr i="1" lang="en-US" sz="1800"/>
                        <a:t>is</a:t>
                      </a:r>
                      <a:r>
                        <a:rPr lang="en-US" sz="1800"/>
                        <a:t> </a:t>
                      </a:r>
                      <a:r>
                        <a:rPr i="1" lang="en-US" sz="1800"/>
                        <a:t>no</a:t>
                      </a:r>
                      <a:r>
                        <a:rPr lang="en-US" sz="1800"/>
                        <a:t> value stored, and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/>
                        <a:t> otherwise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3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isPresent()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there </a:t>
                      </a:r>
                      <a:r>
                        <a:rPr i="1" lang="en-US" sz="1800"/>
                        <a:t>is</a:t>
                      </a:r>
                      <a:r>
                        <a:rPr lang="en-US" sz="1800"/>
                        <a:t> a value stored, and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/>
                        <a:t> otherwise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3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get()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Returns the stored object from the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(if one is stored; otherwise throws a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NoSuchElementException</a:t>
                      </a:r>
                      <a:r>
                        <a:rPr lang="en-US" sz="1800"/>
                        <a:t>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Optional Methods</a:t>
            </a:r>
            <a:endParaRPr/>
          </a:p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isEmpty()</a:t>
            </a:r>
            <a:r>
              <a:rPr lang="en-US" sz="3200"/>
              <a:t>,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isPresent()</a:t>
            </a:r>
            <a:r>
              <a:rPr lang="en-US" sz="3200"/>
              <a:t>, and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get()</a:t>
            </a:r>
            <a:r>
              <a:rPr lang="en-US" sz="3200"/>
              <a:t> are called like normal instance methods (on an actual instance of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200"/>
              <a:t>).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Optional.of(…) </a:t>
            </a:r>
            <a:r>
              <a:rPr lang="en-US" sz="3200"/>
              <a:t>and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Optional.empty() </a:t>
            </a:r>
            <a:r>
              <a:rPr lang="en-US" sz="3200"/>
              <a:t>are called differently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(Like the 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2800"/>
              <a:t> class methods)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Why Optional?</a:t>
            </a:r>
            <a:endParaRPr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Using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/>
              <a:t> can help programmers avoid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NullPointerException</a:t>
            </a:r>
            <a:r>
              <a:rPr lang="en-US" sz="3600"/>
              <a:t>s by making it explicit when a variable may or may not contain a value.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Remember – </a:t>
            </a:r>
            <a:r>
              <a:rPr lang="en-US" sz="32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/>
              <a:t> refers to the absence of an object!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There are other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/>
              <a:t> methods (that you should explore in your own time if you’re interested) that can be really useful to cleanly work with data that may or may not be present.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Student / Course Example one more time…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Let’s add two more methods to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Course.java</a:t>
            </a:r>
            <a:r>
              <a:rPr lang="en-US"/>
              <a:t>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b="1" lang="en-US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void setCourseEvalLink(String url)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>
              <a:solidFill>
                <a:srgbClr val="067E67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b="1" lang="en-US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Optional&lt;String&gt; getCourseEvalLink()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link to the evaluations for a course doesn’t usually exist until the last few weeks of the quarter. What if a client calls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/>
              <a:t> before one is set up?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/>
              <a:t> to the rescue!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