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5d5dca037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45d5dca037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5d5dca037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45d5dca037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5d5dca037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45d5dca037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5d5dca037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45d5dca037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5d5dca037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45d5dca037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5d5dca037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45d5dca037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14</a:t>
            </a:r>
            <a:endParaRPr b="0" i="0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218360" y="46669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848000" y="49232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332560" y="46669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6957" y="49322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413757" y="49322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556757" y="49322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00" y="5677588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4" name="Google Shape;4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2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2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Interfaces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oracle.com/javase/8/docs/api/java/lang/Comparable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oracle.com/javase/8/docs/api/java/util/List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Interfaces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most-used emoji?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More Shapes!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Classes can Implement Multiple Interfaces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838200" y="1371600"/>
            <a:ext cx="105156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 class can implement multiple interfaces – must include all </a:t>
            </a:r>
            <a:r>
              <a:rPr i="1" lang="en-US" sz="3600"/>
              <a:t>behaviors</a:t>
            </a:r>
            <a:r>
              <a:rPr lang="en-US" sz="3600"/>
              <a:t> from each interface it implements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50" y="5238600"/>
            <a:ext cx="1639425" cy="1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49350" y="5238600"/>
            <a:ext cx="1639425" cy="16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3130008" y="5938750"/>
            <a:ext cx="568836" cy="549882"/>
          </a:xfrm>
          <a:prstGeom prst="lightningBol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rot="-2522013">
            <a:off x="8883948" y="6076302"/>
            <a:ext cx="303331" cy="312897"/>
          </a:xfrm>
          <a:prstGeom prst="teardrop">
            <a:avLst>
              <a:gd fmla="val 10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5766425" y="2706225"/>
            <a:ext cx="3251700" cy="1662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Car interface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Press gas pedal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Press brake pedal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Turn steering wheel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9"/>
          <p:cNvCxnSpPr/>
          <p:nvPr/>
        </p:nvCxnSpPr>
        <p:spPr>
          <a:xfrm flipH="1" rot="10800000">
            <a:off x="4285225" y="4358075"/>
            <a:ext cx="2139000" cy="1710900"/>
          </a:xfrm>
          <a:prstGeom prst="bentConnector3">
            <a:avLst>
              <a:gd fmla="val 9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9"/>
          <p:cNvCxnSpPr>
            <a:stCxn id="146" idx="1"/>
          </p:cNvCxnSpPr>
          <p:nvPr/>
        </p:nvCxnSpPr>
        <p:spPr>
          <a:xfrm rot="10800000">
            <a:off x="7584350" y="4367513"/>
            <a:ext cx="551400" cy="1690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19"/>
          <p:cNvSpPr txBox="1"/>
          <p:nvPr/>
        </p:nvSpPr>
        <p:spPr>
          <a:xfrm>
            <a:off x="5865025" y="47596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7008025" y="50644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2032625" y="2706225"/>
            <a:ext cx="2475900" cy="12930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Battery Interface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Charge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Discharge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9"/>
          <p:cNvCxnSpPr>
            <a:stCxn id="147" idx="1"/>
            <a:endCxn id="155" idx="2"/>
          </p:cNvCxnSpPr>
          <p:nvPr/>
        </p:nvCxnSpPr>
        <p:spPr>
          <a:xfrm rot="10800000">
            <a:off x="3270575" y="3999113"/>
            <a:ext cx="1018200" cy="2059200"/>
          </a:xfrm>
          <a:prstGeom prst="bentConnector4">
            <a:avLst>
              <a:gd fmla="val -23387" name="adj1"/>
              <a:gd fmla="val 6990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9"/>
          <p:cNvSpPr txBox="1"/>
          <p:nvPr/>
        </p:nvSpPr>
        <p:spPr>
          <a:xfrm>
            <a:off x="3960025" y="48358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Classes can Implement Multiple Interfaces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Leaf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Car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Battery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But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Leaf</a:t>
            </a:r>
            <a:r>
              <a:rPr lang="en-US" sz="3300"/>
              <a:t> would have to implement: </a:t>
            </a:r>
            <a:endParaRPr/>
          </a:p>
          <a:p>
            <a:pPr indent="-2757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pushGasPedal,</a:t>
            </a:r>
            <a:r>
              <a:rPr lang="en-US" sz="3300"/>
              <a:t> etc from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Car</a:t>
            </a:r>
            <a:endParaRPr sz="3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AND</a:t>
            </a:r>
            <a:endParaRPr sz="3300">
              <a:latin typeface="Consolas"/>
              <a:ea typeface="Consolas"/>
              <a:cs typeface="Consolas"/>
              <a:sym typeface="Consolas"/>
            </a:endParaRPr>
          </a:p>
          <a:p>
            <a:pPr indent="-2757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charge, discharge</a:t>
            </a:r>
            <a:r>
              <a:rPr lang="en-US" sz="3300"/>
              <a:t> from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Battery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You can have one interface </a:t>
            </a:r>
            <a:r>
              <a:rPr i="1" lang="en-US" sz="3600"/>
              <a:t>extend </a:t>
            </a:r>
            <a:r>
              <a:rPr lang="en-US" sz="3600"/>
              <a:t>another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 if </a:t>
            </a:r>
            <a:r>
              <a:rPr lang="en-US" sz="360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public interface A extends B</a:t>
            </a:r>
            <a:r>
              <a:rPr lang="en-US" sz="3600"/>
              <a:t>, then to implement A a class needs to have all methods from A and B.</a:t>
            </a:r>
            <a:endParaRPr sz="3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 the above example, A is </a:t>
            </a:r>
            <a:r>
              <a:rPr i="1" lang="en-US" sz="3600"/>
              <a:t>more specific</a:t>
            </a:r>
            <a:r>
              <a:rPr lang="en-US" sz="3600"/>
              <a:t> than B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can write another interface 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that extends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-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Triangle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Circle</a:t>
            </a:r>
            <a:r>
              <a:rPr lang="en-US" sz="3600"/>
              <a:t> is a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 (but </a:t>
            </a:r>
            <a:r>
              <a:rPr i="1" lang="en-US" sz="3600"/>
              <a:t>not </a:t>
            </a:r>
            <a:r>
              <a:rPr lang="en-US" sz="3600"/>
              <a:t>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473529" y="1986643"/>
            <a:ext cx="7266300" cy="4005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604157" y="2150701"/>
            <a:ext cx="31950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3799114" y="2797031"/>
            <a:ext cx="38154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8098975" y="2058175"/>
            <a:ext cx="37998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473529" y="1986643"/>
            <a:ext cx="7266300" cy="4005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604157" y="2150701"/>
            <a:ext cx="31950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3799114" y="2797031"/>
            <a:ext cx="38154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8098975" y="2058175"/>
            <a:ext cx="37998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838199" y="3974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99357" y="1312501"/>
            <a:ext cx="31950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4284900" y="1236288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975625" y="2506325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8656050" y="1160075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5216250" y="3351000"/>
            <a:ext cx="1448400" cy="10158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25"/>
          <p:cNvCxnSpPr>
            <a:stCxn id="201" idx="0"/>
            <a:endCxn id="200" idx="2"/>
          </p:cNvCxnSpPr>
          <p:nvPr/>
        </p:nvCxnSpPr>
        <p:spPr>
          <a:xfrm flipH="1" rot="5400000">
            <a:off x="6088975" y="895475"/>
            <a:ext cx="531000" cy="26907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5"/>
          <p:cNvCxnSpPr>
            <a:stCxn id="203" idx="0"/>
            <a:endCxn id="200" idx="2"/>
          </p:cNvCxnSpPr>
          <p:nvPr/>
        </p:nvCxnSpPr>
        <p:spPr>
          <a:xfrm flipH="1" rot="5400000">
            <a:off x="4786950" y="2197500"/>
            <a:ext cx="1375800" cy="931200"/>
          </a:xfrm>
          <a:prstGeom prst="bentConnector3">
            <a:avLst>
              <a:gd fmla="val 6118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5"/>
          <p:cNvSpPr txBox="1"/>
          <p:nvPr/>
        </p:nvSpPr>
        <p:spPr>
          <a:xfrm>
            <a:off x="5435775" y="2511450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6578775" y="20157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38199" y="3974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93914" y="1654031"/>
            <a:ext cx="38154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4284900" y="1236288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6975625" y="2506325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656050" y="1160075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5216250" y="3351000"/>
            <a:ext cx="1448400" cy="10158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4152900" y="5808300"/>
            <a:ext cx="1712400" cy="738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7200900" y="4893900"/>
            <a:ext cx="1712400" cy="1569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Two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9944100" y="5122500"/>
            <a:ext cx="1712400" cy="129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Three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6"/>
          <p:cNvCxnSpPr>
            <a:stCxn id="215" idx="0"/>
            <a:endCxn id="214" idx="2"/>
          </p:cNvCxnSpPr>
          <p:nvPr/>
        </p:nvCxnSpPr>
        <p:spPr>
          <a:xfrm flipH="1" rot="5400000">
            <a:off x="6088975" y="895475"/>
            <a:ext cx="531000" cy="26907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6"/>
          <p:cNvCxnSpPr>
            <a:stCxn id="217" idx="0"/>
            <a:endCxn id="214" idx="2"/>
          </p:cNvCxnSpPr>
          <p:nvPr/>
        </p:nvCxnSpPr>
        <p:spPr>
          <a:xfrm flipH="1" rot="5400000">
            <a:off x="4786950" y="2197500"/>
            <a:ext cx="1375800" cy="931200"/>
          </a:xfrm>
          <a:prstGeom prst="bentConnector3">
            <a:avLst>
              <a:gd fmla="val 6392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26"/>
          <p:cNvSpPr txBox="1"/>
          <p:nvPr/>
        </p:nvSpPr>
        <p:spPr>
          <a:xfrm>
            <a:off x="5435775" y="2511450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6578775" y="20157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5" name="Google Shape;225;p26"/>
          <p:cNvCxnSpPr>
            <a:stCxn id="218" idx="0"/>
          </p:cNvCxnSpPr>
          <p:nvPr/>
        </p:nvCxnSpPr>
        <p:spPr>
          <a:xfrm flipH="1" rot="5400000">
            <a:off x="2850150" y="3649350"/>
            <a:ext cx="3817800" cy="500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26"/>
          <p:cNvSpPr txBox="1"/>
          <p:nvPr/>
        </p:nvSpPr>
        <p:spPr>
          <a:xfrm>
            <a:off x="4445175" y="52546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7" name="Google Shape;227;p26"/>
          <p:cNvCxnSpPr>
            <a:stCxn id="219" idx="0"/>
            <a:endCxn id="215" idx="2"/>
          </p:cNvCxnSpPr>
          <p:nvPr/>
        </p:nvCxnSpPr>
        <p:spPr>
          <a:xfrm flipH="1" rot="5400000">
            <a:off x="7054050" y="3890850"/>
            <a:ext cx="1648800" cy="3573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6"/>
          <p:cNvCxnSpPr>
            <a:stCxn id="219" idx="0"/>
            <a:endCxn id="217" idx="3"/>
          </p:cNvCxnSpPr>
          <p:nvPr/>
        </p:nvCxnSpPr>
        <p:spPr>
          <a:xfrm flipH="1" rot="5400000">
            <a:off x="6843450" y="3680250"/>
            <a:ext cx="1035000" cy="1392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6"/>
          <p:cNvSpPr txBox="1"/>
          <p:nvPr/>
        </p:nvSpPr>
        <p:spPr>
          <a:xfrm>
            <a:off x="7416975" y="44164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0" name="Google Shape;230;p26"/>
          <p:cNvCxnSpPr>
            <a:endCxn id="216" idx="2"/>
          </p:cNvCxnSpPr>
          <p:nvPr/>
        </p:nvCxnSpPr>
        <p:spPr>
          <a:xfrm flipH="1" rot="5400000">
            <a:off x="8478600" y="2800625"/>
            <a:ext cx="3223500" cy="1420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6"/>
          <p:cNvCxnSpPr>
            <a:stCxn id="220" idx="0"/>
            <a:endCxn id="215" idx="2"/>
          </p:cNvCxnSpPr>
          <p:nvPr/>
        </p:nvCxnSpPr>
        <p:spPr>
          <a:xfrm flipH="1" rot="5400000">
            <a:off x="8311350" y="2633550"/>
            <a:ext cx="1877400" cy="31005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6"/>
          <p:cNvSpPr txBox="1"/>
          <p:nvPr/>
        </p:nvSpPr>
        <p:spPr>
          <a:xfrm>
            <a:off x="10160175" y="46450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838199" y="3974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238" name="Google Shape;238;p27"/>
          <p:cNvSpPr txBox="1"/>
          <p:nvPr/>
        </p:nvSpPr>
        <p:spPr>
          <a:xfrm>
            <a:off x="4284900" y="1236288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6975625" y="2506325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8656050" y="1160075"/>
            <a:ext cx="1448400" cy="738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216250" y="3351000"/>
            <a:ext cx="1448400" cy="10158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152900" y="5808300"/>
            <a:ext cx="1712400" cy="738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7200900" y="4893900"/>
            <a:ext cx="1712400" cy="1569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Two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9944100" y="5122500"/>
            <a:ext cx="1712400" cy="129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Three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7"/>
          <p:cNvCxnSpPr>
            <a:stCxn id="239" idx="0"/>
            <a:endCxn id="238" idx="2"/>
          </p:cNvCxnSpPr>
          <p:nvPr/>
        </p:nvCxnSpPr>
        <p:spPr>
          <a:xfrm flipH="1" rot="5400000">
            <a:off x="6088975" y="895475"/>
            <a:ext cx="531000" cy="26907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7"/>
          <p:cNvCxnSpPr>
            <a:stCxn id="241" idx="0"/>
            <a:endCxn id="238" idx="2"/>
          </p:cNvCxnSpPr>
          <p:nvPr/>
        </p:nvCxnSpPr>
        <p:spPr>
          <a:xfrm flipH="1" rot="5400000">
            <a:off x="4786950" y="2197500"/>
            <a:ext cx="1375800" cy="931200"/>
          </a:xfrm>
          <a:prstGeom prst="bentConnector3">
            <a:avLst>
              <a:gd fmla="val 6324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27"/>
          <p:cNvSpPr txBox="1"/>
          <p:nvPr/>
        </p:nvSpPr>
        <p:spPr>
          <a:xfrm>
            <a:off x="5435775" y="2511450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6578775" y="20157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49" name="Google Shape;249;p27"/>
          <p:cNvCxnSpPr>
            <a:stCxn id="242" idx="0"/>
          </p:cNvCxnSpPr>
          <p:nvPr/>
        </p:nvCxnSpPr>
        <p:spPr>
          <a:xfrm flipH="1" rot="5400000">
            <a:off x="2850150" y="3649350"/>
            <a:ext cx="3817800" cy="500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27"/>
          <p:cNvSpPr txBox="1"/>
          <p:nvPr/>
        </p:nvSpPr>
        <p:spPr>
          <a:xfrm>
            <a:off x="4445175" y="52546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51" name="Google Shape;251;p27"/>
          <p:cNvCxnSpPr>
            <a:stCxn id="243" idx="0"/>
            <a:endCxn id="239" idx="2"/>
          </p:cNvCxnSpPr>
          <p:nvPr/>
        </p:nvCxnSpPr>
        <p:spPr>
          <a:xfrm flipH="1" rot="5400000">
            <a:off x="7054050" y="3890850"/>
            <a:ext cx="1648800" cy="3573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7"/>
          <p:cNvCxnSpPr>
            <a:stCxn id="243" idx="0"/>
            <a:endCxn id="241" idx="3"/>
          </p:cNvCxnSpPr>
          <p:nvPr/>
        </p:nvCxnSpPr>
        <p:spPr>
          <a:xfrm flipH="1" rot="5400000">
            <a:off x="6843450" y="3680250"/>
            <a:ext cx="1035000" cy="1392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7"/>
          <p:cNvSpPr txBox="1"/>
          <p:nvPr/>
        </p:nvSpPr>
        <p:spPr>
          <a:xfrm>
            <a:off x="7416975" y="44164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54" name="Google Shape;254;p27"/>
          <p:cNvCxnSpPr>
            <a:endCxn id="240" idx="2"/>
          </p:cNvCxnSpPr>
          <p:nvPr/>
        </p:nvCxnSpPr>
        <p:spPr>
          <a:xfrm flipH="1" rot="5400000">
            <a:off x="8478600" y="2800625"/>
            <a:ext cx="3223500" cy="1420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7"/>
          <p:cNvCxnSpPr>
            <a:stCxn id="244" idx="0"/>
            <a:endCxn id="239" idx="2"/>
          </p:cNvCxnSpPr>
          <p:nvPr/>
        </p:nvCxnSpPr>
        <p:spPr>
          <a:xfrm flipH="1" rot="5400000">
            <a:off x="8311350" y="2633550"/>
            <a:ext cx="1877400" cy="31005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27"/>
          <p:cNvSpPr txBox="1"/>
          <p:nvPr/>
        </p:nvSpPr>
        <p:spPr>
          <a:xfrm>
            <a:off x="10160175" y="46450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174175" y="1829575"/>
            <a:ext cx="37998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Comparable</a:t>
            </a:r>
            <a:endParaRPr/>
          </a:p>
        </p:txBody>
      </p:sp>
      <p:sp>
        <p:nvSpPr>
          <p:cNvPr id="264" name="Google Shape;264;p28"/>
          <p:cNvSpPr/>
          <p:nvPr/>
        </p:nvSpPr>
        <p:spPr>
          <a:xfrm rot="10800000">
            <a:off x="3057817" y="3428919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Recall the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/>
              <a:t> /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Course</a:t>
            </a:r>
            <a:r>
              <a:rPr lang="en-US" sz="3600"/>
              <a:t> Example from Wed</a:t>
            </a:r>
            <a:endParaRPr/>
          </a:p>
        </p:txBody>
      </p:sp>
      <p:sp>
        <p:nvSpPr>
          <p:cNvPr id="270" name="Google Shape;270;p29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Course stored a field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private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roster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We also had a suggestion to use a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>
                <a:solidFill>
                  <a:srgbClr val="000000"/>
                </a:solidFill>
              </a:rPr>
              <a:t> to store the students…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Seems like a great idea (no duplicates, not worried about keeping a specific order or indexing into it) but … Java reasons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HashSet</a:t>
            </a:r>
            <a:r>
              <a:rPr lang="en-US">
                <a:solidFill>
                  <a:srgbClr val="000000"/>
                </a:solidFill>
              </a:rPr>
              <a:t> won’t work because of the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hashCode() </a:t>
            </a:r>
            <a:r>
              <a:rPr lang="en-US">
                <a:solidFill>
                  <a:srgbClr val="000000"/>
                </a:solidFill>
              </a:rPr>
              <a:t>business I mentioned on Wed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>
                <a:solidFill>
                  <a:srgbClr val="000000"/>
                </a:solidFill>
              </a:rPr>
              <a:t> won’t work because what does it mean to “sort”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>
                <a:solidFill>
                  <a:srgbClr val="000000"/>
                </a:solidFill>
              </a:rPr>
              <a:t>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838200" y="1371600"/>
            <a:ext cx="10515600" cy="5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/>
              <a:t> uses an </a:t>
            </a:r>
            <a:r>
              <a:rPr i="1" lang="en-US" sz="3600">
                <a:solidFill>
                  <a:schemeClr val="accent3"/>
                </a:solidFill>
              </a:rPr>
              <a:t>interface</a:t>
            </a:r>
            <a:r>
              <a:rPr lang="en-US" sz="3600"/>
              <a:t> called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/>
              <a:t> to know how to sort its elements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Only has one required method: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/>
              <a:t>Its return value is: 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“less than”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equal</a:t>
            </a:r>
            <a:r>
              <a:rPr lang="en-US" sz="2900"/>
              <a:t> to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“greater than”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sz="29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Comparable documentation: </a:t>
            </a:r>
            <a:r>
              <a:rPr lang="en-US" sz="29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https://docs.oracle.com/javase/8/docs/api/java/lang/Comparable.html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C2 due tomorrow (Thurs, May 18)</a:t>
            </a:r>
            <a:endParaRPr sz="32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P3 will be released on Fri, May 19</a:t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Quiz 2 next Tuesday (May 23)</a:t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Reminder that the final exam is scheduled for </a:t>
            </a:r>
            <a:r>
              <a:rPr b="1" lang="en-US" sz="3600"/>
              <a:t>Tuesday</a:t>
            </a:r>
            <a:r>
              <a:rPr b="1" lang="en-US" sz="3600"/>
              <a:t> (June 6) 2:30pm-4:20pm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Interfaces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Interfaces</a:t>
            </a:r>
            <a:endParaRPr/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838200" y="1371600"/>
            <a:ext cx="105156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Interfaces - define a set of </a:t>
            </a:r>
            <a:r>
              <a:rPr i="1" lang="en-US" sz="3600"/>
              <a:t>behavior</a:t>
            </a:r>
            <a:r>
              <a:rPr lang="en-US" sz="3600"/>
              <a:t> which classes can implement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… like a “certification”, eg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/>
              <a:t> is “certified” as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because it can do all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behaviors.</a:t>
            </a:r>
            <a:endParaRPr sz="3600"/>
          </a:p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867225" y="5743825"/>
            <a:ext cx="105156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rgbClr val="783F04"/>
                </a:solidFill>
              </a:rPr>
              <a:t>note: interfaces say nothing about a class’ </a:t>
            </a:r>
            <a:r>
              <a:rPr i="1" lang="en-US" sz="3600">
                <a:solidFill>
                  <a:srgbClr val="783F04"/>
                </a:solidFill>
              </a:rPr>
              <a:t>state</a:t>
            </a:r>
            <a:endParaRPr i="1" sz="3600">
              <a:solidFill>
                <a:srgbClr val="783F0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 Interface</a:t>
            </a:r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838200" y="1371600"/>
            <a:ext cx="105156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is an interface – defines the </a:t>
            </a:r>
            <a:r>
              <a:rPr i="1" lang="en-US" sz="3600"/>
              <a:t>behaviors</a:t>
            </a:r>
            <a:r>
              <a:rPr lang="en-US" sz="3600"/>
              <a:t> which make </a:t>
            </a:r>
            <a:r>
              <a:rPr lang="en-US" sz="3600"/>
              <a:t>something a List, inc: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Any class with these behaviors can implement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38775" y="5574575"/>
            <a:ext cx="1051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List documentation enumerates the full list of methods required to be a List: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https://docs.oracle.com/javase/8/docs/api/java/util/List.html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interfaces?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838200" y="1371600"/>
            <a:ext cx="10515600" cy="28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58BF"/>
              </a:buClr>
              <a:buSzPts val="4400"/>
              <a:buNone/>
            </a:pPr>
            <a:r>
              <a:rPr b="1" i="1" lang="en-US" sz="4400">
                <a:solidFill>
                  <a:srgbClr val="6A58BF"/>
                </a:solidFill>
              </a:rPr>
              <a:t>Abstraction</a:t>
            </a:r>
            <a:endParaRPr b="1" i="1" sz="3600">
              <a:solidFill>
                <a:srgbClr val="6A58B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i="1" sz="3600">
              <a:solidFill>
                <a:srgbClr val="6A58B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Interfaces support </a:t>
            </a:r>
            <a:r>
              <a:rPr i="1" lang="en-US" sz="4000"/>
              <a:t>abstraction</a:t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600"/>
              <a:t>(the separation of ideas from details)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interfaces?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50" y="4933800"/>
            <a:ext cx="1639425" cy="1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49350" y="4933800"/>
            <a:ext cx="1639425" cy="16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3130008" y="5633950"/>
            <a:ext cx="568836" cy="549882"/>
          </a:xfrm>
          <a:prstGeom prst="lightningBol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 rot="-2522013">
            <a:off x="8883948" y="5771502"/>
            <a:ext cx="303331" cy="312897"/>
          </a:xfrm>
          <a:prstGeom prst="teardrop">
            <a:avLst>
              <a:gd fmla="val 10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4090025" y="2020425"/>
            <a:ext cx="4082100" cy="19086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Car interface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Press gas pedal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Press brake pedal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Turn steering wheel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rot="-5400000">
            <a:off x="3920275" y="4318325"/>
            <a:ext cx="1810800" cy="1080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6"/>
          <p:cNvCxnSpPr>
            <a:stCxn id="118" idx="1"/>
          </p:cNvCxnSpPr>
          <p:nvPr/>
        </p:nvCxnSpPr>
        <p:spPr>
          <a:xfrm rot="10800000">
            <a:off x="6731150" y="3915413"/>
            <a:ext cx="1404600" cy="1838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6"/>
          <p:cNvSpPr txBox="1"/>
          <p:nvPr/>
        </p:nvSpPr>
        <p:spPr>
          <a:xfrm>
            <a:off x="4798225" y="44548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169825" y="47596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interfaces?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b="1" i="1" lang="en-US" sz="4400">
                <a:solidFill>
                  <a:srgbClr val="067E67"/>
                </a:solidFill>
              </a:rPr>
              <a:t>Flexibility</a:t>
            </a:r>
            <a:endParaRPr b="1" i="1" sz="3600">
              <a:solidFill>
                <a:srgbClr val="067E6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i="1"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public static void driveToWork(Car c) {…}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method does not need to change if we update our implementation of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Car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