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embeddedFontLst>
    <p:embeddedFont>
      <p:font typeface="Montserrat SemiBold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Montserrat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SemiBold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SemiBold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SemiBold-bold.fntdata"/><Relationship Id="rId13" Type="http://schemas.openxmlformats.org/officeDocument/2006/relationships/slide" Target="slides/slide9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SemiBold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ExtraBold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2f7cf1ed0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22f7cf1ed0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2f7cf1ed0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22f7cf1ed0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2f7cf1ed0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22f7cf1ed0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2f7cf1ed0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22f7cf1ed0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2f7cf1ed0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22f7cf1ed0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2f7cf1ed0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22f7cf1ed0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2f7cf1ed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22f7cf1ed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2f7cf1ed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22f7cf1ed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2f7cf1ed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22f7cf1ed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2f7cf1ed0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22f7cf1ed0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12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00" y="5674617"/>
            <a:ext cx="105727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7195822" y="4678726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825462" y="4935046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10022" y="4678726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324419" y="4944056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91219" y="4944056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0534219" y="4944056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3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3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74954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</a:t>
            </a:r>
            <a:r>
              <a:rPr b="1" lang="en-US" sz="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OOP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Advanced OOP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476805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you could eliminate one thing from your daily routine, what would it be &amp; why? 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</a:t>
            </a:r>
            <a:endParaRPr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838200" y="1398494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By taking a parameter of type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Object</a:t>
            </a:r>
            <a:r>
              <a:rPr lang="en-US" sz="3600"/>
              <a:t>, the equals method can be passed </a:t>
            </a:r>
            <a:r>
              <a:rPr i="1" lang="en-US" sz="3600"/>
              <a:t>any type of object</a:t>
            </a:r>
            <a:r>
              <a:rPr lang="en-US" sz="36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More to come in CSE 123 on the Java mechanisms that make this work!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can use the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instanceof</a:t>
            </a:r>
            <a:r>
              <a:rPr lang="en-US" sz="3600"/>
              <a:t> keyword in Java to determine if the parameter is </a:t>
            </a:r>
            <a:r>
              <a:rPr i="1" lang="en-US" sz="3600"/>
              <a:t>actually</a:t>
            </a:r>
            <a:r>
              <a:rPr lang="en-US" sz="3600"/>
              <a:t>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Point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Equals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838200" y="1398500"/>
            <a:ext cx="109176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boolean equals(Object other) {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	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(other ==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   	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	}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(other instanceof Point) {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   	Point otherPoint = (Point) other;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   	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otherPoint.x ==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.x &amp;&amp; otherPoint.y ==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.y;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	}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24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 	}</a:t>
            </a:r>
            <a:endParaRPr sz="2400"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4900"/>
          </a:p>
        </p:txBody>
      </p:sp>
      <p:sp>
        <p:nvSpPr>
          <p:cNvPr id="143" name="Google Shape;143;p19"/>
          <p:cNvSpPr/>
          <p:nvPr/>
        </p:nvSpPr>
        <p:spPr>
          <a:xfrm>
            <a:off x="5185875" y="2720572"/>
            <a:ext cx="938700" cy="369600"/>
          </a:xfrm>
          <a:prstGeom prst="rect">
            <a:avLst/>
          </a:prstGeom>
          <a:solidFill>
            <a:srgbClr val="FCE5CD">
              <a:alpha val="37250"/>
            </a:srgbClr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157078" y="3111053"/>
            <a:ext cx="938700" cy="369600"/>
          </a:xfrm>
          <a:prstGeom prst="rect">
            <a:avLst/>
          </a:prstGeom>
          <a:solidFill>
            <a:srgbClr val="FCE5CD">
              <a:alpha val="37250"/>
            </a:srgbClr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1804278" y="3139494"/>
            <a:ext cx="938700" cy="369600"/>
          </a:xfrm>
          <a:prstGeom prst="rect">
            <a:avLst/>
          </a:prstGeom>
          <a:solidFill>
            <a:srgbClr val="FCE5CD">
              <a:alpha val="37250"/>
            </a:srgbClr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2985200" y="3548936"/>
            <a:ext cx="8249400" cy="369600"/>
          </a:xfrm>
          <a:prstGeom prst="rect">
            <a:avLst/>
          </a:prstGeom>
          <a:solidFill>
            <a:srgbClr val="FCE5CD">
              <a:alpha val="37250"/>
            </a:srgbClr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8011075" y="1516900"/>
            <a:ext cx="351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Most of .equals is boiler plate, change just the highlighted parts to re-implement for other types.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9"/>
          <p:cNvCxnSpPr>
            <a:stCxn id="147" idx="1"/>
            <a:endCxn id="143" idx="3"/>
          </p:cNvCxnSpPr>
          <p:nvPr/>
        </p:nvCxnSpPr>
        <p:spPr>
          <a:xfrm flipH="1">
            <a:off x="6124675" y="1978600"/>
            <a:ext cx="1886400" cy="9267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9"/>
          <p:cNvCxnSpPr>
            <a:stCxn id="147" idx="1"/>
            <a:endCxn id="144" idx="3"/>
          </p:cNvCxnSpPr>
          <p:nvPr/>
        </p:nvCxnSpPr>
        <p:spPr>
          <a:xfrm flipH="1">
            <a:off x="6095875" y="1978600"/>
            <a:ext cx="1915200" cy="13173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9"/>
          <p:cNvCxnSpPr>
            <a:stCxn id="147" idx="1"/>
            <a:endCxn id="146" idx="0"/>
          </p:cNvCxnSpPr>
          <p:nvPr/>
        </p:nvCxnSpPr>
        <p:spPr>
          <a:xfrm flipH="1">
            <a:off x="7109875" y="1978600"/>
            <a:ext cx="901200" cy="15702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Almost there…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1499507" y="1219200"/>
            <a:ext cx="9192986" cy="4947557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accent6"/>
          </a:solidFill>
          <a:ln cap="flat" cmpd="sng" w="12700">
            <a:solidFill>
              <a:srgbClr val="067B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actually still an imperfect implementation because we would also need to write a </a:t>
            </a:r>
            <a:r>
              <a:rPr lang="en-US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hashCode()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method for our object to work with </a:t>
            </a:r>
            <a:r>
              <a:rPr lang="en-US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HashMap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etc. but more to come on that in CSE 331 and beyond ☺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838200" y="1398494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Announcements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Equals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Bigger Example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Constructors (cont.)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next quarter…</a:t>
            </a:r>
            <a:endParaRPr/>
          </a:p>
        </p:txBody>
      </p:sp>
      <p:sp>
        <p:nvSpPr>
          <p:cNvPr id="163" name="Google Shape;163;p21"/>
          <p:cNvSpPr/>
          <p:nvPr/>
        </p:nvSpPr>
        <p:spPr>
          <a:xfrm rot="10800000">
            <a:off x="4037531" y="2753416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class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Write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class that you can construct by saying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new Student(1234567, "Miya")</a:t>
            </a:r>
            <a:r>
              <a:rPr lang="en-US" sz="3600"/>
              <a:t> where the first parameter is their student number and the second parameter is their name. Your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class should also implement the following methods: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getName() </a:t>
            </a:r>
            <a:r>
              <a:rPr lang="en-US" sz="3600"/>
              <a:t>returns the student's name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getStudentNumber() </a:t>
            </a:r>
            <a:r>
              <a:rPr lang="en-US" sz="3600"/>
              <a:t>returns the student's number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setName(String newName) </a:t>
            </a:r>
            <a:r>
              <a:rPr lang="en-US" sz="3600"/>
              <a:t>sets the student’s name to the given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newname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toString() </a:t>
            </a:r>
            <a:r>
              <a:rPr lang="en-US" sz="3600"/>
              <a:t>returns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600"/>
              <a:t> representation of the student formatted as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"name (studentNumber)"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equals(Object other)</a:t>
            </a:r>
            <a:r>
              <a:rPr lang="en-US" sz="3600"/>
              <a:t> that returns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3600"/>
              <a:t> if the given parameter is considered equal to this object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Student class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What if we added a field to the Student class: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private boolean isMale;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You are the </a:t>
            </a:r>
            <a:r>
              <a:rPr i="1" lang="en-US" sz="3200"/>
              <a:t>designer</a:t>
            </a:r>
            <a:r>
              <a:rPr lang="en-US" sz="3200"/>
              <a:t> now. Think carefully about what assumptions you are making! </a:t>
            </a:r>
            <a:endParaRPr sz="3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Why </a:t>
            </a:r>
            <a:r>
              <a:rPr lang="en-US" sz="3600" u="sng"/>
              <a:t>shouldn’t</a:t>
            </a:r>
            <a:r>
              <a:rPr lang="en-US" sz="3600"/>
              <a:t> we include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setStudentNumber</a:t>
            </a:r>
            <a:r>
              <a:rPr lang="en-US" sz="3600"/>
              <a:t> method?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class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838200" y="1371600"/>
            <a:ext cx="10515600" cy="520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Write a Course class that represents a course at UW. Implement the following methods and constructors: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u="sng"/>
              <a:t>Constructors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Write a constructor so that you can construct a Course by saying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new Course(23213, "CSE 122", 4)</a:t>
            </a:r>
            <a:r>
              <a:rPr lang="en-US" sz="3600"/>
              <a:t> where the first parameter is the course's SLN, the second parameter is the code for the course, and the third parameter is the number of credits.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Write another constructor so that you can construct a Course by saying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new Course(23239, "CSE 122", 4, enrollment)</a:t>
            </a:r>
            <a:r>
              <a:rPr lang="en-US" sz="360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Student[] </a:t>
            </a:r>
            <a:r>
              <a:rPr lang="en-US" sz="3600"/>
              <a:t>containing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/>
              <a:t> for each student enrolled in the course.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class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/>
              <a:t>Instance Methods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updateRoster(Student[] students) </a:t>
            </a:r>
            <a:r>
              <a:rPr lang="en-US" sz="2000"/>
              <a:t>replaces the current roster with the content of the given students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addStudent(Student s) </a:t>
            </a:r>
            <a:r>
              <a:rPr lang="en-US" sz="2000"/>
              <a:t>adds the given student to the roster if they are not already on 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dropStudent(Student s) </a:t>
            </a:r>
            <a:r>
              <a:rPr lang="en-US" sz="2000"/>
              <a:t>removes the given student from the roster if they are on 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checkStudentEnrolled(Student s) </a:t>
            </a:r>
            <a:r>
              <a:rPr lang="en-US" sz="2000"/>
              <a:t>returns true if the given student is on the current roster, and false otherwise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getSLN() </a:t>
            </a:r>
            <a:r>
              <a:rPr lang="en-US" sz="2000"/>
              <a:t>returns the course's SLN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getCourseCode() </a:t>
            </a:r>
            <a:r>
              <a:rPr lang="en-US" sz="2000"/>
              <a:t>returns the course's code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getCredits() </a:t>
            </a:r>
            <a:r>
              <a:rPr lang="en-US" sz="2000"/>
              <a:t>returns the number of credits for the course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getRoster() </a:t>
            </a:r>
            <a:r>
              <a:rPr lang="en-US" sz="2000"/>
              <a:t>returns a reference to the course's roster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Course class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/>
              <a:t>Instance Methods</a:t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updateRoster(Student[] students) </a:t>
            </a:r>
            <a:r>
              <a:rPr lang="en-US" sz="2400"/>
              <a:t>replaces the current roster with the content of the given students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addStudent(Student s) </a:t>
            </a:r>
            <a:r>
              <a:rPr lang="en-US" sz="2400"/>
              <a:t>adds the given student to the roster if they are not already on 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dropStudent(Student s) </a:t>
            </a:r>
            <a:r>
              <a:rPr lang="en-US" sz="2400"/>
              <a:t>removes the given student from the roster if they are on it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checkStudentEnrolled(Student s) </a:t>
            </a:r>
            <a:r>
              <a:rPr lang="en-US" sz="2400"/>
              <a:t>returns true if the given student is on the current roster, and false otherwise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838200" y="1474694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Announcements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Constructors (cont.)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Equals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Bigger Example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next quarter…</a:t>
            </a:r>
            <a:endParaRPr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 rot="10800000">
            <a:off x="4505597" y="2222135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Equals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Bigger Example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Constructors (cont.)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next quarter…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4037531" y="1534216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/>
              <a:t>OOP Principles Recap</a:t>
            </a:r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Class - the java code which defines a type of object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Object - an instance of a class. Exists only when code is running.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OOP - Objects should </a:t>
            </a:r>
            <a:r>
              <a:rPr i="1" lang="en-US"/>
              <a:t>encapsulate state</a:t>
            </a:r>
            <a:r>
              <a:rPr lang="en-US"/>
              <a:t> and </a:t>
            </a:r>
            <a:r>
              <a:rPr i="1" lang="en-US"/>
              <a:t>expose behavior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Encapsulation - state should be </a:t>
            </a:r>
            <a:r>
              <a:rPr i="1" lang="en-US"/>
              <a:t>private</a:t>
            </a:r>
            <a:r>
              <a:rPr lang="en-US"/>
              <a:t>. Access controlled through the objects behavior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Constructors</a:t>
            </a:r>
            <a:endParaRPr/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None/>
            </a:pPr>
            <a:r>
              <a:rPr lang="en-US" sz="3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initialX, 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initialY)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x = initialX;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y = initialY;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Principle: All fields should be initialized in the constructor(s)!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If we write </a:t>
            </a:r>
            <a:r>
              <a:rPr i="1" lang="en-US" sz="3600"/>
              <a:t>any </a:t>
            </a:r>
            <a:r>
              <a:rPr lang="en-US" sz="3600"/>
              <a:t>constructors, Java no longer provides one for us.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this keyword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The </a:t>
            </a:r>
            <a:r>
              <a:rPr lang="en-US" sz="3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3600"/>
              <a:t> keyword refers to the current object in a method or constructor.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refer to an object’s fields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this.x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this.y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refer to an object’s instance methods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this.setX(newX)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call one constructor from another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this(0, 0)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Constructors (cont.)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Equals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Bigger Example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For next quarter…</a:t>
            </a:r>
            <a:endParaRPr/>
          </a:p>
        </p:txBody>
      </p:sp>
      <p:sp>
        <p:nvSpPr>
          <p:cNvPr id="225" name="Google Shape;225;p31"/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you want to…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838200" y="1371600"/>
            <a:ext cx="10515600" cy="23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Learn more about programming techniques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Recursion!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Learn about even more fundamental data structures!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And implement </a:t>
            </a:r>
            <a:r>
              <a:rPr i="1" lang="en-US"/>
              <a:t>your own </a:t>
            </a:r>
            <a:r>
              <a:rPr lang="en-US"/>
              <a:t>data structures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Gain a stronger understanding of efficiency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Pursue a software-intensive major and/or career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838200" y="3755720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taking…</a:t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836112" y="5853194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CSE 123 offered 23sp (Wortzman), 22su (Boinpally)</a:t>
            </a:r>
            <a:endParaRPr/>
          </a:p>
        </p:txBody>
      </p:sp>
      <p:sp>
        <p:nvSpPr>
          <p:cNvPr id="234" name="Google Shape;234;p32"/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163 and courses in the Data Science Minor &amp; Option</a:t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123</a:t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you want to…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838200" y="1371600"/>
            <a:ext cx="10515600" cy="23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something with data science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The world is run on decisions made from data. Data science requires processing large amounts of data collected to help people make decisions.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Learn the programming concepts, libraries, and tools that make up the modern data science ecosystem.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Data programming = The programming that supports data science</a:t>
            </a:r>
            <a:endParaRPr/>
          </a:p>
        </p:txBody>
      </p:sp>
      <p:sp>
        <p:nvSpPr>
          <p:cNvPr id="243" name="Google Shape;243;p33"/>
          <p:cNvSpPr txBox="1"/>
          <p:nvPr/>
        </p:nvSpPr>
        <p:spPr>
          <a:xfrm>
            <a:off x="838200" y="3755720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taking…</a:t>
            </a:r>
            <a:endParaRPr/>
          </a:p>
        </p:txBody>
      </p:sp>
      <p:sp>
        <p:nvSpPr>
          <p:cNvPr id="244" name="Google Shape;244;p33"/>
          <p:cNvSpPr txBox="1"/>
          <p:nvPr/>
        </p:nvSpPr>
        <p:spPr>
          <a:xfrm>
            <a:off x="836112" y="5853194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CSE 163 offered 23sp (Lin), 23su</a:t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163 and courses in the Data Science Minor &amp; Option</a:t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163 </a:t>
            </a:r>
            <a:r>
              <a:rPr b="1"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other courses in the Data Science Minor &amp; Option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If you want to…</a:t>
            </a:r>
            <a:endParaRPr/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838200" y="1371600"/>
            <a:ext cx="10515600" cy="23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Build a website or web app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Either the frontend (what visitors see in their browser) or the backend (what runs on the server to compute data)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Learn the fundamentals of a number of web technologies that make it easier for you to learn more on your own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838200" y="3755720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taking…</a:t>
            </a:r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836112" y="5853194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CSE 154 offered 23sp (Wolman), 23su</a:t>
            </a: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154, INFO 343, or INFO 344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P2 due tomorrow (Thursday May 11)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C2 will be released on Friday (Friday May 12)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Quiz 2 next Tuesday</a:t>
            </a:r>
            <a:endParaRPr sz="32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Objects, Maps, Nested Collections</a:t>
            </a:r>
            <a:endParaRPr sz="28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Friday Lecture on </a:t>
            </a:r>
            <a:r>
              <a:rPr i="1" lang="en-US" sz="3200"/>
              <a:t>fancy datastructures</a:t>
            </a:r>
            <a:r>
              <a:rPr lang="en-US" sz="3200"/>
              <a:t> is optional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New templates for Ed Questions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Null/Empty Review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2038675" y="5464125"/>
            <a:ext cx="322500" cy="3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26225" y="5369325"/>
            <a:ext cx="137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List l1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838200" y="1447775"/>
            <a:ext cx="72432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l1 = 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ArrayList&lt;&gt;();</a:t>
            </a:r>
            <a:endParaRPr sz="21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l2 = </a:t>
            </a:r>
            <a:r>
              <a:rPr lang="en-US" sz="21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8058475" y="5006925"/>
            <a:ext cx="322500" cy="33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6846025" y="4912125"/>
            <a:ext cx="137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List l1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2987075" y="4141950"/>
            <a:ext cx="2408076" cy="1049436"/>
          </a:xfrm>
          <a:prstGeom prst="cloud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nsolas"/>
                <a:ea typeface="Consolas"/>
                <a:cs typeface="Consolas"/>
                <a:sym typeface="Consolas"/>
              </a:rPr>
              <a:t>[ ]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275325" y="5062625"/>
            <a:ext cx="929100" cy="610500"/>
          </a:xfrm>
          <a:custGeom>
            <a:rect b="b" l="l" r="r" t="t"/>
            <a:pathLst>
              <a:path extrusionOk="0" h="24420" w="37164">
                <a:moveTo>
                  <a:pt x="0" y="22374"/>
                </a:moveTo>
                <a:cubicBezTo>
                  <a:pt x="3476" y="22437"/>
                  <a:pt x="14664" y="26482"/>
                  <a:pt x="20858" y="22753"/>
                </a:cubicBezTo>
                <a:cubicBezTo>
                  <a:pt x="27052" y="19024"/>
                  <a:pt x="34446" y="3792"/>
                  <a:pt x="37164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4" name="Google Shape;104;p13"/>
          <p:cNvSpPr/>
          <p:nvPr/>
        </p:nvSpPr>
        <p:spPr>
          <a:xfrm>
            <a:off x="7992108" y="4929894"/>
            <a:ext cx="445500" cy="480600"/>
          </a:xfrm>
          <a:prstGeom prst="mathMultiply">
            <a:avLst>
              <a:gd fmla="val 8514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Null/Empty Review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838200" y="2438375"/>
            <a:ext cx="72432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l1 = 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ArrayList&lt;&gt;();</a:t>
            </a:r>
            <a:endParaRPr sz="21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1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l2 = </a:t>
            </a:r>
            <a:r>
              <a:rPr lang="en-US" sz="21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1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l1.add(</a:t>
            </a:r>
            <a:r>
              <a:rPr lang="en-US" sz="21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1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l2.add(</a:t>
            </a:r>
            <a:r>
              <a:rPr lang="en-US" sz="21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-US" sz="21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872200" y="4778200"/>
            <a:ext cx="988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 is the result of running this code?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838200" y="1398494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Announcements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</a:pPr>
            <a:r>
              <a:rPr b="1" lang="en-US">
                <a:solidFill>
                  <a:schemeClr val="accent5"/>
                </a:solidFill>
              </a:rPr>
              <a:t>Equals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Bigger Example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Constructors (cont.)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next quarter…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10800000">
            <a:off x="4037531" y="2143816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Equals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Like toString java gives us equals() “for free” on all our classes.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but….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default .equals() does </a:t>
            </a:r>
            <a:r>
              <a:rPr i="1" lang="en-US" sz="3600"/>
              <a:t>reference equality</a:t>
            </a:r>
            <a:r>
              <a:rPr lang="en-US" sz="3600"/>
              <a:t>.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/>
              <a:t>(same as ==)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Usually we want </a:t>
            </a:r>
            <a:r>
              <a:rPr i="1" lang="en-US" sz="3600"/>
              <a:t>value equality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/>
              <a:t>so.. write our own .equals() method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Equals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838200" y="1398494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equals()</a:t>
            </a:r>
            <a:r>
              <a:rPr lang="en-US" sz="3600"/>
              <a:t> method returns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3600"/>
              <a:t> if the given parameter is considered equal to this object, and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-US" sz="3600"/>
              <a:t> otherwise. 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Used by lots of library methods! (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200"/>
              <a:t>,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3200"/>
              <a:t> for specific elements, etc.)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