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ExtraBold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AE8A35-9390-44A5-8C1D-CBCA0533A156}">
  <a:tblStyle styleId="{97AE8A35-9390-44A5-8C1D-CBCA0533A15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fill>
          <a:solidFill>
            <a:srgbClr val="CCCBD1"/>
          </a:solidFill>
        </a:fill>
      </a:tcStyle>
    </a:band1H>
    <a:band2H>
      <a:tcTxStyle/>
    </a:band2H>
    <a:band1V>
      <a:tcTxStyle/>
      <a:tcStyle>
        <a:fill>
          <a:solidFill>
            <a:srgbClr val="CCCBD1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MontserratExtraBold-bold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ontserratExtraBol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b="0" i="0" sz="600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fmla="val 16667" name="adj"/>
            </a:avLst>
          </a:prstGeom>
          <a:solidFill>
            <a:srgbClr val="FA82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11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fmla="val 1114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fmla="val 9433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42160" y="48193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7771800" y="50756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8256360" y="48193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b="1" i="0" lang="en-US" sz="1200" u="none" cap="none" strike="noStrik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Tristan Huber &amp; Hunter Schafer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2707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Audrey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Autumn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Colton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3375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Evelyn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Jaylyn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Kevin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4805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Rishi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Suhani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Yijia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3" name="Google Shape;3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900" y="5677588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tice: Think">
  <p:cSld name="Practice: Thi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4" name="Google Shape;4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150" y="300375"/>
            <a:ext cx="781900" cy="7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itce: Pair">
  <p:cSld name="Pracitce: Pai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57" name="Google Shape;5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150" y="300375"/>
            <a:ext cx="781900" cy="7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6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Encapsulation, Constructors, More Instance Methods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Encapsulation, Constructors, More Instance Methods</a:t>
            </a:r>
            <a:endParaRPr/>
          </a:p>
        </p:txBody>
      </p:sp>
      <p:sp>
        <p:nvSpPr>
          <p:cNvPr id="71" name="Google Shape;71;p9"/>
          <p:cNvSpPr txBox="1"/>
          <p:nvPr/>
        </p:nvSpPr>
        <p:spPr>
          <a:xfrm>
            <a:off x="7456906" y="2225075"/>
            <a:ext cx="4476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Which is the best fruit?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838200" y="1460280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What is the correct implementation of 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distanceFrom </a:t>
            </a:r>
            <a:r>
              <a:rPr lang="en-US" sz="3200"/>
              <a:t>instance method? 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534786" y="2344835"/>
            <a:ext cx="5070764" cy="135421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distanceFrom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(x - x,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(y - y,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sqrt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(xTerm + yTerm);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5893724" y="2728486"/>
            <a:ext cx="6154189" cy="132343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distanceFrom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otherPoint)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x,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y,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sqrt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(xTerm + yTerm);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274322" y="4130764"/>
            <a:ext cx="5738552" cy="135421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distanceFrom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otherPoint)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x,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y,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sqrt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(xTerm + yTerm);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42" name="Google Shape;142;p18"/>
          <p:cNvSpPr txBox="1"/>
          <p:nvPr/>
        </p:nvSpPr>
        <p:spPr>
          <a:xfrm>
            <a:off x="6096000" y="5420278"/>
            <a:ext cx="5974080" cy="132343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distanceFrom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otherX,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otherY)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(otherX - x,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(otherY - y,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sqrt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(xTerm + yTerm);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41564" y="2329075"/>
            <a:ext cx="493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(A)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5766263" y="2319109"/>
            <a:ext cx="493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(B)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124691" y="3749890"/>
            <a:ext cx="493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(C)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5561215" y="5547361"/>
            <a:ext cx="493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(D)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6395273" y="1935712"/>
            <a:ext cx="4704989" cy="5963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toString</a:t>
            </a:r>
            <a:endParaRPr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800"/>
              <a:buNone/>
            </a:pPr>
            <a:r>
              <a:rPr lang="en-US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toString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"String representation of object"</a:t>
            </a: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toString() </a:t>
            </a:r>
            <a:r>
              <a:rPr lang="en-US" sz="3200"/>
              <a:t>method is automatically called whenever an object is treated like a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3200"/>
              <a:t>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i="1"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i="1" lang="en-US" sz="3200"/>
              <a:t>Why not write a </a:t>
            </a:r>
            <a:r>
              <a:rPr i="1" lang="en-US" sz="3200">
                <a:latin typeface="Consolas"/>
                <a:ea typeface="Consolas"/>
                <a:cs typeface="Consolas"/>
                <a:sym typeface="Consolas"/>
              </a:rPr>
              <a:t>print() </a:t>
            </a:r>
            <a:r>
              <a:rPr i="1" lang="en-US" sz="3200"/>
              <a:t>method that prints out the String representation to the console?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Warm Up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Instance Methods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Encapsulation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Constructors</a:t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 rot="10800000">
            <a:off x="3322693" y="3465362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Encapsulation</a:t>
            </a:r>
            <a:endParaRPr/>
          </a:p>
        </p:txBody>
      </p:sp>
      <p:sp>
        <p:nvSpPr>
          <p:cNvPr id="166" name="Google Shape;166;p2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Objects </a:t>
            </a:r>
            <a:r>
              <a:rPr i="1" lang="en-US" sz="3600"/>
              <a:t>encapsulate</a:t>
            </a:r>
            <a:r>
              <a:rPr lang="en-US" sz="3600"/>
              <a:t> state and expose behavior.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Encapsulation is hiding implementation details of an object from its clients.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Encapsulation provides </a:t>
            </a:r>
            <a:r>
              <a:rPr i="1" lang="en-US" sz="3600"/>
              <a:t>abstraction</a:t>
            </a:r>
            <a:r>
              <a:rPr lang="en-US" sz="3600"/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private</a:t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The </a:t>
            </a:r>
            <a:r>
              <a:rPr lang="en-US" sz="36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/>
              <a:t>keyword is an </a:t>
            </a:r>
            <a:r>
              <a:rPr i="1" lang="en-US" sz="3600"/>
              <a:t>access modifier </a:t>
            </a:r>
            <a:r>
              <a:rPr lang="en-US" sz="3600"/>
              <a:t>(like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3600"/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Fields declared </a:t>
            </a:r>
            <a:r>
              <a:rPr lang="en-US" sz="36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 sz="3600">
                <a:solidFill>
                  <a:schemeClr val="accent2"/>
                </a:solidFill>
              </a:rPr>
              <a:t> </a:t>
            </a:r>
            <a:r>
              <a:rPr lang="en-US" sz="3600"/>
              <a:t>cannot be accessed by any code outside of the object.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We </a:t>
            </a:r>
            <a:r>
              <a:rPr b="1" lang="en-US" sz="3600"/>
              <a:t>always </a:t>
            </a:r>
            <a:r>
              <a:rPr lang="en-US" sz="3600"/>
              <a:t>want to encapsulate our objects’ fields by declaring them </a:t>
            </a:r>
            <a:r>
              <a:rPr lang="en-US" sz="36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private</a:t>
            </a:r>
            <a:r>
              <a:rPr lang="en-US" sz="3600"/>
              <a:t>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Accessors and Mutators</a:t>
            </a:r>
            <a:endParaRPr/>
          </a:p>
        </p:txBody>
      </p:sp>
      <p:sp>
        <p:nvSpPr>
          <p:cNvPr id="178" name="Google Shape;178;p2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Declaring fields as private removes all access from the user.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If we want to give some back, we can define instance methods.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graphicFrame>
        <p:nvGraphicFramePr>
          <p:cNvPr id="179" name="Google Shape;179;p23"/>
          <p:cNvGraphicFramePr/>
          <p:nvPr/>
        </p:nvGraphicFramePr>
        <p:xfrm>
          <a:off x="972589" y="366220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{97AE8A35-9390-44A5-8C1D-CBCA0533A156}</a:tableStyleId>
              </a:tblPr>
              <a:tblGrid>
                <a:gridCol w="4671700"/>
                <a:gridCol w="5765375"/>
              </a:tblGrid>
              <a:tr h="712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Accessors (“getters”)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/>
                        <a:t>Mutators (“setters”)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getX()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setX(int newX)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getY()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setY(int newY)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12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u="none" cap="none" strike="noStrike"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setLocation(int newX, int newY)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Encapsulation</a:t>
            </a:r>
            <a:endParaRPr/>
          </a:p>
        </p:txBody>
      </p:sp>
      <p:sp>
        <p:nvSpPr>
          <p:cNvPr id="185" name="Google Shape;185;p24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Objects </a:t>
            </a:r>
            <a:r>
              <a:rPr i="1" lang="en-US" sz="3600"/>
              <a:t>encapsulate</a:t>
            </a:r>
            <a:r>
              <a:rPr lang="en-US" sz="3600"/>
              <a:t> state and expose behavior.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Encapsulation is hiding implementation details of an object from its clients.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Encapsulation provides </a:t>
            </a:r>
            <a:r>
              <a:rPr i="1" lang="en-US" sz="3600"/>
              <a:t>abstraction</a:t>
            </a:r>
            <a:r>
              <a:rPr lang="en-US" sz="3600"/>
              <a:t>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727E"/>
              </a:buClr>
              <a:buSzPts val="3600"/>
              <a:buNone/>
            </a:pPr>
            <a:r>
              <a:rPr lang="en-US" sz="3600">
                <a:solidFill>
                  <a:srgbClr val="1C727E"/>
                </a:solidFill>
              </a:rPr>
              <a:t>Encapsulation also gives the implementor flexibility!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Encapsulation</a:t>
            </a:r>
            <a:endParaRPr/>
          </a:p>
        </p:txBody>
      </p:sp>
      <p:sp>
        <p:nvSpPr>
          <p:cNvPr id="191" name="Google Shape;191;p25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While users can still access and modify our Point’s fields with the instance methods we defined, </a:t>
            </a:r>
            <a:r>
              <a:rPr i="1" lang="en-US" sz="3200"/>
              <a:t>we have control of how they do so</a:t>
            </a:r>
            <a:r>
              <a:rPr lang="en-US" sz="3200"/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Can only accept positive coordinate values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Can swap out our underlying implementation to use polar coordinates instead!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97" name="Google Shape;197;p26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Warm Up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Instance Methods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Encapsulation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Constructors</a:t>
            </a:r>
            <a:endParaRPr/>
          </a:p>
        </p:txBody>
      </p:sp>
      <p:sp>
        <p:nvSpPr>
          <p:cNvPr id="198" name="Google Shape;198;p26"/>
          <p:cNvSpPr/>
          <p:nvPr/>
        </p:nvSpPr>
        <p:spPr>
          <a:xfrm rot="10800000">
            <a:off x="3145355" y="4113755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Constructors</a:t>
            </a:r>
            <a:endParaRPr/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Constructors are called when we first create a new instance of a class.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7F99"/>
              </a:buClr>
              <a:buSzPts val="3600"/>
              <a:buNone/>
            </a:pPr>
            <a:r>
              <a:rPr lang="en-US" sz="3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3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If we don’t write any constructors, Java provides one that takes no parameters and just sets each field to its default value.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Warm Up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Instance Methods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Encapsulation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Constructors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Constructor Syntax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None/>
            </a:pPr>
            <a:r>
              <a:rPr lang="en-US" sz="32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32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initialX, </a:t>
            </a:r>
            <a:r>
              <a:rPr lang="en-US" sz="32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initialY)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x = initialX;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y = initialY;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32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If we write </a:t>
            </a:r>
            <a:r>
              <a:rPr i="1" lang="en-US" sz="3600"/>
              <a:t>any </a:t>
            </a:r>
            <a:r>
              <a:rPr lang="en-US" sz="3600"/>
              <a:t>constructors, Java no longer provides one for us.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this keyword</a:t>
            </a:r>
            <a:endParaRPr/>
          </a:p>
        </p:txBody>
      </p:sp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The </a:t>
            </a:r>
            <a:r>
              <a:rPr lang="en-US" sz="36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this</a:t>
            </a:r>
            <a:r>
              <a:rPr lang="en-US" sz="3600"/>
              <a:t> keyword refers to the current object in a method or constructor.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You can use it to refer to an object’s fields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	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this.x</a:t>
            </a:r>
            <a:r>
              <a:rPr lang="en-US" sz="3600"/>
              <a:t>,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this.y</a:t>
            </a:r>
            <a:endParaRPr sz="3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You can use it to refer to an object’s instance methods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	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this.instanceMethod(param1, param2, …);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You can use it to call one constructor from another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600"/>
              <a:t>	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this(0, 0)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Reminder: Quiz 0 Retake and Quiz 1 grades coming soon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Warm Up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Instance Methods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Encapsulation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Constructors</a:t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 rot="10800000">
            <a:off x="2713094" y="2117574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838199" y="1593114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What do p and p2 hold after the following code is executed?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598516" y="2809703"/>
            <a:ext cx="5103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p2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p;</a:t>
            </a:r>
            <a:endParaRPr sz="2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p2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100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 = </a:t>
            </a:r>
            <a:r>
              <a:rPr lang="en-US" sz="2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-</a:t>
            </a:r>
            <a:r>
              <a:rPr lang="en-US" sz="2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99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800"/>
          </a:p>
        </p:txBody>
      </p:sp>
      <p:sp>
        <p:nvSpPr>
          <p:cNvPr id="99" name="Google Shape;99;p13"/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AutoNum type="alphaUcPeriod"/>
            </a:pPr>
            <a:r>
              <a:rPr b="1"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p: (3, 10)		p2: (3, 10)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AutoNum type="alphaUcPeriod"/>
            </a:pPr>
            <a:r>
              <a:rPr b="1"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p: (3, -99)	p2: (3, 100)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AutoNum type="alphaUcPeriod"/>
            </a:pPr>
            <a:r>
              <a:rPr b="1"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p: (0, -99)	p2: (3, 100)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AutoNum type="alphaUcPeriod"/>
            </a:pPr>
            <a:r>
              <a:rPr b="1"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p: (3, -99)	p2: (0, 100)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AutoNum type="alphaUcPeriod"/>
            </a:pPr>
            <a:r>
              <a:rPr b="1"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p: (0, -99)	p2: (3, 10)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838199" y="1593114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What do p and p2 hold after the following code is executed?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6871855" y="2361291"/>
            <a:ext cx="4943302" cy="3483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AutoNum type="alphaUcPeriod"/>
            </a:pPr>
            <a:r>
              <a:rPr b="1"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p: (3, 10)		p2: (3, 10)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AutoNum type="alphaUcPeriod"/>
            </a:pPr>
            <a:r>
              <a:rPr b="1"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p: (3, -99)	p2: (3, 100)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AutoNum type="alphaUcPeriod"/>
            </a:pPr>
            <a:r>
              <a:rPr b="1"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p: (0, -99)	p2: (3, 100)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AutoNum type="alphaUcPeriod"/>
            </a:pPr>
            <a:r>
              <a:rPr b="1"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p: (3, -99)	p2: (0, 100)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AutoNum type="alphaUcPeriod"/>
            </a:pPr>
            <a:r>
              <a:rPr b="1"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p: (0, -99)	p2: (3, 10)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598516" y="2809703"/>
            <a:ext cx="51039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p2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p;</a:t>
            </a:r>
            <a:endParaRPr sz="2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2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p2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100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 = </a:t>
            </a:r>
            <a:r>
              <a:rPr lang="en-US" sz="2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();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p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-</a:t>
            </a:r>
            <a:r>
              <a:rPr lang="en-US" sz="2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99</a:t>
            </a:r>
            <a:r>
              <a:rPr lang="en-US" sz="2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Warm Up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More Instance Methods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Encapsulation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Constructors</a:t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 rot="10800000">
            <a:off x="4758024" y="2777050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4"/>
                </a:solidFill>
              </a:rPr>
              <a:t>(Review)</a:t>
            </a:r>
            <a:r>
              <a:rPr lang="en-US">
                <a:solidFill>
                  <a:schemeClr val="accent3"/>
                </a:solidFill>
              </a:rPr>
              <a:t> </a:t>
            </a:r>
            <a:r>
              <a:rPr lang="en-US"/>
              <a:t>Client v. Implementor</a:t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We have been the</a:t>
            </a:r>
            <a:r>
              <a:rPr i="1" lang="en-US" sz="4000"/>
              <a:t> clients</a:t>
            </a:r>
            <a:r>
              <a:rPr lang="en-US" sz="4000"/>
              <a:t> of many objects this quarter!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Now we will become the </a:t>
            </a:r>
            <a:r>
              <a:rPr i="1" lang="en-US" sz="4000"/>
              <a:t>implementors </a:t>
            </a:r>
            <a:r>
              <a:rPr lang="en-US" sz="4000"/>
              <a:t>of our own objects!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838200" y="1460280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What is the correct implementation of the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distanceFrom </a:t>
            </a:r>
            <a:r>
              <a:rPr lang="en-US" sz="3200"/>
              <a:t>instance method? 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534786" y="2344835"/>
            <a:ext cx="5070764" cy="135421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distanceFrom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(x - x,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(y - y,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sqrt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(xTerm + yTerm);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5893724" y="2728486"/>
            <a:ext cx="6154189" cy="132343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static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distanceFrom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otherPoint)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x,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y,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sqrt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(xTerm + yTerm);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274322" y="4130764"/>
            <a:ext cx="5738552" cy="1354217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distanceFrom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otherPoint)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x,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otherPoint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- y,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sqrt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(xTerm + yTerm);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41564" y="2329075"/>
            <a:ext cx="493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(A)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5766263" y="2319109"/>
            <a:ext cx="493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(B)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24691" y="3749890"/>
            <a:ext cx="493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(C)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6395273" y="1935712"/>
            <a:ext cx="4704989" cy="5963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6096000" y="5420278"/>
            <a:ext cx="5974080" cy="132343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distanceFrom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otherX,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otherY)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(otherX - x,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yTerm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pow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(otherY - y, </a:t>
            </a:r>
            <a:r>
              <a:rPr lang="en-US" sz="16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lang="en-US" sz="16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Math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sqrt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(xTerm + yTerm);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5561215" y="5547361"/>
            <a:ext cx="4932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(D)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