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55"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6858000" cx="12192000"/>
  <p:notesSz cx="6858000" cy="9144000"/>
  <p:embeddedFontLst>
    <p:embeddedFont>
      <p:font typeface="Montserrat SemiBold"/>
      <p:regular r:id="rId24"/>
      <p:bold r:id="rId25"/>
      <p:italic r:id="rId26"/>
      <p:boldItalic r:id="rId27"/>
    </p:embeddedFont>
    <p:embeddedFont>
      <p:font typeface="Montserrat"/>
      <p:regular r:id="rId28"/>
      <p:bold r:id="rId29"/>
      <p:italic r:id="rId30"/>
      <p:boldItalic r:id="rId31"/>
    </p:embeddedFont>
    <p:embeddedFont>
      <p:font typeface="Montserrat ExtraBold"/>
      <p:bold r:id="rId32"/>
      <p:boldItalic r:id="rId3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MontserratSemiBold-regular.fntdata"/><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MontserratSemiBold-italic.fntdata"/><Relationship Id="rId25" Type="http://schemas.openxmlformats.org/officeDocument/2006/relationships/font" Target="fonts/MontserratSemiBold-bold.fntdata"/><Relationship Id="rId28" Type="http://schemas.openxmlformats.org/officeDocument/2006/relationships/font" Target="fonts/Montserrat-regular.fntdata"/><Relationship Id="rId27" Type="http://schemas.openxmlformats.org/officeDocument/2006/relationships/font" Target="fonts/MontserratSemiBold-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Montserrat-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Montserrat-boldItalic.fntdata"/><Relationship Id="rId30" Type="http://schemas.openxmlformats.org/officeDocument/2006/relationships/font" Target="fonts/Montserrat-italic.fntdata"/><Relationship Id="rId11" Type="http://schemas.openxmlformats.org/officeDocument/2006/relationships/slide" Target="slides/slide7.xml"/><Relationship Id="rId33" Type="http://schemas.openxmlformats.org/officeDocument/2006/relationships/font" Target="fonts/MontserratExtraBold-boldItalic.fntdata"/><Relationship Id="rId10" Type="http://schemas.openxmlformats.org/officeDocument/2006/relationships/slide" Target="slides/slide6.xml"/><Relationship Id="rId32" Type="http://schemas.openxmlformats.org/officeDocument/2006/relationships/font" Target="fonts/MontserratExtraBold-bold.fntdata"/><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0" algn="l">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68" name="Google Shape;68;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8" name="Google Shape;128;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36" name="Google Shape;136;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4" name="Google Shape;144;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2" name="Shape 152"/>
        <p:cNvGrpSpPr/>
        <p:nvPr/>
      </p:nvGrpSpPr>
      <p:grpSpPr>
        <a:xfrm>
          <a:off x="0" y="0"/>
          <a:ext cx="0" cy="0"/>
          <a:chOff x="0" y="0"/>
          <a:chExt cx="0" cy="0"/>
        </a:xfrm>
      </p:grpSpPr>
      <p:sp>
        <p:nvSpPr>
          <p:cNvPr id="153" name="Google Shape;153;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4" name="Google Shape;154;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8" name="Shape 158"/>
        <p:cNvGrpSpPr/>
        <p:nvPr/>
      </p:nvGrpSpPr>
      <p:grpSpPr>
        <a:xfrm>
          <a:off x="0" y="0"/>
          <a:ext cx="0" cy="0"/>
          <a:chOff x="0" y="0"/>
          <a:chExt cx="0" cy="0"/>
        </a:xfrm>
      </p:grpSpPr>
      <p:sp>
        <p:nvSpPr>
          <p:cNvPr id="159" name="Google Shape;159;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0" name="Google Shape;160;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7" name="Google Shape;167;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0" name="Google Shape;180;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87" name="Google Shape;187;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p2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3" name="Google Shape;193;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75" name="Google Shape;7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2" name="Google Shape;8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6" name="Shape 86"/>
        <p:cNvGrpSpPr/>
        <p:nvPr/>
      </p:nvGrpSpPr>
      <p:grpSpPr>
        <a:xfrm>
          <a:off x="0" y="0"/>
          <a:ext cx="0" cy="0"/>
          <a:chOff x="0" y="0"/>
          <a:chExt cx="0" cy="0"/>
        </a:xfrm>
      </p:grpSpPr>
      <p:sp>
        <p:nvSpPr>
          <p:cNvPr id="87" name="Google Shape;87;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88" name="Google Shape;88;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95" name="Google Shape;95;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2" name="Google Shape;102;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08" name="Google Shape;108;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15" name="Google Shape;115;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21" name="Google Shape;121;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png"/><Relationship Id="rId3"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 Id="rId3"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4.png"/><Relationship Id="rId3"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Title Slide">
    <p:bg>
      <p:bgPr>
        <a:blipFill>
          <a:blip r:embed="rId2">
            <a:alphaModFix/>
          </a:blip>
          <a:stretch>
            <a:fillRect/>
          </a:stretch>
        </a:blipFill>
      </p:bgPr>
    </p:bg>
    <p:spTree>
      <p:nvGrpSpPr>
        <p:cNvPr id="17" name="Shape 17"/>
        <p:cNvGrpSpPr/>
        <p:nvPr/>
      </p:nvGrpSpPr>
      <p:grpSpPr>
        <a:xfrm>
          <a:off x="0" y="0"/>
          <a:ext cx="0" cy="0"/>
          <a:chOff x="0" y="0"/>
          <a:chExt cx="0" cy="0"/>
        </a:xfrm>
      </p:grpSpPr>
      <p:sp>
        <p:nvSpPr>
          <p:cNvPr id="18" name="Google Shape;18;p2"/>
          <p:cNvSpPr txBox="1"/>
          <p:nvPr>
            <p:ph type="title"/>
          </p:nvPr>
        </p:nvSpPr>
        <p:spPr>
          <a:xfrm>
            <a:off x="292977" y="4013370"/>
            <a:ext cx="6212925" cy="1954786"/>
          </a:xfrm>
          <a:prstGeom prst="rect">
            <a:avLst/>
          </a:prstGeom>
          <a:noFill/>
          <a:ln>
            <a:noFill/>
          </a:ln>
        </p:spPr>
        <p:txBody>
          <a:bodyPr anchorCtr="0" anchor="t" bIns="45700" lIns="91425" spcFirstLastPara="1" rIns="91425" wrap="square" tIns="45700">
            <a:noAutofit/>
          </a:bodyPr>
          <a:lstStyle>
            <a:lvl1pPr lvl="0" algn="l">
              <a:lnSpc>
                <a:spcPct val="90000"/>
              </a:lnSpc>
              <a:spcBef>
                <a:spcPts val="0"/>
              </a:spcBef>
              <a:spcAft>
                <a:spcPts val="0"/>
              </a:spcAft>
              <a:buClr>
                <a:srgbClr val="F0F0F0"/>
              </a:buClr>
              <a:buSzPts val="6000"/>
              <a:buFont typeface="Montserrat SemiBold"/>
              <a:buNone/>
              <a:defRPr b="0" i="0" sz="6000">
                <a:solidFill>
                  <a:srgbClr val="F0F0F0"/>
                </a:solidFill>
                <a:latin typeface="Montserrat SemiBold"/>
                <a:ea typeface="Montserrat SemiBold"/>
                <a:cs typeface="Montserrat SemiBold"/>
                <a:sym typeface="Montserrat SemiBold"/>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
          <p:cNvSpPr txBox="1"/>
          <p:nvPr/>
        </p:nvSpPr>
        <p:spPr>
          <a:xfrm>
            <a:off x="292977" y="3182200"/>
            <a:ext cx="3154416" cy="64633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3600" u="none" cap="none" strike="noStrike">
                <a:solidFill>
                  <a:srgbClr val="F0F0F0"/>
                </a:solidFill>
                <a:latin typeface="Montserrat ExtraBold"/>
                <a:ea typeface="Montserrat ExtraBold"/>
                <a:cs typeface="Montserrat ExtraBold"/>
                <a:sym typeface="Montserrat ExtraBold"/>
              </a:rPr>
              <a:t>CSE 122</a:t>
            </a:r>
            <a:endParaRPr/>
          </a:p>
        </p:txBody>
      </p:sp>
      <p:sp>
        <p:nvSpPr>
          <p:cNvPr id="20" name="Google Shape;20;p2"/>
          <p:cNvSpPr/>
          <p:nvPr/>
        </p:nvSpPr>
        <p:spPr>
          <a:xfrm>
            <a:off x="420128" y="2753848"/>
            <a:ext cx="1269523" cy="420130"/>
          </a:xfrm>
          <a:prstGeom prst="roundRect">
            <a:avLst>
              <a:gd fmla="val 16667" name="adj"/>
            </a:avLst>
          </a:prstGeom>
          <a:solidFill>
            <a:srgbClr val="FA823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600">
                <a:solidFill>
                  <a:schemeClr val="lt1"/>
                </a:solidFill>
                <a:latin typeface="Montserrat"/>
                <a:ea typeface="Montserrat"/>
                <a:cs typeface="Montserrat"/>
                <a:sym typeface="Montserrat"/>
              </a:rPr>
              <a:t>LEC 10</a:t>
            </a:r>
            <a:endParaRPr/>
          </a:p>
        </p:txBody>
      </p:sp>
      <p:sp>
        <p:nvSpPr>
          <p:cNvPr id="21" name="Google Shape;21;p2"/>
          <p:cNvSpPr/>
          <p:nvPr/>
        </p:nvSpPr>
        <p:spPr>
          <a:xfrm>
            <a:off x="7119063" y="1251643"/>
            <a:ext cx="5250244" cy="5153775"/>
          </a:xfrm>
          <a:prstGeom prst="roundRect">
            <a:avLst>
              <a:gd fmla="val 1114" name="adj"/>
            </a:avLst>
          </a:prstGeom>
          <a:solidFill>
            <a:srgbClr val="FAFAFA"/>
          </a:solidFill>
          <a:ln cap="flat" cmpd="sng" w="12700">
            <a:solidFill>
              <a:srgbClr val="211943"/>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cxnSp>
        <p:nvCxnSpPr>
          <p:cNvPr id="22" name="Google Shape;22;p2"/>
          <p:cNvCxnSpPr/>
          <p:nvPr/>
        </p:nvCxnSpPr>
        <p:spPr>
          <a:xfrm>
            <a:off x="7452794" y="4551419"/>
            <a:ext cx="4468305" cy="0"/>
          </a:xfrm>
          <a:prstGeom prst="straightConnector1">
            <a:avLst/>
          </a:prstGeom>
          <a:noFill/>
          <a:ln cap="flat" cmpd="sng" w="9525">
            <a:solidFill>
              <a:srgbClr val="BFBFBF"/>
            </a:solidFill>
            <a:prstDash val="solid"/>
            <a:miter lim="800000"/>
            <a:headEnd len="sm" w="sm" type="none"/>
            <a:tailEnd len="sm" w="sm" type="none"/>
          </a:ln>
        </p:spPr>
      </p:cxnSp>
      <p:sp>
        <p:nvSpPr>
          <p:cNvPr id="23" name="Google Shape;23;p2"/>
          <p:cNvSpPr/>
          <p:nvPr/>
        </p:nvSpPr>
        <p:spPr>
          <a:xfrm>
            <a:off x="-369625" y="5494620"/>
            <a:ext cx="4632957" cy="1688781"/>
          </a:xfrm>
          <a:prstGeom prst="roundRect">
            <a:avLst>
              <a:gd fmla="val 9433" name="adj"/>
            </a:avLst>
          </a:prstGeom>
          <a:solidFill>
            <a:srgbClr val="FAFAFA"/>
          </a:solidFill>
          <a:ln cap="flat" cmpd="sng" w="12700">
            <a:solidFill>
              <a:srgbClr val="211943"/>
            </a:solidFill>
            <a:prstDash val="solid"/>
            <a:miter lim="800000"/>
            <a:headEnd len="sm" w="sm" type="none"/>
            <a:tailEnd len="sm" w="sm" type="none"/>
          </a:ln>
          <a:effectLst>
            <a:outerShdw blurRad="50800" rotWithShape="0" algn="tr" dir="8100000" dist="381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4" name="Google Shape;24;p2"/>
          <p:cNvSpPr/>
          <p:nvPr/>
        </p:nvSpPr>
        <p:spPr>
          <a:xfrm>
            <a:off x="71163" y="5574803"/>
            <a:ext cx="2250674" cy="27699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a:solidFill>
                  <a:srgbClr val="A5A5A5"/>
                </a:solidFill>
                <a:latin typeface="Montserrat"/>
                <a:ea typeface="Montserrat"/>
                <a:cs typeface="Montserrat"/>
                <a:sym typeface="Montserrat"/>
              </a:rPr>
              <a:t>Questions during Class?</a:t>
            </a:r>
            <a:endParaRPr/>
          </a:p>
        </p:txBody>
      </p:sp>
      <p:sp>
        <p:nvSpPr>
          <p:cNvPr id="25" name="Google Shape;25;p2"/>
          <p:cNvSpPr/>
          <p:nvPr/>
        </p:nvSpPr>
        <p:spPr>
          <a:xfrm>
            <a:off x="72629" y="5851802"/>
            <a:ext cx="2432111" cy="769441"/>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200">
                <a:solidFill>
                  <a:srgbClr val="595959"/>
                </a:solidFill>
                <a:latin typeface="Montserrat SemiBold"/>
                <a:ea typeface="Montserrat SemiBold"/>
                <a:cs typeface="Montserrat SemiBold"/>
                <a:sym typeface="Montserrat SemiBold"/>
              </a:rPr>
              <a:t>Raise hand or send here</a:t>
            </a:r>
            <a:endParaRPr/>
          </a:p>
          <a:p>
            <a:pPr indent="0" lvl="0" marL="0" marR="0" rtl="0" algn="l">
              <a:spcBef>
                <a:spcPts val="0"/>
              </a:spcBef>
              <a:spcAft>
                <a:spcPts val="0"/>
              </a:spcAft>
              <a:buNone/>
            </a:pPr>
            <a:r>
              <a:t/>
            </a:r>
            <a:endParaRPr b="1" i="0" sz="1200">
              <a:solidFill>
                <a:srgbClr val="595959"/>
              </a:solidFill>
              <a:latin typeface="Montserrat SemiBold"/>
              <a:ea typeface="Montserrat SemiBold"/>
              <a:cs typeface="Montserrat SemiBold"/>
              <a:sym typeface="Montserrat SemiBold"/>
            </a:endParaRPr>
          </a:p>
          <a:p>
            <a:pPr indent="0" lvl="0" marL="0" marR="0" rtl="0" algn="l">
              <a:spcBef>
                <a:spcPts val="0"/>
              </a:spcBef>
              <a:spcAft>
                <a:spcPts val="0"/>
              </a:spcAft>
              <a:buNone/>
            </a:pPr>
            <a:r>
              <a:rPr b="0" i="0" lang="en-US" sz="2000">
                <a:solidFill>
                  <a:srgbClr val="595959"/>
                </a:solidFill>
                <a:latin typeface="Montserrat SemiBold"/>
                <a:ea typeface="Montserrat SemiBold"/>
                <a:cs typeface="Montserrat SemiBold"/>
                <a:sym typeface="Montserrat SemiBold"/>
              </a:rPr>
              <a:t>sli.do    #cse122 </a:t>
            </a:r>
            <a:endParaRPr/>
          </a:p>
        </p:txBody>
      </p:sp>
      <p:sp>
        <p:nvSpPr>
          <p:cNvPr id="26" name="Google Shape;26;p2"/>
          <p:cNvSpPr/>
          <p:nvPr/>
        </p:nvSpPr>
        <p:spPr>
          <a:xfrm>
            <a:off x="2950313" y="5594680"/>
            <a:ext cx="1218438" cy="1223089"/>
          </a:xfrm>
          <a:prstGeom prst="roundRect">
            <a:avLst>
              <a:gd fmla="val 16667" name="adj"/>
            </a:avLst>
          </a:prstGeom>
          <a:solidFill>
            <a:srgbClr val="A5A5A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 name="Google Shape;27;p2"/>
          <p:cNvPicPr preferRelativeResize="0"/>
          <p:nvPr/>
        </p:nvPicPr>
        <p:blipFill>
          <a:blip r:embed="rId3">
            <a:alphaModFix/>
          </a:blip>
          <a:stretch>
            <a:fillRect/>
          </a:stretch>
        </p:blipFill>
        <p:spPr>
          <a:xfrm>
            <a:off x="3050125" y="5706100"/>
            <a:ext cx="1026400" cy="1026400"/>
          </a:xfrm>
          <a:prstGeom prst="rect">
            <a:avLst/>
          </a:prstGeom>
          <a:noFill/>
          <a:ln>
            <a:noFill/>
          </a:ln>
        </p:spPr>
      </p:pic>
      <p:sp>
        <p:nvSpPr>
          <p:cNvPr id="28" name="Google Shape;28;p2"/>
          <p:cNvSpPr/>
          <p:nvPr/>
        </p:nvSpPr>
        <p:spPr>
          <a:xfrm>
            <a:off x="7142160" y="4819320"/>
            <a:ext cx="1126200" cy="2721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A6A6A6"/>
              </a:buClr>
              <a:buSzPts val="1200"/>
              <a:buFont typeface="Montserrat"/>
              <a:buNone/>
            </a:pPr>
            <a:r>
              <a:rPr b="1" i="0" lang="en-US" sz="1200" u="none" cap="none" strike="noStrike">
                <a:solidFill>
                  <a:srgbClr val="A6A6A6"/>
                </a:solidFill>
                <a:latin typeface="Montserrat"/>
                <a:ea typeface="Montserrat"/>
                <a:cs typeface="Montserrat"/>
                <a:sym typeface="Montserrat"/>
              </a:rPr>
              <a:t>Instructors</a:t>
            </a:r>
            <a:endParaRPr b="0" i="0" sz="1200" u="none" cap="none" strike="noStrike">
              <a:latin typeface="Arial"/>
              <a:ea typeface="Arial"/>
              <a:cs typeface="Arial"/>
              <a:sym typeface="Arial"/>
            </a:endParaRPr>
          </a:p>
        </p:txBody>
      </p:sp>
      <p:sp>
        <p:nvSpPr>
          <p:cNvPr id="29" name="Google Shape;29;p2"/>
          <p:cNvSpPr/>
          <p:nvPr/>
        </p:nvSpPr>
        <p:spPr>
          <a:xfrm>
            <a:off x="7771800" y="5075640"/>
            <a:ext cx="480000" cy="272100"/>
          </a:xfrm>
          <a:prstGeom prst="rect">
            <a:avLst/>
          </a:prstGeom>
          <a:noFill/>
          <a:ln>
            <a:noFill/>
          </a:ln>
        </p:spPr>
        <p:txBody>
          <a:bodyPr anchorCtr="0" anchor="t" bIns="45000" lIns="90000" spcFirstLastPara="1" rIns="90000" wrap="square" tIns="45000">
            <a:noAutofit/>
          </a:bodyPr>
          <a:lstStyle/>
          <a:p>
            <a:pPr indent="0" lvl="0" marL="0" marR="0" rtl="0" algn="r">
              <a:lnSpc>
                <a:spcPct val="100000"/>
              </a:lnSpc>
              <a:spcBef>
                <a:spcPts val="0"/>
              </a:spcBef>
              <a:spcAft>
                <a:spcPts val="0"/>
              </a:spcAft>
              <a:buClr>
                <a:srgbClr val="A6A6A6"/>
              </a:buClr>
              <a:buSzPts val="1200"/>
              <a:buFont typeface="Montserrat"/>
              <a:buNone/>
            </a:pPr>
            <a:r>
              <a:rPr b="1" i="0" lang="en-US" sz="1200" u="none" cap="none" strike="noStrike">
                <a:solidFill>
                  <a:srgbClr val="A6A6A6"/>
                </a:solidFill>
                <a:latin typeface="Montserrat"/>
                <a:ea typeface="Montserrat"/>
                <a:cs typeface="Montserrat"/>
                <a:sym typeface="Montserrat"/>
              </a:rPr>
              <a:t>TAs</a:t>
            </a:r>
            <a:endParaRPr b="0" i="0" sz="1200" u="none" cap="none" strike="noStrike">
              <a:latin typeface="Arial"/>
              <a:ea typeface="Arial"/>
              <a:cs typeface="Arial"/>
              <a:sym typeface="Arial"/>
            </a:endParaRPr>
          </a:p>
        </p:txBody>
      </p:sp>
      <p:sp>
        <p:nvSpPr>
          <p:cNvPr id="30" name="Google Shape;30;p2"/>
          <p:cNvSpPr/>
          <p:nvPr/>
        </p:nvSpPr>
        <p:spPr>
          <a:xfrm>
            <a:off x="8256360" y="4819320"/>
            <a:ext cx="2889300" cy="2721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595959"/>
              </a:buClr>
              <a:buSzPts val="1200"/>
              <a:buFont typeface="Montserrat SemiBold"/>
              <a:buNone/>
            </a:pPr>
            <a:r>
              <a:rPr b="1" i="0" lang="en-US" sz="1200" u="none" cap="none" strike="noStrike">
                <a:solidFill>
                  <a:srgbClr val="595959"/>
                </a:solidFill>
                <a:latin typeface="Montserrat SemiBold"/>
                <a:ea typeface="Montserrat SemiBold"/>
                <a:cs typeface="Montserrat SemiBold"/>
                <a:sym typeface="Montserrat SemiBold"/>
              </a:rPr>
              <a:t>Tristan Huber &amp; Hunter Schafer</a:t>
            </a:r>
            <a:endParaRPr b="0" i="0" sz="1200" u="none" cap="none" strike="noStrike">
              <a:latin typeface="Arial"/>
              <a:ea typeface="Arial"/>
              <a:cs typeface="Arial"/>
              <a:sym typeface="Arial"/>
            </a:endParaRPr>
          </a:p>
        </p:txBody>
      </p:sp>
      <p:sp>
        <p:nvSpPr>
          <p:cNvPr id="31" name="Google Shape;31;p2"/>
          <p:cNvSpPr/>
          <p:nvPr/>
        </p:nvSpPr>
        <p:spPr>
          <a:xfrm>
            <a:off x="8270757" y="5084650"/>
            <a:ext cx="994200" cy="1317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Ambika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Andrew</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Audrey</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Autumn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Ayush</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Ben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Colton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Di</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Eesha</a:t>
            </a:r>
            <a:endParaRPr b="1" sz="800">
              <a:solidFill>
                <a:srgbClr val="595959"/>
              </a:solidFill>
              <a:latin typeface="Montserrat SemiBold"/>
              <a:ea typeface="Montserrat SemiBold"/>
              <a:cs typeface="Montserrat SemiBold"/>
              <a:sym typeface="Montserrat SemiBold"/>
            </a:endParaRPr>
          </a:p>
          <a:p>
            <a:pPr indent="0" lvl="0" marL="0" rtl="0" algn="l">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Elizabeth</a:t>
            </a:r>
            <a:endParaRPr b="1" sz="800">
              <a:solidFill>
                <a:srgbClr val="595959"/>
              </a:solidFill>
              <a:latin typeface="Montserrat SemiBold"/>
              <a:ea typeface="Montserrat SemiBold"/>
              <a:cs typeface="Montserrat SemiBold"/>
              <a:sym typeface="Montserrat SemiBold"/>
            </a:endParaRPr>
          </a:p>
        </p:txBody>
      </p:sp>
      <p:sp>
        <p:nvSpPr>
          <p:cNvPr id="32" name="Google Shape;32;p2"/>
          <p:cNvSpPr/>
          <p:nvPr/>
        </p:nvSpPr>
        <p:spPr>
          <a:xfrm>
            <a:off x="9337557" y="5084650"/>
            <a:ext cx="994200" cy="1317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Evelyn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Jacob</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Jaylyn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Jin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Joe</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Kevin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Leon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Megana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Melissa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Mia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595959"/>
              </a:buClr>
              <a:buSzPts val="800"/>
              <a:buFont typeface="Montserrat SemiBold"/>
              <a:buNone/>
            </a:pPr>
            <a:r>
              <a:t/>
            </a:r>
            <a:endParaRPr b="1" sz="800">
              <a:solidFill>
                <a:srgbClr val="595959"/>
              </a:solidFill>
              <a:latin typeface="Montserrat SemiBold"/>
              <a:ea typeface="Montserrat SemiBold"/>
              <a:cs typeface="Montserrat SemiBold"/>
              <a:sym typeface="Montserrat SemiBold"/>
            </a:endParaRPr>
          </a:p>
        </p:txBody>
      </p:sp>
      <p:sp>
        <p:nvSpPr>
          <p:cNvPr id="33" name="Google Shape;33;p2"/>
          <p:cNvSpPr/>
          <p:nvPr/>
        </p:nvSpPr>
        <p:spPr>
          <a:xfrm>
            <a:off x="10480557" y="5084650"/>
            <a:ext cx="994200" cy="1317600"/>
          </a:xfrm>
          <a:prstGeom prst="rect">
            <a:avLst/>
          </a:prstGeom>
          <a:noFill/>
          <a:ln>
            <a:noFill/>
          </a:ln>
        </p:spPr>
        <p:txBody>
          <a:bodyPr anchorCtr="0" anchor="t" bIns="45000" lIns="90000" spcFirstLastPara="1" rIns="90000" wrap="square" tIns="45000">
            <a:noAutofit/>
          </a:bodyPr>
          <a:lstStyle/>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Poojitha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Rishi</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Rucha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Shivani</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Shreya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Steven</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Suhani</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Yijia</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rPr b="1" lang="en-US" sz="800">
                <a:solidFill>
                  <a:srgbClr val="595959"/>
                </a:solidFill>
                <a:latin typeface="Montserrat SemiBold"/>
                <a:ea typeface="Montserrat SemiBold"/>
                <a:cs typeface="Montserrat SemiBold"/>
                <a:sym typeface="Montserrat SemiBold"/>
              </a:rPr>
              <a:t>Ziao</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000000"/>
              </a:buClr>
              <a:buSzPts val="1100"/>
              <a:buFont typeface="Arial"/>
              <a:buNone/>
            </a:pPr>
            <a:r>
              <a:t/>
            </a:r>
            <a:endParaRPr b="1" sz="800">
              <a:solidFill>
                <a:srgbClr val="595959"/>
              </a:solidFill>
              <a:latin typeface="Montserrat SemiBold"/>
              <a:ea typeface="Montserrat SemiBold"/>
              <a:cs typeface="Montserrat SemiBold"/>
              <a:sym typeface="Montserrat SemiBold"/>
            </a:endParaRPr>
          </a:p>
          <a:p>
            <a:pPr indent="0" lvl="0" marL="0" marR="0" rtl="0" algn="l">
              <a:lnSpc>
                <a:spcPct val="100000"/>
              </a:lnSpc>
              <a:spcBef>
                <a:spcPts val="0"/>
              </a:spcBef>
              <a:spcAft>
                <a:spcPts val="0"/>
              </a:spcAft>
              <a:buClr>
                <a:srgbClr val="595959"/>
              </a:buClr>
              <a:buSzPts val="800"/>
              <a:buFont typeface="Montserrat SemiBold"/>
              <a:buNone/>
            </a:pPr>
            <a:r>
              <a:t/>
            </a:r>
            <a:endParaRPr b="1" sz="800">
              <a:solidFill>
                <a:srgbClr val="595959"/>
              </a:solidFill>
              <a:latin typeface="Montserrat SemiBold"/>
              <a:ea typeface="Montserrat SemiBold"/>
              <a:cs typeface="Montserrat SemiBold"/>
              <a:sym typeface="Montserrat SemiBo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34" name="Shape 34"/>
        <p:cNvGrpSpPr/>
        <p:nvPr/>
      </p:nvGrpSpPr>
      <p:grpSpPr>
        <a:xfrm>
          <a:off x="0" y="0"/>
          <a:ext cx="0" cy="0"/>
          <a:chOff x="0" y="0"/>
          <a:chExt cx="0" cy="0"/>
        </a:xfrm>
      </p:grpSpPr>
      <p:sp>
        <p:nvSpPr>
          <p:cNvPr id="35" name="Google Shape;35;p3"/>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4400"/>
              <a:buFont typeface="Calibri"/>
              <a:buNone/>
              <a:defRPr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6" name="Google Shape;36;p3"/>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37" name="Google Shape;37;p3"/>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38" name="Shape 38"/>
        <p:cNvGrpSpPr/>
        <p:nvPr/>
      </p:nvGrpSpPr>
      <p:grpSpPr>
        <a:xfrm>
          <a:off x="0" y="0"/>
          <a:ext cx="0" cy="0"/>
          <a:chOff x="0" y="0"/>
          <a:chExt cx="0" cy="0"/>
        </a:xfrm>
      </p:grpSpPr>
      <p:sp>
        <p:nvSpPr>
          <p:cNvPr id="39" name="Google Shape;39;p4"/>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0" name="Google Shape;40;p4"/>
          <p:cNvSpPr txBox="1"/>
          <p:nvPr/>
        </p:nvSpPr>
        <p:spPr>
          <a:xfrm>
            <a:off x="568410" y="469557"/>
            <a:ext cx="2014152"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i="0" lang="en-US" sz="4400">
                <a:solidFill>
                  <a:schemeClr val="dk1"/>
                </a:solidFill>
                <a:latin typeface="Calibri"/>
                <a:ea typeface="Calibri"/>
                <a:cs typeface="Calibri"/>
                <a:sym typeface="Calibri"/>
              </a:rPr>
              <a:t>Agenda</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ctice: Think">
  <p:cSld name="Practice: Think">
    <p:spTree>
      <p:nvGrpSpPr>
        <p:cNvPr id="41" name="Shape 41"/>
        <p:cNvGrpSpPr/>
        <p:nvPr/>
      </p:nvGrpSpPr>
      <p:grpSpPr>
        <a:xfrm>
          <a:off x="0" y="0"/>
          <a:ext cx="0" cy="0"/>
          <a:chOff x="0" y="0"/>
          <a:chExt cx="0" cy="0"/>
        </a:xfrm>
      </p:grpSpPr>
      <p:sp>
        <p:nvSpPr>
          <p:cNvPr id="42" name="Google Shape;42;p5"/>
          <p:cNvSpPr txBox="1"/>
          <p:nvPr>
            <p:ph type="title"/>
          </p:nvPr>
        </p:nvSpPr>
        <p:spPr>
          <a:xfrm>
            <a:off x="838199" y="1388066"/>
            <a:ext cx="10515600" cy="7626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3" name="Google Shape;43;p5"/>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44" name="Google Shape;44;p5"/>
          <p:cNvSpPr/>
          <p:nvPr/>
        </p:nvSpPr>
        <p:spPr>
          <a:xfrm>
            <a:off x="-29763" y="231050"/>
            <a:ext cx="12221763" cy="984404"/>
          </a:xfrm>
          <a:prstGeom prst="rect">
            <a:avLst/>
          </a:prstGeom>
          <a:solidFill>
            <a:srgbClr val="2E235D"/>
          </a:solidFill>
          <a:ln cap="flat" cmpd="sng" w="12700">
            <a:solidFill>
              <a:srgbClr val="2E23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5" name="Google Shape;45;p5"/>
          <p:cNvSpPr/>
          <p:nvPr/>
        </p:nvSpPr>
        <p:spPr>
          <a:xfrm>
            <a:off x="8365340" y="393723"/>
            <a:ext cx="3380431" cy="556054"/>
          </a:xfrm>
          <a:prstGeom prst="roundRect">
            <a:avLst>
              <a:gd fmla="val 16667" name="adj"/>
            </a:avLst>
          </a:prstGeom>
          <a:solidFill>
            <a:srgbClr val="4E40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200">
                <a:solidFill>
                  <a:schemeClr val="lt1"/>
                </a:solidFill>
                <a:latin typeface="Calibri"/>
                <a:ea typeface="Calibri"/>
                <a:cs typeface="Calibri"/>
                <a:sym typeface="Calibri"/>
              </a:rPr>
              <a:t>sli.do      #cse122</a:t>
            </a:r>
            <a:endParaRPr/>
          </a:p>
        </p:txBody>
      </p:sp>
      <p:sp>
        <p:nvSpPr>
          <p:cNvPr id="46" name="Google Shape;46;p5"/>
          <p:cNvSpPr txBox="1"/>
          <p:nvPr/>
        </p:nvSpPr>
        <p:spPr>
          <a:xfrm>
            <a:off x="1106916" y="300371"/>
            <a:ext cx="374173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Calibri"/>
                <a:ea typeface="Calibri"/>
                <a:cs typeface="Calibri"/>
                <a:sym typeface="Calibri"/>
              </a:rPr>
              <a:t>Practice : Think</a:t>
            </a:r>
            <a:endParaRPr/>
          </a:p>
        </p:txBody>
      </p:sp>
      <p:pic>
        <p:nvPicPr>
          <p:cNvPr id="47" name="Google Shape;47;p5"/>
          <p:cNvPicPr preferRelativeResize="0"/>
          <p:nvPr/>
        </p:nvPicPr>
        <p:blipFill rotWithShape="1">
          <a:blip r:embed="rId2">
            <a:alphaModFix/>
          </a:blip>
          <a:srcRect b="0" l="0" r="0" t="0"/>
          <a:stretch/>
        </p:blipFill>
        <p:spPr>
          <a:xfrm flipH="1">
            <a:off x="154039" y="300371"/>
            <a:ext cx="684160" cy="781897"/>
          </a:xfrm>
          <a:prstGeom prst="rect">
            <a:avLst/>
          </a:prstGeom>
          <a:noFill/>
          <a:ln>
            <a:noFill/>
          </a:ln>
        </p:spPr>
      </p:pic>
      <p:sp>
        <p:nvSpPr>
          <p:cNvPr id="48" name="Google Shape;48;p5"/>
          <p:cNvSpPr/>
          <p:nvPr/>
        </p:nvSpPr>
        <p:spPr>
          <a:xfrm>
            <a:off x="7256995" y="195215"/>
            <a:ext cx="960120" cy="960120"/>
          </a:xfrm>
          <a:prstGeom prst="roundRect">
            <a:avLst>
              <a:gd fmla="val 16667" name="adj"/>
            </a:avLst>
          </a:prstGeom>
          <a:solidFill>
            <a:srgbClr val="4E40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a:solidFill>
                <a:schemeClr val="lt1"/>
              </a:solidFill>
              <a:latin typeface="Calibri"/>
              <a:ea typeface="Calibri"/>
              <a:cs typeface="Calibri"/>
              <a:sym typeface="Calibri"/>
            </a:endParaRPr>
          </a:p>
        </p:txBody>
      </p:sp>
      <p:sp>
        <p:nvSpPr>
          <p:cNvPr id="49" name="Google Shape;49;p5"/>
          <p:cNvSpPr/>
          <p:nvPr/>
        </p:nvSpPr>
        <p:spPr>
          <a:xfrm>
            <a:off x="7362151" y="300371"/>
            <a:ext cx="749808" cy="7498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0" name="Google Shape;50;p5"/>
          <p:cNvPicPr preferRelativeResize="0"/>
          <p:nvPr/>
        </p:nvPicPr>
        <p:blipFill>
          <a:blip r:embed="rId3">
            <a:alphaModFix/>
          </a:blip>
          <a:stretch>
            <a:fillRect/>
          </a:stretch>
        </p:blipFill>
        <p:spPr>
          <a:xfrm>
            <a:off x="7362147" y="300375"/>
            <a:ext cx="781900" cy="7819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racitce: Pair">
  <p:cSld name="Pracitce: Pair">
    <p:spTree>
      <p:nvGrpSpPr>
        <p:cNvPr id="51" name="Shape 51"/>
        <p:cNvGrpSpPr/>
        <p:nvPr/>
      </p:nvGrpSpPr>
      <p:grpSpPr>
        <a:xfrm>
          <a:off x="0" y="0"/>
          <a:ext cx="0" cy="0"/>
          <a:chOff x="0" y="0"/>
          <a:chExt cx="0" cy="0"/>
        </a:xfrm>
      </p:grpSpPr>
      <p:sp>
        <p:nvSpPr>
          <p:cNvPr id="52" name="Google Shape;52;p6"/>
          <p:cNvSpPr txBox="1"/>
          <p:nvPr>
            <p:ph type="title"/>
          </p:nvPr>
        </p:nvSpPr>
        <p:spPr>
          <a:xfrm>
            <a:off x="838199" y="1388066"/>
            <a:ext cx="10515600" cy="7626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3" name="Google Shape;53;p6"/>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
        <p:nvSpPr>
          <p:cNvPr id="54" name="Google Shape;54;p6"/>
          <p:cNvSpPr/>
          <p:nvPr/>
        </p:nvSpPr>
        <p:spPr>
          <a:xfrm>
            <a:off x="-29763" y="231050"/>
            <a:ext cx="12221763" cy="984404"/>
          </a:xfrm>
          <a:prstGeom prst="rect">
            <a:avLst/>
          </a:prstGeom>
          <a:solidFill>
            <a:srgbClr val="2E235D"/>
          </a:solidFill>
          <a:ln cap="flat" cmpd="sng" w="12700">
            <a:solidFill>
              <a:srgbClr val="2E23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55" name="Google Shape;55;p6"/>
          <p:cNvPicPr preferRelativeResize="0"/>
          <p:nvPr/>
        </p:nvPicPr>
        <p:blipFill rotWithShape="1">
          <a:blip r:embed="rId2">
            <a:alphaModFix/>
          </a:blip>
          <a:srcRect b="0" l="0" r="0" t="0"/>
          <a:stretch/>
        </p:blipFill>
        <p:spPr>
          <a:xfrm>
            <a:off x="154039" y="300371"/>
            <a:ext cx="961802" cy="769442"/>
          </a:xfrm>
          <a:prstGeom prst="rect">
            <a:avLst/>
          </a:prstGeom>
          <a:noFill/>
          <a:ln>
            <a:noFill/>
          </a:ln>
        </p:spPr>
      </p:pic>
      <p:sp>
        <p:nvSpPr>
          <p:cNvPr id="56" name="Google Shape;56;p6"/>
          <p:cNvSpPr/>
          <p:nvPr/>
        </p:nvSpPr>
        <p:spPr>
          <a:xfrm>
            <a:off x="8365340" y="393723"/>
            <a:ext cx="3380431" cy="556054"/>
          </a:xfrm>
          <a:prstGeom prst="roundRect">
            <a:avLst>
              <a:gd fmla="val 16667" name="adj"/>
            </a:avLst>
          </a:prstGeom>
          <a:solidFill>
            <a:srgbClr val="4E40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200">
                <a:solidFill>
                  <a:schemeClr val="lt1"/>
                </a:solidFill>
                <a:latin typeface="Calibri"/>
                <a:ea typeface="Calibri"/>
                <a:cs typeface="Calibri"/>
                <a:sym typeface="Calibri"/>
              </a:rPr>
              <a:t>sli.do      #cse122</a:t>
            </a:r>
            <a:endParaRPr/>
          </a:p>
        </p:txBody>
      </p:sp>
      <p:sp>
        <p:nvSpPr>
          <p:cNvPr id="57" name="Google Shape;57;p6"/>
          <p:cNvSpPr/>
          <p:nvPr/>
        </p:nvSpPr>
        <p:spPr>
          <a:xfrm>
            <a:off x="7256995" y="195215"/>
            <a:ext cx="960120" cy="960120"/>
          </a:xfrm>
          <a:prstGeom prst="roundRect">
            <a:avLst>
              <a:gd fmla="val 16667" name="adj"/>
            </a:avLst>
          </a:prstGeom>
          <a:solidFill>
            <a:srgbClr val="4E408B"/>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1" i="0" sz="2200">
              <a:solidFill>
                <a:schemeClr val="lt1"/>
              </a:solidFill>
              <a:latin typeface="Calibri"/>
              <a:ea typeface="Calibri"/>
              <a:cs typeface="Calibri"/>
              <a:sym typeface="Calibri"/>
            </a:endParaRPr>
          </a:p>
        </p:txBody>
      </p:sp>
      <p:sp>
        <p:nvSpPr>
          <p:cNvPr id="58" name="Google Shape;58;p6"/>
          <p:cNvSpPr/>
          <p:nvPr/>
        </p:nvSpPr>
        <p:spPr>
          <a:xfrm>
            <a:off x="7362151" y="300371"/>
            <a:ext cx="749808" cy="749808"/>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9" name="Google Shape;59;p6"/>
          <p:cNvSpPr txBox="1"/>
          <p:nvPr/>
        </p:nvSpPr>
        <p:spPr>
          <a:xfrm>
            <a:off x="1106916" y="300371"/>
            <a:ext cx="3357650" cy="769441"/>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1" lang="en-US" sz="4400">
                <a:solidFill>
                  <a:schemeClr val="lt1"/>
                </a:solidFill>
                <a:latin typeface="Calibri"/>
                <a:ea typeface="Calibri"/>
                <a:cs typeface="Calibri"/>
                <a:sym typeface="Calibri"/>
              </a:rPr>
              <a:t>Practice : Pair</a:t>
            </a:r>
            <a:endParaRPr/>
          </a:p>
        </p:txBody>
      </p:sp>
      <p:pic>
        <p:nvPicPr>
          <p:cNvPr id="60" name="Google Shape;60;p6"/>
          <p:cNvPicPr preferRelativeResize="0"/>
          <p:nvPr/>
        </p:nvPicPr>
        <p:blipFill>
          <a:blip r:embed="rId3">
            <a:alphaModFix/>
          </a:blip>
          <a:stretch>
            <a:fillRect/>
          </a:stretch>
        </p:blipFill>
        <p:spPr>
          <a:xfrm>
            <a:off x="7362147" y="300375"/>
            <a:ext cx="781900" cy="7819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61" name="Shape 61"/>
        <p:cNvGrpSpPr/>
        <p:nvPr/>
      </p:nvGrpSpPr>
      <p:grpSpPr>
        <a:xfrm>
          <a:off x="0" y="0"/>
          <a:ext cx="0" cy="0"/>
          <a:chOff x="0" y="0"/>
          <a:chExt cx="0" cy="0"/>
        </a:xfrm>
      </p:grpSpPr>
      <p:sp>
        <p:nvSpPr>
          <p:cNvPr id="62" name="Google Shape;62;p7"/>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7"/>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4" name="Shape 64"/>
        <p:cNvGrpSpPr/>
        <p:nvPr/>
      </p:nvGrpSpPr>
      <p:grpSpPr>
        <a:xfrm>
          <a:off x="0" y="0"/>
          <a:ext cx="0" cy="0"/>
          <a:chOff x="0" y="0"/>
          <a:chExt cx="0" cy="0"/>
        </a:xfrm>
      </p:grpSpPr>
      <p:sp>
        <p:nvSpPr>
          <p:cNvPr id="65" name="Google Shape;65;p8"/>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image" Target="../media/image2.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theme" Target="../theme/theme2.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Calibri"/>
              <a:buNone/>
              <a:defRPr b="1" i="0" sz="4400" u="none" cap="none" strike="noStrik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 name="Google Shape;11;p1"/>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NTR"/>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NTR"/>
              <a:buChar char="-"/>
              <a:defRPr b="0" i="0" sz="2000" u="none" cap="none" strike="noStrike">
                <a:solidFill>
                  <a:schemeClr val="dk1"/>
                </a:solidFill>
                <a:latin typeface="Calibri"/>
                <a:ea typeface="Calibri"/>
                <a:cs typeface="Calibri"/>
                <a:sym typeface="Calibri"/>
              </a:defRPr>
            </a:lvl3pPr>
            <a:lvl4pPr indent="-342900" lvl="3" marL="1828800" marR="0" rtl="0" algn="l">
              <a:lnSpc>
                <a:spcPct val="90000"/>
              </a:lnSpc>
              <a:spcBef>
                <a:spcPts val="500"/>
              </a:spcBef>
              <a:spcAft>
                <a:spcPts val="0"/>
              </a:spcAft>
              <a:buClr>
                <a:schemeClr val="dk1"/>
              </a:buClr>
              <a:buSzPts val="1800"/>
              <a:buFont typeface="NTR"/>
              <a:buChar char="-"/>
              <a:defRPr b="0" i="0" sz="1800" u="none" cap="none" strike="noStrike">
                <a:solidFill>
                  <a:schemeClr val="dk1"/>
                </a:solidFill>
                <a:latin typeface="Calibri"/>
                <a:ea typeface="Calibri"/>
                <a:cs typeface="Calibri"/>
                <a:sym typeface="Calibri"/>
              </a:defRPr>
            </a:lvl4pPr>
            <a:lvl5pPr indent="-342900" lvl="4" marL="2286000" marR="0" rtl="0" algn="l">
              <a:lnSpc>
                <a:spcPct val="90000"/>
              </a:lnSpc>
              <a:spcBef>
                <a:spcPts val="500"/>
              </a:spcBef>
              <a:spcAft>
                <a:spcPts val="0"/>
              </a:spcAft>
              <a:buClr>
                <a:schemeClr val="dk1"/>
              </a:buClr>
              <a:buSzPts val="1800"/>
              <a:buFont typeface="NTR"/>
              <a:buChar char="-"/>
              <a:defRPr b="0" i="0" sz="1800" u="none" cap="none" strike="noStrike">
                <a:solidFill>
                  <a:schemeClr val="dk1"/>
                </a:solidFill>
                <a:latin typeface="Calibri"/>
                <a:ea typeface="Calibri"/>
                <a:cs typeface="Calibri"/>
                <a:sym typeface="Calibri"/>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
        <p:nvSpPr>
          <p:cNvPr id="12" name="Google Shape;12;p1"/>
          <p:cNvSpPr txBox="1"/>
          <p:nvPr>
            <p:ph idx="12" type="sldNum"/>
          </p:nvPr>
        </p:nvSpPr>
        <p:spPr>
          <a:xfrm>
            <a:off x="11487150" y="6329363"/>
            <a:ext cx="552450"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1" i="0" sz="1100" u="none" cap="none" strike="noStrike">
                <a:solidFill>
                  <a:srgbClr val="2E235D"/>
                </a:solidFill>
                <a:latin typeface="Calibri"/>
                <a:ea typeface="Calibri"/>
                <a:cs typeface="Calibri"/>
                <a:sym typeface="Calibri"/>
              </a:defRPr>
            </a:lvl1pPr>
            <a:lvl2pPr indent="0" lvl="1" marL="0" marR="0" rtl="0" algn="r">
              <a:spcBef>
                <a:spcPts val="0"/>
              </a:spcBef>
              <a:buNone/>
              <a:defRPr b="1" i="0" sz="1100" u="none" cap="none" strike="noStrike">
                <a:solidFill>
                  <a:srgbClr val="2E235D"/>
                </a:solidFill>
                <a:latin typeface="Calibri"/>
                <a:ea typeface="Calibri"/>
                <a:cs typeface="Calibri"/>
                <a:sym typeface="Calibri"/>
              </a:defRPr>
            </a:lvl2pPr>
            <a:lvl3pPr indent="0" lvl="2" marL="0" marR="0" rtl="0" algn="r">
              <a:spcBef>
                <a:spcPts val="0"/>
              </a:spcBef>
              <a:buNone/>
              <a:defRPr b="1" i="0" sz="1100" u="none" cap="none" strike="noStrike">
                <a:solidFill>
                  <a:srgbClr val="2E235D"/>
                </a:solidFill>
                <a:latin typeface="Calibri"/>
                <a:ea typeface="Calibri"/>
                <a:cs typeface="Calibri"/>
                <a:sym typeface="Calibri"/>
              </a:defRPr>
            </a:lvl3pPr>
            <a:lvl4pPr indent="0" lvl="3" marL="0" marR="0" rtl="0" algn="r">
              <a:spcBef>
                <a:spcPts val="0"/>
              </a:spcBef>
              <a:buNone/>
              <a:defRPr b="1" i="0" sz="1100" u="none" cap="none" strike="noStrike">
                <a:solidFill>
                  <a:srgbClr val="2E235D"/>
                </a:solidFill>
                <a:latin typeface="Calibri"/>
                <a:ea typeface="Calibri"/>
                <a:cs typeface="Calibri"/>
                <a:sym typeface="Calibri"/>
              </a:defRPr>
            </a:lvl4pPr>
            <a:lvl5pPr indent="0" lvl="4" marL="0" marR="0" rtl="0" algn="r">
              <a:spcBef>
                <a:spcPts val="0"/>
              </a:spcBef>
              <a:buNone/>
              <a:defRPr b="1" i="0" sz="1100" u="none" cap="none" strike="noStrike">
                <a:solidFill>
                  <a:srgbClr val="2E235D"/>
                </a:solidFill>
                <a:latin typeface="Calibri"/>
                <a:ea typeface="Calibri"/>
                <a:cs typeface="Calibri"/>
                <a:sym typeface="Calibri"/>
              </a:defRPr>
            </a:lvl5pPr>
            <a:lvl6pPr indent="0" lvl="5" marL="0" marR="0" rtl="0" algn="r">
              <a:spcBef>
                <a:spcPts val="0"/>
              </a:spcBef>
              <a:buNone/>
              <a:defRPr b="1" i="0" sz="1100" u="none" cap="none" strike="noStrike">
                <a:solidFill>
                  <a:srgbClr val="2E235D"/>
                </a:solidFill>
                <a:latin typeface="Calibri"/>
                <a:ea typeface="Calibri"/>
                <a:cs typeface="Calibri"/>
                <a:sym typeface="Calibri"/>
              </a:defRPr>
            </a:lvl6pPr>
            <a:lvl7pPr indent="0" lvl="6" marL="0" marR="0" rtl="0" algn="r">
              <a:spcBef>
                <a:spcPts val="0"/>
              </a:spcBef>
              <a:buNone/>
              <a:defRPr b="1" i="0" sz="1100" u="none" cap="none" strike="noStrike">
                <a:solidFill>
                  <a:srgbClr val="2E235D"/>
                </a:solidFill>
                <a:latin typeface="Calibri"/>
                <a:ea typeface="Calibri"/>
                <a:cs typeface="Calibri"/>
                <a:sym typeface="Calibri"/>
              </a:defRPr>
            </a:lvl7pPr>
            <a:lvl8pPr indent="0" lvl="7" marL="0" marR="0" rtl="0" algn="r">
              <a:spcBef>
                <a:spcPts val="0"/>
              </a:spcBef>
              <a:buNone/>
              <a:defRPr b="1" i="0" sz="1100" u="none" cap="none" strike="noStrike">
                <a:solidFill>
                  <a:srgbClr val="2E235D"/>
                </a:solidFill>
                <a:latin typeface="Calibri"/>
                <a:ea typeface="Calibri"/>
                <a:cs typeface="Calibri"/>
                <a:sym typeface="Calibri"/>
              </a:defRPr>
            </a:lvl8pPr>
            <a:lvl9pPr indent="0" lvl="8" marL="0" marR="0" rtl="0" algn="r">
              <a:spcBef>
                <a:spcPts val="0"/>
              </a:spcBef>
              <a:buNone/>
              <a:defRPr b="1" i="0" sz="1100" u="none" cap="none" strike="noStrike">
                <a:solidFill>
                  <a:srgbClr val="2E235D"/>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
        <p:nvSpPr>
          <p:cNvPr id="13" name="Google Shape;13;p1"/>
          <p:cNvSpPr/>
          <p:nvPr/>
        </p:nvSpPr>
        <p:spPr>
          <a:xfrm>
            <a:off x="-89452" y="-2819"/>
            <a:ext cx="12503426" cy="239554"/>
          </a:xfrm>
          <a:prstGeom prst="rect">
            <a:avLst/>
          </a:prstGeom>
          <a:solidFill>
            <a:srgbClr val="2E235D"/>
          </a:solidFill>
          <a:ln cap="flat" cmpd="sng" w="12700">
            <a:solidFill>
              <a:srgbClr val="2E235D"/>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pic>
        <p:nvPicPr>
          <p:cNvPr id="14" name="Google Shape;14;p1"/>
          <p:cNvPicPr preferRelativeResize="0"/>
          <p:nvPr/>
        </p:nvPicPr>
        <p:blipFill rotWithShape="1">
          <a:blip r:embed="rId1">
            <a:alphaModFix/>
          </a:blip>
          <a:srcRect b="0" l="0" r="0" t="0"/>
          <a:stretch/>
        </p:blipFill>
        <p:spPr>
          <a:xfrm>
            <a:off x="29763" y="29972"/>
            <a:ext cx="2150721" cy="169037"/>
          </a:xfrm>
          <a:prstGeom prst="rect">
            <a:avLst/>
          </a:prstGeom>
          <a:noFill/>
          <a:ln>
            <a:noFill/>
          </a:ln>
        </p:spPr>
      </p:pic>
      <p:sp>
        <p:nvSpPr>
          <p:cNvPr id="15" name="Google Shape;15;p1"/>
          <p:cNvSpPr txBox="1"/>
          <p:nvPr/>
        </p:nvSpPr>
        <p:spPr>
          <a:xfrm>
            <a:off x="10569575" y="0"/>
            <a:ext cx="1622425" cy="230832"/>
          </a:xfrm>
          <a:prstGeom prst="rect">
            <a:avLst/>
          </a:prstGeom>
          <a:noFill/>
          <a:ln>
            <a:noFill/>
          </a:ln>
        </p:spPr>
        <p:txBody>
          <a:bodyPr anchorCtr="0" anchor="t" bIns="45700" lIns="91425" spcFirstLastPara="1" rIns="91425" wrap="square" tIns="45700">
            <a:spAutoFit/>
          </a:bodyPr>
          <a:lstStyle/>
          <a:p>
            <a:pPr indent="0" lvl="0" marL="0" marR="0" rtl="0" algn="r">
              <a:spcBef>
                <a:spcPts val="0"/>
              </a:spcBef>
              <a:spcAft>
                <a:spcPts val="0"/>
              </a:spcAft>
              <a:buNone/>
            </a:pPr>
            <a:r>
              <a:rPr b="1" i="0" lang="en-US" sz="900" u="none" cap="none" strike="noStrike">
                <a:solidFill>
                  <a:schemeClr val="lt1"/>
                </a:solidFill>
                <a:latin typeface="Montserrat SemiBold"/>
                <a:ea typeface="Montserrat SemiBold"/>
                <a:cs typeface="Montserrat SemiBold"/>
                <a:sym typeface="Montserrat SemiBold"/>
              </a:rPr>
              <a:t>CSE 122</a:t>
            </a:r>
            <a:endParaRPr/>
          </a:p>
        </p:txBody>
      </p:sp>
      <p:sp>
        <p:nvSpPr>
          <p:cNvPr id="16" name="Google Shape;16;p1"/>
          <p:cNvSpPr txBox="1"/>
          <p:nvPr/>
        </p:nvSpPr>
        <p:spPr>
          <a:xfrm>
            <a:off x="3000376" y="-2819"/>
            <a:ext cx="6191248" cy="369332"/>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0" lang="en-US" sz="900" u="none" cap="none" strike="noStrike">
                <a:solidFill>
                  <a:schemeClr val="lt1"/>
                </a:solidFill>
                <a:latin typeface="Montserrat SemiBold"/>
                <a:ea typeface="Montserrat SemiBold"/>
                <a:cs typeface="Montserrat SemiBold"/>
                <a:sym typeface="Montserrat SemiBold"/>
              </a:rPr>
              <a:t>LEC 10: Introduction to Objects</a:t>
            </a:r>
            <a:endParaRPr/>
          </a:p>
          <a:p>
            <a:pPr indent="0" lvl="0" marL="0" marR="0" rtl="0" algn="ctr">
              <a:spcBef>
                <a:spcPts val="0"/>
              </a:spcBef>
              <a:spcAft>
                <a:spcPts val="0"/>
              </a:spcAft>
              <a:buNone/>
            </a:pPr>
            <a:r>
              <a:t/>
            </a:r>
            <a:endParaRPr b="1" i="0" sz="900" u="none" cap="none" strike="noStrike">
              <a:solidFill>
                <a:schemeClr val="lt1"/>
              </a:solidFill>
              <a:latin typeface="Montserrat SemiBold"/>
              <a:ea typeface="Montserrat SemiBold"/>
              <a:cs typeface="Montserrat SemiBold"/>
              <a:sym typeface="Montserrat SemiBo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5.jpg"/><Relationship Id="rId4" Type="http://schemas.openxmlformats.org/officeDocument/2006/relationships/hyperlink" Target="http://gendershades.org/"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9"/>
          <p:cNvSpPr txBox="1"/>
          <p:nvPr>
            <p:ph type="title"/>
          </p:nvPr>
        </p:nvSpPr>
        <p:spPr>
          <a:xfrm>
            <a:off x="305333" y="4125093"/>
            <a:ext cx="6591226" cy="1954786"/>
          </a:xfrm>
          <a:prstGeom prst="rect">
            <a:avLst/>
          </a:prstGeom>
          <a:noFill/>
          <a:ln>
            <a:noFill/>
          </a:ln>
        </p:spPr>
        <p:txBody>
          <a:bodyPr anchorCtr="0" anchor="t" bIns="45700" lIns="91425" spcFirstLastPara="1" rIns="91425" wrap="square" tIns="45700">
            <a:noAutofit/>
          </a:bodyPr>
          <a:lstStyle/>
          <a:p>
            <a:pPr indent="0" lvl="0" marL="0" rtl="0" algn="l">
              <a:lnSpc>
                <a:spcPct val="90000"/>
              </a:lnSpc>
              <a:spcBef>
                <a:spcPts val="0"/>
              </a:spcBef>
              <a:spcAft>
                <a:spcPts val="0"/>
              </a:spcAft>
              <a:buClr>
                <a:srgbClr val="F0F0F0"/>
              </a:buClr>
              <a:buSzPts val="3600"/>
              <a:buFont typeface="Montserrat SemiBold"/>
              <a:buNone/>
            </a:pPr>
            <a:r>
              <a:rPr lang="en-US" sz="3600"/>
              <a:t>Introduction to Objects</a:t>
            </a:r>
            <a:endParaRPr/>
          </a:p>
        </p:txBody>
      </p:sp>
      <p:sp>
        <p:nvSpPr>
          <p:cNvPr id="71" name="Google Shape;71;p9"/>
          <p:cNvSpPr txBox="1"/>
          <p:nvPr/>
        </p:nvSpPr>
        <p:spPr>
          <a:xfrm>
            <a:off x="7456906" y="2225075"/>
            <a:ext cx="4476805" cy="769441"/>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i="1" lang="en-US" sz="2200">
                <a:solidFill>
                  <a:srgbClr val="3F3F3F"/>
                </a:solidFill>
                <a:latin typeface="Calibri"/>
                <a:ea typeface="Calibri"/>
                <a:cs typeface="Calibri"/>
                <a:sym typeface="Calibri"/>
              </a:rPr>
              <a:t>Talk to your neighbors:</a:t>
            </a:r>
            <a:endParaRPr/>
          </a:p>
          <a:p>
            <a:pPr indent="0" lvl="0" marL="0" marR="0" rtl="0" algn="ctr">
              <a:spcBef>
                <a:spcPts val="0"/>
              </a:spcBef>
              <a:spcAft>
                <a:spcPts val="0"/>
              </a:spcAft>
              <a:buNone/>
            </a:pPr>
            <a:r>
              <a:rPr b="1" i="1" lang="en-US" sz="2200">
                <a:solidFill>
                  <a:srgbClr val="3F3F3F"/>
                </a:solidFill>
                <a:latin typeface="Calibri"/>
                <a:ea typeface="Calibri"/>
                <a:cs typeface="Calibri"/>
                <a:sym typeface="Calibri"/>
              </a:rPr>
              <a:t>Favorite study spot on campus?</a:t>
            </a:r>
            <a:endParaRPr/>
          </a:p>
        </p:txBody>
      </p:sp>
      <p:sp>
        <p:nvSpPr>
          <p:cNvPr id="72" name="Google Shape;72;p9"/>
          <p:cNvSpPr txBox="1"/>
          <p:nvPr/>
        </p:nvSpPr>
        <p:spPr>
          <a:xfrm>
            <a:off x="7379594" y="1403798"/>
            <a:ext cx="4631431" cy="338554"/>
          </a:xfrm>
          <a:prstGeom prst="rect">
            <a:avLst/>
          </a:prstGeom>
          <a:noFill/>
          <a:ln>
            <a:noFill/>
          </a:ln>
        </p:spPr>
        <p:txBody>
          <a:bodyPr anchorCtr="0" anchor="t" bIns="45700" lIns="91425" spcFirstLastPara="1" rIns="91425" wrap="square" tIns="45700">
            <a:spAutoFit/>
          </a:bodyPr>
          <a:lstStyle/>
          <a:p>
            <a:pPr indent="0" lvl="0" marL="0" marR="0" rtl="0" algn="ctr">
              <a:spcBef>
                <a:spcPts val="0"/>
              </a:spcBef>
              <a:spcAft>
                <a:spcPts val="0"/>
              </a:spcAft>
              <a:buNone/>
            </a:pPr>
            <a:r>
              <a:rPr b="1" lang="en-US" sz="1600">
                <a:solidFill>
                  <a:srgbClr val="A5A5A5"/>
                </a:solidFill>
                <a:latin typeface="Montserrat SemiBold"/>
                <a:ea typeface="Montserrat SemiBold"/>
                <a:cs typeface="Montserrat SemiBold"/>
                <a:sym typeface="Montserrat SemiBold"/>
              </a:rPr>
              <a:t>BEFORE WE START</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18"/>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Calibri"/>
              <a:buNone/>
            </a:pPr>
            <a:r>
              <a:rPr lang="en-US">
                <a:solidFill>
                  <a:schemeClr val="accent3"/>
                </a:solidFill>
              </a:rPr>
              <a:t>(PCM) </a:t>
            </a:r>
            <a:r>
              <a:rPr lang="en-US"/>
              <a:t>Object Oriented Programming (OOP)</a:t>
            </a:r>
            <a:endParaRPr/>
          </a:p>
        </p:txBody>
      </p:sp>
      <p:sp>
        <p:nvSpPr>
          <p:cNvPr id="131" name="Google Shape;131;p18"/>
          <p:cNvSpPr txBox="1"/>
          <p:nvPr>
            <p:ph idx="1" type="body"/>
          </p:nvPr>
        </p:nvSpPr>
        <p:spPr>
          <a:xfrm>
            <a:off x="838200" y="1371600"/>
            <a:ext cx="10515600" cy="2675400"/>
          </a:xfrm>
          <a:prstGeom prst="rect">
            <a:avLst/>
          </a:prstGeom>
          <a:noFill/>
          <a:ln>
            <a:noFill/>
          </a:ln>
        </p:spPr>
        <p:txBody>
          <a:bodyPr anchorCtr="0" anchor="t" bIns="45700" lIns="91425" spcFirstLastPara="1" rIns="91425" wrap="square" tIns="45700">
            <a:normAutofit/>
          </a:bodyPr>
          <a:lstStyle/>
          <a:p>
            <a:pPr indent="-457200" lvl="0" marL="457200" rtl="0" algn="l">
              <a:lnSpc>
                <a:spcPct val="90000"/>
              </a:lnSpc>
              <a:spcBef>
                <a:spcPts val="1000"/>
              </a:spcBef>
              <a:spcAft>
                <a:spcPts val="0"/>
              </a:spcAft>
              <a:buSzPts val="3600"/>
              <a:buChar char="•"/>
            </a:pPr>
            <a:r>
              <a:rPr b="1" lang="en-US" sz="3600"/>
              <a:t>object-oriented programming (OOP): </a:t>
            </a:r>
            <a:r>
              <a:rPr lang="en-US" sz="3600"/>
              <a:t>Program as interaction between </a:t>
            </a:r>
            <a:r>
              <a:rPr i="1" lang="en-US" sz="3600"/>
              <a:t>things</a:t>
            </a:r>
            <a:r>
              <a:rPr lang="en-US" sz="3600"/>
              <a:t> (ie. objects)</a:t>
            </a:r>
            <a:endParaRPr/>
          </a:p>
          <a:p>
            <a:pPr indent="-431800" lvl="1" marL="914400" rtl="0" algn="l">
              <a:lnSpc>
                <a:spcPct val="90000"/>
              </a:lnSpc>
              <a:spcBef>
                <a:spcPts val="0"/>
              </a:spcBef>
              <a:spcAft>
                <a:spcPts val="0"/>
              </a:spcAft>
              <a:buSzPts val="3200"/>
              <a:buChar char="-"/>
            </a:pPr>
            <a:r>
              <a:rPr lang="en-US" sz="3200"/>
              <a:t>Code</a:t>
            </a:r>
            <a:r>
              <a:rPr lang="en-US" sz="3200"/>
              <a:t> that </a:t>
            </a:r>
            <a:r>
              <a:rPr i="1" lang="en-US" sz="3200"/>
              <a:t>represent </a:t>
            </a:r>
            <a:r>
              <a:rPr lang="en-US" sz="3200"/>
              <a:t>things</a:t>
            </a:r>
            <a:endParaRPr/>
          </a:p>
          <a:p>
            <a:pPr indent="-431800" lvl="1" marL="914400" rtl="0" algn="l">
              <a:lnSpc>
                <a:spcPct val="90000"/>
              </a:lnSpc>
              <a:spcBef>
                <a:spcPts val="0"/>
              </a:spcBef>
              <a:spcAft>
                <a:spcPts val="0"/>
              </a:spcAft>
              <a:buSzPts val="3200"/>
              <a:buChar char="-"/>
            </a:pPr>
            <a:r>
              <a:rPr lang="en-US" sz="3200"/>
              <a:t>We’re going to start writing our own objects! </a:t>
            </a:r>
            <a:endParaRPr/>
          </a:p>
        </p:txBody>
      </p:sp>
      <p:sp>
        <p:nvSpPr>
          <p:cNvPr id="132" name="Google Shape;132;p18"/>
          <p:cNvSpPr txBox="1"/>
          <p:nvPr/>
        </p:nvSpPr>
        <p:spPr>
          <a:xfrm>
            <a:off x="830125" y="5064325"/>
            <a:ext cx="10687800" cy="1126800"/>
          </a:xfrm>
          <a:prstGeom prst="rect">
            <a:avLst/>
          </a:prstGeom>
          <a:noFill/>
          <a:ln>
            <a:noFill/>
          </a:ln>
        </p:spPr>
        <p:txBody>
          <a:bodyPr anchorCtr="0" anchor="t" bIns="91425" lIns="91425" spcFirstLastPara="1" rIns="91425" wrap="square" tIns="91425">
            <a:spAutoFit/>
          </a:bodyPr>
          <a:lstStyle/>
          <a:p>
            <a:pPr indent="-457200" lvl="0" marL="457200" rtl="0" algn="l">
              <a:lnSpc>
                <a:spcPct val="90000"/>
              </a:lnSpc>
              <a:spcBef>
                <a:spcPts val="0"/>
              </a:spcBef>
              <a:spcAft>
                <a:spcPts val="0"/>
              </a:spcAft>
              <a:buClr>
                <a:schemeClr val="dk1"/>
              </a:buClr>
              <a:buSzPts val="3600"/>
              <a:buChar char="•"/>
            </a:pPr>
            <a:r>
              <a:rPr b="1" lang="en-US" sz="3600">
                <a:solidFill>
                  <a:schemeClr val="dk1"/>
                </a:solidFill>
                <a:latin typeface="Calibri"/>
                <a:ea typeface="Calibri"/>
                <a:cs typeface="Calibri"/>
                <a:sym typeface="Calibri"/>
              </a:rPr>
              <a:t>procedural programming</a:t>
            </a:r>
            <a:r>
              <a:rPr lang="en-US" sz="3600">
                <a:solidFill>
                  <a:schemeClr val="dk1"/>
                </a:solidFill>
                <a:latin typeface="Calibri"/>
                <a:ea typeface="Calibri"/>
                <a:cs typeface="Calibri"/>
                <a:sym typeface="Calibri"/>
              </a:rPr>
              <a:t>: Program as a list of steps</a:t>
            </a:r>
            <a:endParaRPr sz="2800">
              <a:solidFill>
                <a:schemeClr val="dk1"/>
              </a:solidFill>
              <a:latin typeface="Calibri"/>
              <a:ea typeface="Calibri"/>
              <a:cs typeface="Calibri"/>
              <a:sym typeface="Calibri"/>
            </a:endParaRPr>
          </a:p>
          <a:p>
            <a:pPr indent="-431800" lvl="1" marL="914400" rtl="0" algn="l">
              <a:lnSpc>
                <a:spcPct val="90000"/>
              </a:lnSpc>
              <a:spcBef>
                <a:spcPts val="0"/>
              </a:spcBef>
              <a:spcAft>
                <a:spcPts val="0"/>
              </a:spcAft>
              <a:buClr>
                <a:schemeClr val="dk1"/>
              </a:buClr>
              <a:buSzPts val="3200"/>
              <a:buFont typeface="NTR"/>
              <a:buChar char="-"/>
            </a:pPr>
            <a:r>
              <a:rPr lang="en-US" sz="3200">
                <a:solidFill>
                  <a:schemeClr val="dk1"/>
                </a:solidFill>
                <a:latin typeface="Calibri"/>
                <a:ea typeface="Calibri"/>
                <a:cs typeface="Calibri"/>
                <a:sym typeface="Calibri"/>
              </a:rPr>
              <a:t>Code that </a:t>
            </a:r>
            <a:r>
              <a:rPr i="1" lang="en-US" sz="3200">
                <a:solidFill>
                  <a:schemeClr val="dk1"/>
                </a:solidFill>
                <a:latin typeface="Calibri"/>
                <a:ea typeface="Calibri"/>
                <a:cs typeface="Calibri"/>
                <a:sym typeface="Calibri"/>
              </a:rPr>
              <a:t>does </a:t>
            </a:r>
            <a:r>
              <a:rPr lang="en-US" sz="3200">
                <a:solidFill>
                  <a:schemeClr val="dk1"/>
                </a:solidFill>
                <a:latin typeface="Calibri"/>
                <a:ea typeface="Calibri"/>
                <a:cs typeface="Calibri"/>
                <a:sym typeface="Calibri"/>
              </a:rPr>
              <a:t>things</a:t>
            </a:r>
            <a:endParaRPr>
              <a:latin typeface="Calibri"/>
              <a:ea typeface="Calibri"/>
              <a:cs typeface="Calibri"/>
              <a:sym typeface="Calibri"/>
            </a:endParaRPr>
          </a:p>
        </p:txBody>
      </p:sp>
      <p:sp>
        <p:nvSpPr>
          <p:cNvPr id="133" name="Google Shape;133;p18"/>
          <p:cNvSpPr txBox="1"/>
          <p:nvPr/>
        </p:nvSpPr>
        <p:spPr>
          <a:xfrm>
            <a:off x="754675" y="4789275"/>
            <a:ext cx="54336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i="1" lang="en-US" sz="1800">
                <a:latin typeface="Calibri"/>
                <a:ea typeface="Calibri"/>
                <a:cs typeface="Calibri"/>
                <a:sym typeface="Calibri"/>
              </a:rPr>
              <a:t>compare to:</a:t>
            </a:r>
            <a:endParaRPr i="1" sz="18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33"/>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32"/>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7" name="Shape 137"/>
        <p:cNvGrpSpPr/>
        <p:nvPr/>
      </p:nvGrpSpPr>
      <p:grpSpPr>
        <a:xfrm>
          <a:off x="0" y="0"/>
          <a:ext cx="0" cy="0"/>
          <a:chOff x="0" y="0"/>
          <a:chExt cx="0" cy="0"/>
        </a:xfrm>
      </p:grpSpPr>
      <p:sp>
        <p:nvSpPr>
          <p:cNvPr id="138" name="Google Shape;138;p19"/>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Calibri"/>
              <a:buNone/>
            </a:pPr>
            <a:r>
              <a:rPr lang="en-US">
                <a:solidFill>
                  <a:schemeClr val="accent3"/>
                </a:solidFill>
              </a:rPr>
              <a:t>(PCM) </a:t>
            </a:r>
            <a:r>
              <a:rPr lang="en-US"/>
              <a:t>State &amp; Behavior</a:t>
            </a:r>
            <a:endParaRPr/>
          </a:p>
        </p:txBody>
      </p:sp>
      <p:sp>
        <p:nvSpPr>
          <p:cNvPr id="139" name="Google Shape;139;p19"/>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457200" lvl="0" marL="457200" rtl="0" algn="l">
              <a:lnSpc>
                <a:spcPct val="115000"/>
              </a:lnSpc>
              <a:spcBef>
                <a:spcPts val="0"/>
              </a:spcBef>
              <a:spcAft>
                <a:spcPts val="0"/>
              </a:spcAft>
              <a:buSzPts val="3600"/>
              <a:buChar char="•"/>
            </a:pPr>
            <a:r>
              <a:rPr lang="en-US" sz="3600"/>
              <a:t>Object - a grouping of related </a:t>
            </a:r>
            <a:r>
              <a:rPr i="1" lang="en-US" sz="3600"/>
              <a:t>state </a:t>
            </a:r>
            <a:r>
              <a:rPr lang="en-US" sz="3600"/>
              <a:t>and </a:t>
            </a:r>
            <a:r>
              <a:rPr i="1" lang="en-US" sz="3600"/>
              <a:t>behavior</a:t>
            </a:r>
            <a:endParaRPr/>
          </a:p>
          <a:p>
            <a:pPr indent="0" lvl="0" marL="0" rtl="0" algn="l">
              <a:lnSpc>
                <a:spcPct val="115000"/>
              </a:lnSpc>
              <a:spcBef>
                <a:spcPts val="1000"/>
              </a:spcBef>
              <a:spcAft>
                <a:spcPts val="0"/>
              </a:spcAft>
              <a:buNone/>
            </a:pPr>
            <a:r>
              <a:t/>
            </a:r>
            <a:endParaRPr sz="3600"/>
          </a:p>
          <a:p>
            <a:pPr indent="-457200" lvl="0" marL="457200" rtl="0" algn="l">
              <a:lnSpc>
                <a:spcPct val="115000"/>
              </a:lnSpc>
              <a:spcBef>
                <a:spcPts val="1000"/>
              </a:spcBef>
              <a:spcAft>
                <a:spcPts val="0"/>
              </a:spcAft>
              <a:buSzPts val="3600"/>
              <a:buChar char="•"/>
            </a:pPr>
            <a:r>
              <a:rPr i="1" lang="en-US" sz="3600"/>
              <a:t>State </a:t>
            </a:r>
            <a:r>
              <a:rPr lang="en-US" sz="3600"/>
              <a:t>- information the object holds</a:t>
            </a:r>
            <a:endParaRPr/>
          </a:p>
          <a:p>
            <a:pPr indent="-406400" lvl="1" marL="914400" rtl="0" algn="l">
              <a:lnSpc>
                <a:spcPct val="115000"/>
              </a:lnSpc>
              <a:spcBef>
                <a:spcPts val="0"/>
              </a:spcBef>
              <a:spcAft>
                <a:spcPts val="0"/>
              </a:spcAft>
              <a:buClr>
                <a:srgbClr val="6A58BF"/>
              </a:buClr>
              <a:buSzPts val="2800"/>
              <a:buChar char="-"/>
            </a:pPr>
            <a:r>
              <a:rPr i="1" lang="en-US" sz="2800">
                <a:solidFill>
                  <a:srgbClr val="6A58BF"/>
                </a:solidFill>
                <a:latin typeface="Consolas"/>
                <a:ea typeface="Consolas"/>
                <a:cs typeface="Consolas"/>
                <a:sym typeface="Consolas"/>
              </a:rPr>
              <a:t>ArrayList state: </a:t>
            </a:r>
            <a:endParaRPr/>
          </a:p>
          <a:p>
            <a:pPr indent="0" lvl="0" marL="0" rtl="0" algn="l">
              <a:lnSpc>
                <a:spcPct val="115000"/>
              </a:lnSpc>
              <a:spcBef>
                <a:spcPts val="1000"/>
              </a:spcBef>
              <a:spcAft>
                <a:spcPts val="0"/>
              </a:spcAft>
              <a:buNone/>
            </a:pPr>
            <a:r>
              <a:t/>
            </a:r>
            <a:endParaRPr sz="3600"/>
          </a:p>
          <a:p>
            <a:pPr indent="-457200" lvl="0" marL="457200" rtl="0" algn="l">
              <a:lnSpc>
                <a:spcPct val="115000"/>
              </a:lnSpc>
              <a:spcBef>
                <a:spcPts val="1000"/>
              </a:spcBef>
              <a:spcAft>
                <a:spcPts val="0"/>
              </a:spcAft>
              <a:buSzPts val="3600"/>
              <a:buChar char="•"/>
            </a:pPr>
            <a:r>
              <a:rPr i="1" lang="en-US" sz="3600"/>
              <a:t>Behavior </a:t>
            </a:r>
            <a:r>
              <a:rPr lang="en-US" sz="3600"/>
              <a:t>- things the object can do</a:t>
            </a:r>
            <a:endParaRPr/>
          </a:p>
          <a:p>
            <a:pPr indent="-406400" lvl="1" marL="914400" rtl="0" algn="l">
              <a:lnSpc>
                <a:spcPct val="115000"/>
              </a:lnSpc>
              <a:spcBef>
                <a:spcPts val="0"/>
              </a:spcBef>
              <a:spcAft>
                <a:spcPts val="0"/>
              </a:spcAft>
              <a:buClr>
                <a:srgbClr val="6A58BF"/>
              </a:buClr>
              <a:buSzPts val="2800"/>
              <a:buChar char="-"/>
            </a:pPr>
            <a:r>
              <a:rPr i="1" lang="en-US" sz="2800">
                <a:solidFill>
                  <a:srgbClr val="6A58BF"/>
                </a:solidFill>
                <a:latin typeface="Consolas"/>
                <a:ea typeface="Consolas"/>
                <a:cs typeface="Consolas"/>
                <a:sym typeface="Consolas"/>
              </a:rPr>
              <a:t>ArrayList behavior:</a:t>
            </a:r>
            <a:endParaRPr sz="3600"/>
          </a:p>
        </p:txBody>
      </p:sp>
      <p:sp>
        <p:nvSpPr>
          <p:cNvPr id="140" name="Google Shape;140;p19"/>
          <p:cNvSpPr txBox="1"/>
          <p:nvPr/>
        </p:nvSpPr>
        <p:spPr>
          <a:xfrm>
            <a:off x="4988017" y="3470717"/>
            <a:ext cx="5433600" cy="6156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00"/>
              </a:spcBef>
              <a:spcAft>
                <a:spcPts val="0"/>
              </a:spcAft>
              <a:buNone/>
            </a:pPr>
            <a:r>
              <a:rPr i="1" lang="en-US" sz="2800">
                <a:solidFill>
                  <a:srgbClr val="6A58BF"/>
                </a:solidFill>
                <a:latin typeface="Consolas"/>
                <a:ea typeface="Consolas"/>
                <a:cs typeface="Consolas"/>
                <a:sym typeface="Consolas"/>
              </a:rPr>
              <a:t>elements, size</a:t>
            </a:r>
            <a:endParaRPr>
              <a:latin typeface="Calibri"/>
              <a:ea typeface="Calibri"/>
              <a:cs typeface="Calibri"/>
              <a:sym typeface="Calibri"/>
            </a:endParaRPr>
          </a:p>
        </p:txBody>
      </p:sp>
      <p:sp>
        <p:nvSpPr>
          <p:cNvPr id="141" name="Google Shape;141;p19"/>
          <p:cNvSpPr txBox="1"/>
          <p:nvPr/>
        </p:nvSpPr>
        <p:spPr>
          <a:xfrm>
            <a:off x="5683250" y="5470783"/>
            <a:ext cx="5433600" cy="11112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500"/>
              </a:spcBef>
              <a:spcAft>
                <a:spcPts val="0"/>
              </a:spcAft>
              <a:buNone/>
            </a:pPr>
            <a:r>
              <a:rPr i="1" lang="en-US" sz="2800">
                <a:solidFill>
                  <a:srgbClr val="6A58BF"/>
                </a:solidFill>
                <a:latin typeface="Consolas"/>
                <a:ea typeface="Consolas"/>
                <a:cs typeface="Consolas"/>
                <a:sym typeface="Consolas"/>
              </a:rPr>
              <a:t>add an element, remove an element, get size, etc</a:t>
            </a:r>
            <a:endParaRPr>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20"/>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Calibri"/>
              <a:buNone/>
            </a:pPr>
            <a:r>
              <a:rPr lang="en-US">
                <a:solidFill>
                  <a:schemeClr val="accent3"/>
                </a:solidFill>
              </a:rPr>
              <a:t>(PCM) </a:t>
            </a:r>
            <a:r>
              <a:rPr lang="en-US"/>
              <a:t>Syntax</a:t>
            </a:r>
            <a:endParaRPr/>
          </a:p>
        </p:txBody>
      </p:sp>
      <p:sp>
        <p:nvSpPr>
          <p:cNvPr id="147" name="Google Shape;147;p20"/>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0000"/>
              </a:lnSpc>
              <a:spcBef>
                <a:spcPts val="0"/>
              </a:spcBef>
              <a:spcAft>
                <a:spcPts val="0"/>
              </a:spcAft>
              <a:buClr>
                <a:srgbClr val="0000FF"/>
              </a:buClr>
              <a:buSzPct val="100000"/>
              <a:buNone/>
            </a:pPr>
            <a:r>
              <a:rPr lang="en-US" sz="3600">
                <a:solidFill>
                  <a:srgbClr val="0000FF"/>
                </a:solidFill>
                <a:latin typeface="Consolas"/>
                <a:ea typeface="Consolas"/>
                <a:cs typeface="Consolas"/>
                <a:sym typeface="Consolas"/>
              </a:rPr>
              <a:t>public</a:t>
            </a:r>
            <a:r>
              <a:rPr lang="en-US" sz="3600">
                <a:solidFill>
                  <a:srgbClr val="000000"/>
                </a:solidFill>
                <a:latin typeface="Consolas"/>
                <a:ea typeface="Consolas"/>
                <a:cs typeface="Consolas"/>
                <a:sym typeface="Consolas"/>
              </a:rPr>
              <a:t> </a:t>
            </a:r>
            <a:r>
              <a:rPr lang="en-US" sz="3600">
                <a:solidFill>
                  <a:srgbClr val="0000FF"/>
                </a:solidFill>
                <a:latin typeface="Consolas"/>
                <a:ea typeface="Consolas"/>
                <a:cs typeface="Consolas"/>
                <a:sym typeface="Consolas"/>
              </a:rPr>
              <a:t>class</a:t>
            </a:r>
            <a:r>
              <a:rPr lang="en-US" sz="3600">
                <a:solidFill>
                  <a:srgbClr val="000000"/>
                </a:solidFill>
                <a:latin typeface="Consolas"/>
                <a:ea typeface="Consolas"/>
                <a:cs typeface="Consolas"/>
                <a:sym typeface="Consolas"/>
              </a:rPr>
              <a:t> </a:t>
            </a:r>
            <a:r>
              <a:rPr lang="en-US" sz="3600">
                <a:solidFill>
                  <a:srgbClr val="267F99"/>
                </a:solidFill>
                <a:latin typeface="Consolas"/>
                <a:ea typeface="Consolas"/>
                <a:cs typeface="Consolas"/>
                <a:sym typeface="Consolas"/>
              </a:rPr>
              <a:t>MyObject</a:t>
            </a:r>
            <a:r>
              <a:rPr lang="en-US" sz="3600">
                <a:solidFill>
                  <a:srgbClr val="000000"/>
                </a:solidFill>
                <a:latin typeface="Consolas"/>
                <a:ea typeface="Consolas"/>
                <a:cs typeface="Consolas"/>
                <a:sym typeface="Consolas"/>
              </a:rPr>
              <a:t> {</a:t>
            </a:r>
            <a:endParaRPr/>
          </a:p>
          <a:p>
            <a:pPr indent="0" lvl="0" marL="0" rtl="0" algn="l">
              <a:lnSpc>
                <a:spcPct val="90000"/>
              </a:lnSpc>
              <a:spcBef>
                <a:spcPts val="1000"/>
              </a:spcBef>
              <a:spcAft>
                <a:spcPts val="0"/>
              </a:spcAft>
              <a:buClr>
                <a:srgbClr val="000000"/>
              </a:buClr>
              <a:buSzPct val="100000"/>
              <a:buNone/>
            </a:pPr>
            <a:r>
              <a:rPr lang="en-US" sz="3600">
                <a:solidFill>
                  <a:srgbClr val="000000"/>
                </a:solidFill>
                <a:latin typeface="Consolas"/>
                <a:ea typeface="Consolas"/>
                <a:cs typeface="Consolas"/>
                <a:sym typeface="Consolas"/>
              </a:rPr>
              <a:t>    </a:t>
            </a:r>
            <a:r>
              <a:rPr lang="en-US" sz="3600">
                <a:solidFill>
                  <a:srgbClr val="008000"/>
                </a:solidFill>
                <a:latin typeface="Consolas"/>
                <a:ea typeface="Consolas"/>
                <a:cs typeface="Consolas"/>
                <a:sym typeface="Consolas"/>
              </a:rPr>
              <a:t>// fields (aka instance variables)</a:t>
            </a:r>
            <a:endParaRPr sz="3600">
              <a:solidFill>
                <a:srgbClr val="000000"/>
              </a:solidFill>
              <a:latin typeface="Consolas"/>
              <a:ea typeface="Consolas"/>
              <a:cs typeface="Consolas"/>
              <a:sym typeface="Consolas"/>
            </a:endParaRPr>
          </a:p>
          <a:p>
            <a:pPr indent="0" lvl="0" marL="0" rtl="0" algn="l">
              <a:lnSpc>
                <a:spcPct val="90000"/>
              </a:lnSpc>
              <a:spcBef>
                <a:spcPts val="1000"/>
              </a:spcBef>
              <a:spcAft>
                <a:spcPts val="0"/>
              </a:spcAft>
              <a:buClr>
                <a:srgbClr val="000000"/>
              </a:buClr>
              <a:buSzPct val="100000"/>
              <a:buNone/>
            </a:pPr>
            <a:r>
              <a:rPr lang="en-US" sz="3600">
                <a:solidFill>
                  <a:srgbClr val="000000"/>
                </a:solidFill>
                <a:latin typeface="Consolas"/>
                <a:ea typeface="Consolas"/>
                <a:cs typeface="Consolas"/>
                <a:sym typeface="Consolas"/>
              </a:rPr>
              <a:t>    type1 fieldName1;</a:t>
            </a:r>
            <a:endParaRPr/>
          </a:p>
          <a:p>
            <a:pPr indent="0" lvl="0" marL="0" rtl="0" algn="l">
              <a:lnSpc>
                <a:spcPct val="90000"/>
              </a:lnSpc>
              <a:spcBef>
                <a:spcPts val="1000"/>
              </a:spcBef>
              <a:spcAft>
                <a:spcPts val="0"/>
              </a:spcAft>
              <a:buClr>
                <a:srgbClr val="000000"/>
              </a:buClr>
              <a:buSzPct val="100000"/>
              <a:buNone/>
            </a:pPr>
            <a:r>
              <a:rPr lang="en-US" sz="3600">
                <a:solidFill>
                  <a:srgbClr val="000000"/>
                </a:solidFill>
                <a:latin typeface="Consolas"/>
                <a:ea typeface="Consolas"/>
                <a:cs typeface="Consolas"/>
                <a:sym typeface="Consolas"/>
              </a:rPr>
              <a:t>    type2 fieldName2;</a:t>
            </a:r>
            <a:endParaRPr/>
          </a:p>
          <a:p>
            <a:pPr indent="0" lvl="0" marL="0" rtl="0" algn="l">
              <a:lnSpc>
                <a:spcPct val="90000"/>
              </a:lnSpc>
              <a:spcBef>
                <a:spcPts val="1000"/>
              </a:spcBef>
              <a:spcAft>
                <a:spcPts val="0"/>
              </a:spcAft>
              <a:buClr>
                <a:srgbClr val="000000"/>
              </a:buClr>
              <a:buSzPct val="100000"/>
              <a:buNone/>
            </a:pPr>
            <a:r>
              <a:rPr lang="en-US" sz="3600">
                <a:solidFill>
                  <a:srgbClr val="000000"/>
                </a:solidFill>
                <a:latin typeface="Consolas"/>
                <a:ea typeface="Consolas"/>
                <a:cs typeface="Consolas"/>
                <a:sym typeface="Consolas"/>
              </a:rPr>
              <a:t>    ...</a:t>
            </a:r>
            <a:endParaRPr/>
          </a:p>
          <a:p>
            <a:pPr indent="0" lvl="0" marL="0" rtl="0" algn="l">
              <a:lnSpc>
                <a:spcPct val="90000"/>
              </a:lnSpc>
              <a:spcBef>
                <a:spcPts val="1000"/>
              </a:spcBef>
              <a:spcAft>
                <a:spcPts val="0"/>
              </a:spcAft>
              <a:buClr>
                <a:srgbClr val="000000"/>
              </a:buClr>
              <a:buSzPct val="100000"/>
              <a:buNone/>
            </a:pPr>
            <a:r>
              <a:rPr lang="en-US" sz="3600">
                <a:solidFill>
                  <a:srgbClr val="000000"/>
                </a:solidFill>
                <a:latin typeface="Consolas"/>
                <a:ea typeface="Consolas"/>
                <a:cs typeface="Consolas"/>
                <a:sym typeface="Consolas"/>
              </a:rPr>
              <a:t>    </a:t>
            </a:r>
            <a:endParaRPr/>
          </a:p>
          <a:p>
            <a:pPr indent="0" lvl="0" marL="0" rtl="0" algn="l">
              <a:lnSpc>
                <a:spcPct val="90000"/>
              </a:lnSpc>
              <a:spcBef>
                <a:spcPts val="1000"/>
              </a:spcBef>
              <a:spcAft>
                <a:spcPts val="0"/>
              </a:spcAft>
              <a:buClr>
                <a:srgbClr val="000000"/>
              </a:buClr>
              <a:buSzPct val="100000"/>
              <a:buNone/>
            </a:pPr>
            <a:r>
              <a:rPr lang="en-US" sz="3600">
                <a:solidFill>
                  <a:srgbClr val="000000"/>
                </a:solidFill>
                <a:latin typeface="Consolas"/>
                <a:ea typeface="Consolas"/>
                <a:cs typeface="Consolas"/>
                <a:sym typeface="Consolas"/>
              </a:rPr>
              <a:t>    </a:t>
            </a:r>
            <a:r>
              <a:rPr lang="en-US" sz="3600">
                <a:solidFill>
                  <a:srgbClr val="008000"/>
                </a:solidFill>
                <a:latin typeface="Consolas"/>
                <a:ea typeface="Consolas"/>
                <a:cs typeface="Consolas"/>
                <a:sym typeface="Consolas"/>
              </a:rPr>
              <a:t>// instance methods</a:t>
            </a:r>
            <a:endParaRPr sz="3600">
              <a:solidFill>
                <a:srgbClr val="000000"/>
              </a:solidFill>
              <a:latin typeface="Consolas"/>
              <a:ea typeface="Consolas"/>
              <a:cs typeface="Consolas"/>
              <a:sym typeface="Consolas"/>
            </a:endParaRPr>
          </a:p>
          <a:p>
            <a:pPr indent="0" lvl="0" marL="0" rtl="0" algn="l">
              <a:lnSpc>
                <a:spcPct val="90000"/>
              </a:lnSpc>
              <a:spcBef>
                <a:spcPts val="1000"/>
              </a:spcBef>
              <a:spcAft>
                <a:spcPts val="0"/>
              </a:spcAft>
              <a:buClr>
                <a:srgbClr val="000000"/>
              </a:buClr>
              <a:buSzPct val="100000"/>
              <a:buNone/>
            </a:pPr>
            <a:r>
              <a:rPr lang="en-US" sz="3600">
                <a:solidFill>
                  <a:srgbClr val="000000"/>
                </a:solidFill>
                <a:latin typeface="Consolas"/>
                <a:ea typeface="Consolas"/>
                <a:cs typeface="Consolas"/>
                <a:sym typeface="Consolas"/>
              </a:rPr>
              <a:t>    </a:t>
            </a:r>
            <a:r>
              <a:rPr lang="en-US" sz="3600">
                <a:solidFill>
                  <a:srgbClr val="0000FF"/>
                </a:solidFill>
                <a:latin typeface="Consolas"/>
                <a:ea typeface="Consolas"/>
                <a:cs typeface="Consolas"/>
                <a:sym typeface="Consolas"/>
              </a:rPr>
              <a:t>public</a:t>
            </a:r>
            <a:r>
              <a:rPr lang="en-US" sz="3600">
                <a:solidFill>
                  <a:srgbClr val="000000"/>
                </a:solidFill>
                <a:latin typeface="Consolas"/>
                <a:ea typeface="Consolas"/>
                <a:cs typeface="Consolas"/>
                <a:sym typeface="Consolas"/>
              </a:rPr>
              <a:t> returnType </a:t>
            </a:r>
            <a:r>
              <a:rPr lang="en-US" sz="3600">
                <a:solidFill>
                  <a:srgbClr val="795E26"/>
                </a:solidFill>
                <a:latin typeface="Consolas"/>
                <a:ea typeface="Consolas"/>
                <a:cs typeface="Consolas"/>
                <a:sym typeface="Consolas"/>
              </a:rPr>
              <a:t>methodName</a:t>
            </a:r>
            <a:r>
              <a:rPr lang="en-US" sz="3600">
                <a:solidFill>
                  <a:srgbClr val="000000"/>
                </a:solidFill>
                <a:latin typeface="Consolas"/>
                <a:ea typeface="Consolas"/>
                <a:cs typeface="Consolas"/>
                <a:sym typeface="Consolas"/>
              </a:rPr>
              <a:t>(...) {</a:t>
            </a:r>
            <a:endParaRPr/>
          </a:p>
          <a:p>
            <a:pPr indent="0" lvl="0" marL="0" rtl="0" algn="l">
              <a:lnSpc>
                <a:spcPct val="90000"/>
              </a:lnSpc>
              <a:spcBef>
                <a:spcPts val="1000"/>
              </a:spcBef>
              <a:spcAft>
                <a:spcPts val="0"/>
              </a:spcAft>
              <a:buClr>
                <a:srgbClr val="000000"/>
              </a:buClr>
              <a:buSzPct val="100000"/>
              <a:buNone/>
            </a:pPr>
            <a:r>
              <a:rPr lang="en-US" sz="3600">
                <a:solidFill>
                  <a:srgbClr val="000000"/>
                </a:solidFill>
                <a:latin typeface="Consolas"/>
                <a:ea typeface="Consolas"/>
                <a:cs typeface="Consolas"/>
                <a:sym typeface="Consolas"/>
              </a:rPr>
              <a:t>        ...</a:t>
            </a:r>
            <a:endParaRPr/>
          </a:p>
          <a:p>
            <a:pPr indent="0" lvl="0" marL="0" rtl="0" algn="l">
              <a:lnSpc>
                <a:spcPct val="90000"/>
              </a:lnSpc>
              <a:spcBef>
                <a:spcPts val="1000"/>
              </a:spcBef>
              <a:spcAft>
                <a:spcPts val="0"/>
              </a:spcAft>
              <a:buClr>
                <a:srgbClr val="000000"/>
              </a:buClr>
              <a:buSzPct val="100000"/>
              <a:buNone/>
            </a:pPr>
            <a:r>
              <a:rPr lang="en-US" sz="3600">
                <a:solidFill>
                  <a:srgbClr val="000000"/>
                </a:solidFill>
                <a:latin typeface="Consolas"/>
                <a:ea typeface="Consolas"/>
                <a:cs typeface="Consolas"/>
                <a:sym typeface="Consolas"/>
              </a:rPr>
              <a:t>    }</a:t>
            </a:r>
            <a:endParaRPr/>
          </a:p>
          <a:p>
            <a:pPr indent="0" lvl="0" marL="0" rtl="0" algn="l">
              <a:lnSpc>
                <a:spcPct val="90000"/>
              </a:lnSpc>
              <a:spcBef>
                <a:spcPts val="1000"/>
              </a:spcBef>
              <a:spcAft>
                <a:spcPts val="0"/>
              </a:spcAft>
              <a:buClr>
                <a:srgbClr val="000000"/>
              </a:buClr>
              <a:buSzPct val="100000"/>
              <a:buNone/>
            </a:pPr>
            <a:r>
              <a:rPr lang="en-US" sz="3600">
                <a:solidFill>
                  <a:srgbClr val="000000"/>
                </a:solidFill>
                <a:latin typeface="Consolas"/>
                <a:ea typeface="Consolas"/>
                <a:cs typeface="Consolas"/>
                <a:sym typeface="Consolas"/>
              </a:rPr>
              <a:t>}</a:t>
            </a:r>
            <a:endParaRPr sz="3600"/>
          </a:p>
        </p:txBody>
      </p:sp>
      <p:sp>
        <p:nvSpPr>
          <p:cNvPr id="148" name="Google Shape;148;p20"/>
          <p:cNvSpPr/>
          <p:nvPr/>
        </p:nvSpPr>
        <p:spPr>
          <a:xfrm>
            <a:off x="8499400" y="1754600"/>
            <a:ext cx="339600" cy="13677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0"/>
          <p:cNvSpPr txBox="1"/>
          <p:nvPr/>
        </p:nvSpPr>
        <p:spPr>
          <a:xfrm>
            <a:off x="8893392" y="2139150"/>
            <a:ext cx="3075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alibri"/>
                <a:ea typeface="Calibri"/>
                <a:cs typeface="Calibri"/>
                <a:sym typeface="Calibri"/>
              </a:rPr>
              <a:t>State</a:t>
            </a:r>
            <a:endParaRPr sz="2400">
              <a:latin typeface="Calibri"/>
              <a:ea typeface="Calibri"/>
              <a:cs typeface="Calibri"/>
              <a:sym typeface="Calibri"/>
            </a:endParaRPr>
          </a:p>
        </p:txBody>
      </p:sp>
      <p:sp>
        <p:nvSpPr>
          <p:cNvPr id="150" name="Google Shape;150;p20"/>
          <p:cNvSpPr/>
          <p:nvPr/>
        </p:nvSpPr>
        <p:spPr>
          <a:xfrm>
            <a:off x="8728000" y="3964400"/>
            <a:ext cx="339600" cy="1367700"/>
          </a:xfrm>
          <a:prstGeom prst="rightBrace">
            <a:avLst>
              <a:gd fmla="val 50000" name="adj1"/>
              <a:gd fmla="val 50000" name="adj2"/>
            </a:avLst>
          </a:prstGeom>
          <a:no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0"/>
          <p:cNvSpPr txBox="1"/>
          <p:nvPr/>
        </p:nvSpPr>
        <p:spPr>
          <a:xfrm>
            <a:off x="9121992" y="4348950"/>
            <a:ext cx="3075300" cy="5541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2400">
                <a:latin typeface="Calibri"/>
                <a:ea typeface="Calibri"/>
                <a:cs typeface="Calibri"/>
                <a:sym typeface="Calibri"/>
              </a:rPr>
              <a:t>Behavior</a:t>
            </a:r>
            <a:endParaRPr sz="2400">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49"/>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51"/>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15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5" name="Shape 155"/>
        <p:cNvGrpSpPr/>
        <p:nvPr/>
      </p:nvGrpSpPr>
      <p:grpSpPr>
        <a:xfrm>
          <a:off x="0" y="0"/>
          <a:ext cx="0" cy="0"/>
          <a:chOff x="0" y="0"/>
          <a:chExt cx="0" cy="0"/>
        </a:xfrm>
      </p:grpSpPr>
      <p:sp>
        <p:nvSpPr>
          <p:cNvPr id="156" name="Google Shape;156;p21"/>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Calibri"/>
              <a:buNone/>
            </a:pPr>
            <a:r>
              <a:rPr lang="en-US">
                <a:solidFill>
                  <a:schemeClr val="accent3"/>
                </a:solidFill>
              </a:rPr>
              <a:t>(PCM) </a:t>
            </a:r>
            <a:r>
              <a:rPr lang="en-US"/>
              <a:t>Classes &amp; Objects</a:t>
            </a:r>
            <a:endParaRPr/>
          </a:p>
        </p:txBody>
      </p:sp>
      <p:sp>
        <p:nvSpPr>
          <p:cNvPr id="157" name="Google Shape;157;p21"/>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3200"/>
              <a:buChar char="•"/>
            </a:pPr>
            <a:r>
              <a:rPr lang="en-US" sz="3200"/>
              <a:t>Classes can define the </a:t>
            </a:r>
            <a:r>
              <a:rPr i="1" lang="en-US" sz="3200"/>
              <a:t>template </a:t>
            </a:r>
            <a:r>
              <a:rPr lang="en-US" sz="3200"/>
              <a:t>for an object</a:t>
            </a:r>
            <a:endParaRPr/>
          </a:p>
          <a:p>
            <a:pPr indent="-228600" lvl="1" marL="685800" rtl="0" algn="l">
              <a:lnSpc>
                <a:spcPct val="90000"/>
              </a:lnSpc>
              <a:spcBef>
                <a:spcPts val="500"/>
              </a:spcBef>
              <a:spcAft>
                <a:spcPts val="0"/>
              </a:spcAft>
              <a:buClr>
                <a:schemeClr val="dk1"/>
              </a:buClr>
              <a:buSzPts val="2800"/>
              <a:buChar char="-"/>
            </a:pPr>
            <a:r>
              <a:rPr lang="en-US" sz="2800"/>
              <a:t>📰 Like the blueprint for a house! </a:t>
            </a:r>
            <a:endParaRPr/>
          </a:p>
          <a:p>
            <a:pPr indent="-25400" lvl="0" marL="228600" rtl="0" algn="l">
              <a:lnSpc>
                <a:spcPct val="90000"/>
              </a:lnSpc>
              <a:spcBef>
                <a:spcPts val="1000"/>
              </a:spcBef>
              <a:spcAft>
                <a:spcPts val="0"/>
              </a:spcAft>
              <a:buClr>
                <a:schemeClr val="dk1"/>
              </a:buClr>
              <a:buSzPts val="3200"/>
              <a:buNone/>
            </a:pPr>
            <a:r>
              <a:t/>
            </a:r>
            <a:endParaRPr sz="3200"/>
          </a:p>
          <a:p>
            <a:pPr indent="-228600" lvl="0" marL="228600" rtl="0" algn="l">
              <a:lnSpc>
                <a:spcPct val="90000"/>
              </a:lnSpc>
              <a:spcBef>
                <a:spcPts val="1000"/>
              </a:spcBef>
              <a:spcAft>
                <a:spcPts val="0"/>
              </a:spcAft>
              <a:buClr>
                <a:schemeClr val="dk1"/>
              </a:buClr>
              <a:buSzPts val="3200"/>
              <a:buChar char="•"/>
            </a:pPr>
            <a:r>
              <a:rPr lang="en-US" sz="3200"/>
              <a:t>Objects are the actual </a:t>
            </a:r>
            <a:r>
              <a:rPr i="1" lang="en-US" sz="3200"/>
              <a:t>instances </a:t>
            </a:r>
            <a:r>
              <a:rPr lang="en-US" sz="3200"/>
              <a:t>of the class </a:t>
            </a:r>
            <a:endParaRPr/>
          </a:p>
          <a:p>
            <a:pPr indent="-228600" lvl="1" marL="685800" rtl="0" algn="l">
              <a:lnSpc>
                <a:spcPct val="90000"/>
              </a:lnSpc>
              <a:spcBef>
                <a:spcPts val="500"/>
              </a:spcBef>
              <a:spcAft>
                <a:spcPts val="0"/>
              </a:spcAft>
              <a:buClr>
                <a:schemeClr val="dk1"/>
              </a:buClr>
              <a:buSzPts val="2800"/>
              <a:buChar char="-"/>
            </a:pPr>
            <a:r>
              <a:rPr lang="en-US" sz="2800"/>
              <a:t>🏠 Like the actual house built from the blueprint!</a:t>
            </a:r>
            <a:endParaRPr sz="2800"/>
          </a:p>
          <a:p>
            <a:pPr indent="-228600" lvl="1" marL="685800" rtl="0" algn="l">
              <a:lnSpc>
                <a:spcPct val="90000"/>
              </a:lnSpc>
              <a:spcBef>
                <a:spcPts val="500"/>
              </a:spcBef>
              <a:spcAft>
                <a:spcPts val="0"/>
              </a:spcAft>
              <a:buSzPts val="2800"/>
              <a:buChar char="-"/>
            </a:pPr>
            <a:r>
              <a:rPr lang="en-US" sz="2800"/>
              <a:t>Each </a:t>
            </a:r>
            <a:r>
              <a:rPr i="1" lang="en-US" sz="2800"/>
              <a:t>instance</a:t>
            </a:r>
            <a:r>
              <a:rPr lang="en-US" sz="2800"/>
              <a:t> has its own state</a:t>
            </a:r>
            <a:endParaRPr sz="2800"/>
          </a:p>
          <a:p>
            <a:pPr indent="-50800" lvl="1" marL="685800" rtl="0" algn="l">
              <a:lnSpc>
                <a:spcPct val="90000"/>
              </a:lnSpc>
              <a:spcBef>
                <a:spcPts val="500"/>
              </a:spcBef>
              <a:spcAft>
                <a:spcPts val="0"/>
              </a:spcAft>
              <a:buClr>
                <a:schemeClr val="dk1"/>
              </a:buClr>
              <a:buSzPts val="2800"/>
              <a:buNone/>
            </a:pPr>
            <a:r>
              <a:t/>
            </a:r>
            <a:endParaRPr sz="2800"/>
          </a:p>
          <a:p>
            <a:pPr indent="0" lvl="0" marL="0" rtl="0" algn="l">
              <a:lnSpc>
                <a:spcPct val="90000"/>
              </a:lnSpc>
              <a:spcBef>
                <a:spcPts val="1000"/>
              </a:spcBef>
              <a:spcAft>
                <a:spcPts val="0"/>
              </a:spcAft>
              <a:buClr>
                <a:schemeClr val="dk1"/>
              </a:buClr>
              <a:buSzPts val="3200"/>
              <a:buNone/>
            </a:pPr>
            <a:r>
              <a:rPr lang="en-US" sz="3200"/>
              <a:t>We create a new object of a class with the </a:t>
            </a:r>
            <a:r>
              <a:rPr lang="en-US" sz="3200">
                <a:solidFill>
                  <a:schemeClr val="accent2"/>
                </a:solidFill>
                <a:latin typeface="Consolas"/>
                <a:ea typeface="Consolas"/>
                <a:cs typeface="Consolas"/>
                <a:sym typeface="Consolas"/>
              </a:rPr>
              <a:t>new</a:t>
            </a:r>
            <a:r>
              <a:rPr lang="en-US" sz="3200"/>
              <a:t> keyword </a:t>
            </a:r>
            <a:endParaRPr/>
          </a:p>
          <a:p>
            <a:pPr indent="0" lvl="0" marL="0" rtl="0" algn="l">
              <a:lnSpc>
                <a:spcPct val="90000"/>
              </a:lnSpc>
              <a:spcBef>
                <a:spcPts val="1000"/>
              </a:spcBef>
              <a:spcAft>
                <a:spcPts val="0"/>
              </a:spcAft>
              <a:buClr>
                <a:schemeClr val="dk1"/>
              </a:buClr>
              <a:buSzPts val="3200"/>
              <a:buNone/>
            </a:pPr>
            <a:r>
              <a:rPr lang="en-US" sz="3200"/>
              <a:t>e.g., </a:t>
            </a:r>
            <a:r>
              <a:rPr lang="en-US" sz="3200">
                <a:latin typeface="Consolas"/>
                <a:ea typeface="Consolas"/>
                <a:cs typeface="Consolas"/>
                <a:sym typeface="Consolas"/>
              </a:rPr>
              <a:t>Scanner console = </a:t>
            </a:r>
            <a:r>
              <a:rPr b="1" lang="en-US" sz="3200">
                <a:solidFill>
                  <a:schemeClr val="accent2"/>
                </a:solidFill>
                <a:latin typeface="Consolas"/>
                <a:ea typeface="Consolas"/>
                <a:cs typeface="Consolas"/>
                <a:sym typeface="Consolas"/>
              </a:rPr>
              <a:t>new</a:t>
            </a:r>
            <a:r>
              <a:rPr lang="en-US" sz="3200">
                <a:latin typeface="Consolas"/>
                <a:ea typeface="Consolas"/>
                <a:cs typeface="Consolas"/>
                <a:sym typeface="Consolas"/>
              </a:rPr>
              <a:t> Scanner(System.in);</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1" name="Shape 161"/>
        <p:cNvGrpSpPr/>
        <p:nvPr/>
      </p:nvGrpSpPr>
      <p:grpSpPr>
        <a:xfrm>
          <a:off x="0" y="0"/>
          <a:ext cx="0" cy="0"/>
          <a:chOff x="0" y="0"/>
          <a:chExt cx="0" cy="0"/>
        </a:xfrm>
      </p:grpSpPr>
      <p:sp>
        <p:nvSpPr>
          <p:cNvPr id="162" name="Google Shape;162;p22"/>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Lecture Outline</a:t>
            </a:r>
            <a:endParaRPr/>
          </a:p>
        </p:txBody>
      </p:sp>
      <p:sp>
        <p:nvSpPr>
          <p:cNvPr id="163" name="Google Shape;163;p22"/>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Announcements</a:t>
            </a:r>
            <a:endParaRPr/>
          </a:p>
          <a:p>
            <a:pPr indent="-228600" lvl="0" marL="228600" rtl="0" algn="l">
              <a:lnSpc>
                <a:spcPct val="90000"/>
              </a:lnSpc>
              <a:spcBef>
                <a:spcPts val="2200"/>
              </a:spcBef>
              <a:spcAft>
                <a:spcPts val="0"/>
              </a:spcAft>
              <a:buClr>
                <a:schemeClr val="dk1"/>
              </a:buClr>
              <a:buSzPts val="2800"/>
              <a:buChar char="•"/>
            </a:pPr>
            <a:r>
              <a:rPr lang="en-US"/>
              <a:t>SearchEngine Recap</a:t>
            </a:r>
            <a:endParaRPr/>
          </a:p>
          <a:p>
            <a:pPr indent="-228600" lvl="0" marL="228600" rtl="0" algn="l">
              <a:lnSpc>
                <a:spcPct val="90000"/>
              </a:lnSpc>
              <a:spcBef>
                <a:spcPts val="2200"/>
              </a:spcBef>
              <a:spcAft>
                <a:spcPts val="0"/>
              </a:spcAft>
              <a:buClr>
                <a:schemeClr val="dk1"/>
              </a:buClr>
              <a:buSzPts val="2800"/>
              <a:buChar char="•"/>
            </a:pPr>
            <a:r>
              <a:rPr lang="en-US"/>
              <a:t>Bias in Data Discussion</a:t>
            </a:r>
            <a:endParaRPr/>
          </a:p>
          <a:p>
            <a:pPr indent="-228600" lvl="0" marL="228600" rtl="0" algn="l">
              <a:lnSpc>
                <a:spcPct val="90000"/>
              </a:lnSpc>
              <a:spcBef>
                <a:spcPts val="2200"/>
              </a:spcBef>
              <a:spcAft>
                <a:spcPts val="0"/>
              </a:spcAft>
              <a:buClr>
                <a:schemeClr val="dk1"/>
              </a:buClr>
              <a:buSzPts val="2800"/>
              <a:buChar char="•"/>
            </a:pPr>
            <a:r>
              <a:rPr lang="en-US"/>
              <a:t>OOP Review</a:t>
            </a:r>
            <a:endParaRPr/>
          </a:p>
          <a:p>
            <a:pPr indent="-228600" lvl="0" marL="228600" rtl="0" algn="l">
              <a:lnSpc>
                <a:spcPct val="90000"/>
              </a:lnSpc>
              <a:spcBef>
                <a:spcPts val="2200"/>
              </a:spcBef>
              <a:spcAft>
                <a:spcPts val="0"/>
              </a:spcAft>
              <a:buClr>
                <a:schemeClr val="accent5"/>
              </a:buClr>
              <a:buSzPts val="2800"/>
              <a:buChar char="•"/>
            </a:pPr>
            <a:r>
              <a:rPr b="1" lang="en-US">
                <a:solidFill>
                  <a:schemeClr val="accent5"/>
                </a:solidFill>
              </a:rPr>
              <a:t>Example</a:t>
            </a:r>
            <a:endParaRPr/>
          </a:p>
          <a:p>
            <a:pPr indent="-228600" lvl="0" marL="228600" rtl="0" algn="l">
              <a:lnSpc>
                <a:spcPct val="90000"/>
              </a:lnSpc>
              <a:spcBef>
                <a:spcPts val="2200"/>
              </a:spcBef>
              <a:spcAft>
                <a:spcPts val="0"/>
              </a:spcAft>
              <a:buClr>
                <a:schemeClr val="dk1"/>
              </a:buClr>
              <a:buSzPts val="2800"/>
              <a:buChar char="•"/>
            </a:pPr>
            <a:r>
              <a:rPr lang="en-US"/>
              <a:t>Abstraction</a:t>
            </a:r>
            <a:endParaRPr/>
          </a:p>
        </p:txBody>
      </p:sp>
      <p:sp>
        <p:nvSpPr>
          <p:cNvPr id="164" name="Google Shape;164;p22"/>
          <p:cNvSpPr/>
          <p:nvPr/>
        </p:nvSpPr>
        <p:spPr>
          <a:xfrm rot="10800000">
            <a:off x="2552380" y="4088477"/>
            <a:ext cx="444843" cy="308919"/>
          </a:xfrm>
          <a:prstGeom prst="homePlat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3"/>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Representing a point</a:t>
            </a:r>
            <a:endParaRPr/>
          </a:p>
        </p:txBody>
      </p:sp>
      <p:sp>
        <p:nvSpPr>
          <p:cNvPr id="170" name="Google Shape;170;p23"/>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0" lvl="0" marL="0" rtl="0" algn="l">
              <a:lnSpc>
                <a:spcPct val="90000"/>
              </a:lnSpc>
              <a:spcBef>
                <a:spcPts val="0"/>
              </a:spcBef>
              <a:spcAft>
                <a:spcPts val="0"/>
              </a:spcAft>
              <a:buClr>
                <a:schemeClr val="dk1"/>
              </a:buClr>
              <a:buSzPts val="3600"/>
              <a:buNone/>
            </a:pPr>
            <a:r>
              <a:rPr lang="en-US" sz="3600"/>
              <a:t>How would we do this given what we knew last week? </a:t>
            </a:r>
            <a:endParaRPr/>
          </a:p>
          <a:p>
            <a:pPr indent="0" lvl="0" marL="0" rtl="0" algn="l">
              <a:lnSpc>
                <a:spcPct val="90000"/>
              </a:lnSpc>
              <a:spcBef>
                <a:spcPts val="1000"/>
              </a:spcBef>
              <a:spcAft>
                <a:spcPts val="0"/>
              </a:spcAft>
              <a:buClr>
                <a:schemeClr val="dk1"/>
              </a:buClr>
              <a:buSzPts val="3600"/>
              <a:buNone/>
            </a:pPr>
            <a:r>
              <a:t/>
            </a:r>
            <a:endParaRPr sz="3600"/>
          </a:p>
          <a:p>
            <a:pPr indent="0" lvl="0" marL="0" rtl="0" algn="l">
              <a:lnSpc>
                <a:spcPct val="90000"/>
              </a:lnSpc>
              <a:spcBef>
                <a:spcPts val="1000"/>
              </a:spcBef>
              <a:spcAft>
                <a:spcPts val="0"/>
              </a:spcAft>
              <a:buClr>
                <a:schemeClr val="accent2"/>
              </a:buClr>
              <a:buSzPts val="3600"/>
              <a:buNone/>
            </a:pPr>
            <a:r>
              <a:rPr lang="en-US" sz="3600">
                <a:solidFill>
                  <a:schemeClr val="accent2"/>
                </a:solidFill>
              </a:rPr>
              <a:t>Maybe </a:t>
            </a:r>
            <a:r>
              <a:rPr lang="en-US" sz="3600">
                <a:solidFill>
                  <a:schemeClr val="accent2"/>
                </a:solidFill>
                <a:latin typeface="Consolas"/>
                <a:ea typeface="Consolas"/>
                <a:cs typeface="Consolas"/>
                <a:sym typeface="Consolas"/>
              </a:rPr>
              <a:t>int x</a:t>
            </a:r>
            <a:r>
              <a:rPr lang="en-US" sz="3600">
                <a:solidFill>
                  <a:schemeClr val="accent2"/>
                </a:solidFill>
              </a:rPr>
              <a:t>, </a:t>
            </a:r>
            <a:r>
              <a:rPr lang="en-US" sz="3600">
                <a:solidFill>
                  <a:schemeClr val="accent2"/>
                </a:solidFill>
                <a:latin typeface="Consolas"/>
                <a:ea typeface="Consolas"/>
                <a:cs typeface="Consolas"/>
                <a:sym typeface="Consolas"/>
              </a:rPr>
              <a:t>int y</a:t>
            </a:r>
            <a:r>
              <a:rPr lang="en-US" sz="3600">
                <a:solidFill>
                  <a:schemeClr val="accent2"/>
                </a:solidFill>
              </a:rPr>
              <a:t>? </a:t>
            </a:r>
            <a:endParaRPr/>
          </a:p>
          <a:p>
            <a:pPr indent="0" lvl="0" marL="0" rtl="0" algn="l">
              <a:lnSpc>
                <a:spcPct val="90000"/>
              </a:lnSpc>
              <a:spcBef>
                <a:spcPts val="1000"/>
              </a:spcBef>
              <a:spcAft>
                <a:spcPts val="0"/>
              </a:spcAft>
              <a:buClr>
                <a:schemeClr val="dk1"/>
              </a:buClr>
              <a:buSzPts val="3600"/>
              <a:buNone/>
            </a:pPr>
            <a:r>
              <a:t/>
            </a:r>
            <a:endParaRPr sz="3600"/>
          </a:p>
          <a:p>
            <a:pPr indent="0" lvl="0" marL="0" rtl="0" algn="l">
              <a:lnSpc>
                <a:spcPct val="90000"/>
              </a:lnSpc>
              <a:spcBef>
                <a:spcPts val="1000"/>
              </a:spcBef>
              <a:spcAft>
                <a:spcPts val="0"/>
              </a:spcAft>
              <a:buClr>
                <a:srgbClr val="1C727E"/>
              </a:buClr>
              <a:buSzPts val="3600"/>
              <a:buNone/>
            </a:pPr>
            <a:r>
              <a:rPr lang="en-US" sz="3600">
                <a:solidFill>
                  <a:srgbClr val="1C727E"/>
                </a:solidFill>
              </a:rPr>
              <a:t>Maybe </a:t>
            </a:r>
            <a:r>
              <a:rPr lang="en-US" sz="3600">
                <a:solidFill>
                  <a:srgbClr val="1C727E"/>
                </a:solidFill>
                <a:latin typeface="Consolas"/>
                <a:ea typeface="Consolas"/>
                <a:cs typeface="Consolas"/>
                <a:sym typeface="Consolas"/>
              </a:rPr>
              <a:t>int[]</a:t>
            </a:r>
            <a:r>
              <a:rPr lang="en-US" sz="3600">
                <a:solidFill>
                  <a:srgbClr val="1C727E"/>
                </a:solidFill>
              </a:rPr>
              <a:t>?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4"/>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Representing a point</a:t>
            </a:r>
            <a:endParaRPr/>
          </a:p>
        </p:txBody>
      </p:sp>
      <p:sp>
        <p:nvSpPr>
          <p:cNvPr id="176" name="Google Shape;176;p24"/>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fontScale="92500" lnSpcReduction="10000"/>
          </a:bodyPr>
          <a:lstStyle/>
          <a:p>
            <a:pPr indent="0" lvl="0" marL="0" rtl="0" algn="l">
              <a:lnSpc>
                <a:spcPct val="90000"/>
              </a:lnSpc>
              <a:spcBef>
                <a:spcPts val="0"/>
              </a:spcBef>
              <a:spcAft>
                <a:spcPts val="0"/>
              </a:spcAft>
              <a:buClr>
                <a:schemeClr val="accent2"/>
              </a:buClr>
              <a:buSzPct val="100000"/>
              <a:buNone/>
            </a:pPr>
            <a:r>
              <a:rPr b="1" lang="en-US" sz="3600">
                <a:solidFill>
                  <a:schemeClr val="accent2"/>
                </a:solidFill>
                <a:latin typeface="Consolas"/>
                <a:ea typeface="Consolas"/>
                <a:cs typeface="Consolas"/>
                <a:sym typeface="Consolas"/>
              </a:rPr>
              <a:t>int x</a:t>
            </a:r>
            <a:r>
              <a:rPr b="1" lang="en-US" sz="3600">
                <a:solidFill>
                  <a:schemeClr val="accent2"/>
                </a:solidFill>
              </a:rPr>
              <a:t>, </a:t>
            </a:r>
            <a:r>
              <a:rPr b="1" lang="en-US" sz="3600">
                <a:solidFill>
                  <a:schemeClr val="accent2"/>
                </a:solidFill>
                <a:latin typeface="Consolas"/>
                <a:ea typeface="Consolas"/>
                <a:cs typeface="Consolas"/>
                <a:sym typeface="Consolas"/>
              </a:rPr>
              <a:t>int y</a:t>
            </a:r>
            <a:endParaRPr/>
          </a:p>
          <a:p>
            <a:pPr indent="-228600" lvl="0" marL="228600" rtl="0" algn="l">
              <a:lnSpc>
                <a:spcPct val="90000"/>
              </a:lnSpc>
              <a:spcBef>
                <a:spcPts val="1000"/>
              </a:spcBef>
              <a:spcAft>
                <a:spcPts val="0"/>
              </a:spcAft>
              <a:buClr>
                <a:schemeClr val="dk1"/>
              </a:buClr>
              <a:buSzPct val="100000"/>
              <a:buChar char="•"/>
            </a:pPr>
            <a:r>
              <a:rPr lang="en-US" sz="3600"/>
              <a:t>Easy to mix up </a:t>
            </a:r>
            <a:r>
              <a:rPr lang="en-US" sz="3600">
                <a:latin typeface="Consolas"/>
                <a:ea typeface="Consolas"/>
                <a:cs typeface="Consolas"/>
                <a:sym typeface="Consolas"/>
              </a:rPr>
              <a:t>x</a:t>
            </a:r>
            <a:r>
              <a:rPr lang="en-US" sz="3600"/>
              <a:t>, </a:t>
            </a:r>
            <a:r>
              <a:rPr lang="en-US" sz="3600">
                <a:latin typeface="Consolas"/>
                <a:ea typeface="Consolas"/>
                <a:cs typeface="Consolas"/>
                <a:sym typeface="Consolas"/>
              </a:rPr>
              <a:t>y</a:t>
            </a:r>
            <a:endParaRPr/>
          </a:p>
          <a:p>
            <a:pPr indent="-228600" lvl="0" marL="228600" rtl="0" algn="l">
              <a:lnSpc>
                <a:spcPct val="90000"/>
              </a:lnSpc>
              <a:spcBef>
                <a:spcPts val="1000"/>
              </a:spcBef>
              <a:spcAft>
                <a:spcPts val="0"/>
              </a:spcAft>
              <a:buClr>
                <a:schemeClr val="dk1"/>
              </a:buClr>
              <a:buSzPct val="100000"/>
              <a:buChar char="•"/>
            </a:pPr>
            <a:r>
              <a:rPr lang="en-US" sz="3600"/>
              <a:t>Just two random </a:t>
            </a:r>
            <a:r>
              <a:rPr lang="en-US" sz="3600">
                <a:latin typeface="Consolas"/>
                <a:ea typeface="Consolas"/>
                <a:cs typeface="Consolas"/>
                <a:sym typeface="Consolas"/>
              </a:rPr>
              <a:t>int</a:t>
            </a:r>
            <a:r>
              <a:rPr lang="en-US" sz="3600"/>
              <a:t>s floating around – easy to make mistakes!</a:t>
            </a:r>
            <a:endParaRPr/>
          </a:p>
          <a:p>
            <a:pPr indent="-17145" lvl="0" marL="228600" rtl="0" algn="l">
              <a:lnSpc>
                <a:spcPct val="90000"/>
              </a:lnSpc>
              <a:spcBef>
                <a:spcPts val="1000"/>
              </a:spcBef>
              <a:spcAft>
                <a:spcPts val="0"/>
              </a:spcAft>
              <a:buClr>
                <a:schemeClr val="dk1"/>
              </a:buClr>
              <a:buSzPct val="100000"/>
              <a:buNone/>
            </a:pPr>
            <a:r>
              <a:t/>
            </a:r>
            <a:endParaRPr sz="3600"/>
          </a:p>
          <a:p>
            <a:pPr indent="0" lvl="0" marL="0" rtl="0" algn="l">
              <a:lnSpc>
                <a:spcPct val="90000"/>
              </a:lnSpc>
              <a:spcBef>
                <a:spcPts val="1000"/>
              </a:spcBef>
              <a:spcAft>
                <a:spcPts val="0"/>
              </a:spcAft>
              <a:buClr>
                <a:srgbClr val="1C727E"/>
              </a:buClr>
              <a:buSzPct val="100000"/>
              <a:buNone/>
            </a:pPr>
            <a:r>
              <a:rPr b="1" lang="en-US" sz="3600">
                <a:solidFill>
                  <a:srgbClr val="1C727E"/>
                </a:solidFill>
                <a:latin typeface="Consolas"/>
                <a:ea typeface="Consolas"/>
                <a:cs typeface="Consolas"/>
                <a:sym typeface="Consolas"/>
              </a:rPr>
              <a:t>int[]</a:t>
            </a:r>
            <a:endParaRPr/>
          </a:p>
          <a:p>
            <a:pPr indent="-228600" lvl="0" marL="228600" rtl="0" algn="l">
              <a:lnSpc>
                <a:spcPct val="90000"/>
              </a:lnSpc>
              <a:spcBef>
                <a:spcPts val="1000"/>
              </a:spcBef>
              <a:spcAft>
                <a:spcPts val="0"/>
              </a:spcAft>
              <a:buClr>
                <a:schemeClr val="dk1"/>
              </a:buClr>
              <a:buSzPct val="100000"/>
              <a:buChar char="•"/>
            </a:pPr>
            <a:r>
              <a:rPr lang="en-US" sz="3600"/>
              <a:t>Not really what an array is for </a:t>
            </a:r>
            <a:endParaRPr/>
          </a:p>
          <a:p>
            <a:pPr indent="-228600" lvl="0" marL="228600" rtl="0" algn="l">
              <a:lnSpc>
                <a:spcPct val="90000"/>
              </a:lnSpc>
              <a:spcBef>
                <a:spcPts val="1000"/>
              </a:spcBef>
              <a:spcAft>
                <a:spcPts val="0"/>
              </a:spcAft>
              <a:buClr>
                <a:schemeClr val="dk1"/>
              </a:buClr>
              <a:buSzPct val="100000"/>
              <a:buChar char="•"/>
            </a:pPr>
            <a:r>
              <a:rPr lang="en-US" sz="3600"/>
              <a:t>Again, just two </a:t>
            </a:r>
            <a:r>
              <a:rPr lang="en-US" sz="3600">
                <a:latin typeface="Consolas"/>
                <a:ea typeface="Consolas"/>
                <a:cs typeface="Consolas"/>
                <a:sym typeface="Consolas"/>
              </a:rPr>
              <a:t>int</a:t>
            </a:r>
            <a:r>
              <a:rPr lang="en-US" sz="3600"/>
              <a:t>s – just have to “trust” that we’ll remember to treat it like a point </a:t>
            </a:r>
            <a:endParaRPr/>
          </a:p>
        </p:txBody>
      </p:sp>
      <p:sp>
        <p:nvSpPr>
          <p:cNvPr id="177" name="Google Shape;177;p24"/>
          <p:cNvSpPr/>
          <p:nvPr/>
        </p:nvSpPr>
        <p:spPr>
          <a:xfrm>
            <a:off x="7339106" y="472141"/>
            <a:ext cx="4476376" cy="1798918"/>
          </a:xfrm>
          <a:prstGeom prst="roundRect">
            <a:avLst>
              <a:gd fmla="val 16667" name="adj"/>
            </a:avLst>
          </a:prstGeom>
          <a:solidFill>
            <a:schemeClr val="lt1"/>
          </a:solidFill>
          <a:ln cap="flat" cmpd="sng" w="38100">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lang="en-US" sz="4000">
                <a:solidFill>
                  <a:schemeClr val="dk1"/>
                </a:solidFill>
                <a:latin typeface="Calibri"/>
                <a:ea typeface="Calibri"/>
                <a:cs typeface="Calibri"/>
                <a:sym typeface="Calibri"/>
              </a:rPr>
              <a:t>Let’s make a class instead!</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25"/>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Lecture Outline</a:t>
            </a:r>
            <a:endParaRPr/>
          </a:p>
        </p:txBody>
      </p:sp>
      <p:sp>
        <p:nvSpPr>
          <p:cNvPr id="183" name="Google Shape;183;p25"/>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Announcements</a:t>
            </a:r>
            <a:endParaRPr/>
          </a:p>
          <a:p>
            <a:pPr indent="-228600" lvl="0" marL="228600" rtl="0" algn="l">
              <a:lnSpc>
                <a:spcPct val="90000"/>
              </a:lnSpc>
              <a:spcBef>
                <a:spcPts val="2200"/>
              </a:spcBef>
              <a:spcAft>
                <a:spcPts val="0"/>
              </a:spcAft>
              <a:buClr>
                <a:schemeClr val="dk1"/>
              </a:buClr>
              <a:buSzPts val="2800"/>
              <a:buChar char="•"/>
            </a:pPr>
            <a:r>
              <a:rPr lang="en-US"/>
              <a:t>SearchEngine Recap</a:t>
            </a:r>
            <a:endParaRPr/>
          </a:p>
          <a:p>
            <a:pPr indent="-228600" lvl="0" marL="228600" rtl="0" algn="l">
              <a:lnSpc>
                <a:spcPct val="90000"/>
              </a:lnSpc>
              <a:spcBef>
                <a:spcPts val="2200"/>
              </a:spcBef>
              <a:spcAft>
                <a:spcPts val="0"/>
              </a:spcAft>
              <a:buClr>
                <a:schemeClr val="dk1"/>
              </a:buClr>
              <a:buSzPts val="2800"/>
              <a:buChar char="•"/>
            </a:pPr>
            <a:r>
              <a:rPr lang="en-US"/>
              <a:t>Bias in Data Discussion</a:t>
            </a:r>
            <a:endParaRPr/>
          </a:p>
          <a:p>
            <a:pPr indent="-228600" lvl="0" marL="228600" rtl="0" algn="l">
              <a:lnSpc>
                <a:spcPct val="90000"/>
              </a:lnSpc>
              <a:spcBef>
                <a:spcPts val="2200"/>
              </a:spcBef>
              <a:spcAft>
                <a:spcPts val="0"/>
              </a:spcAft>
              <a:buClr>
                <a:schemeClr val="dk1"/>
              </a:buClr>
              <a:buSzPts val="2800"/>
              <a:buChar char="•"/>
            </a:pPr>
            <a:r>
              <a:rPr lang="en-US"/>
              <a:t>OOP Review</a:t>
            </a:r>
            <a:endParaRPr/>
          </a:p>
          <a:p>
            <a:pPr indent="-228600" lvl="0" marL="228600" rtl="0" algn="l">
              <a:lnSpc>
                <a:spcPct val="90000"/>
              </a:lnSpc>
              <a:spcBef>
                <a:spcPts val="2200"/>
              </a:spcBef>
              <a:spcAft>
                <a:spcPts val="0"/>
              </a:spcAft>
              <a:buClr>
                <a:schemeClr val="dk1"/>
              </a:buClr>
              <a:buSzPts val="2800"/>
              <a:buChar char="•"/>
            </a:pPr>
            <a:r>
              <a:rPr lang="en-US"/>
              <a:t>Example</a:t>
            </a:r>
            <a:endParaRPr/>
          </a:p>
          <a:p>
            <a:pPr indent="-228600" lvl="0" marL="228600" rtl="0" algn="l">
              <a:lnSpc>
                <a:spcPct val="90000"/>
              </a:lnSpc>
              <a:spcBef>
                <a:spcPts val="2200"/>
              </a:spcBef>
              <a:spcAft>
                <a:spcPts val="0"/>
              </a:spcAft>
              <a:buClr>
                <a:schemeClr val="accent5"/>
              </a:buClr>
              <a:buSzPts val="2800"/>
              <a:buChar char="•"/>
            </a:pPr>
            <a:r>
              <a:rPr b="1" lang="en-US">
                <a:solidFill>
                  <a:schemeClr val="accent5"/>
                </a:solidFill>
              </a:rPr>
              <a:t>Abstraction</a:t>
            </a:r>
            <a:endParaRPr/>
          </a:p>
        </p:txBody>
      </p:sp>
      <p:sp>
        <p:nvSpPr>
          <p:cNvPr id="184" name="Google Shape;184;p25"/>
          <p:cNvSpPr/>
          <p:nvPr/>
        </p:nvSpPr>
        <p:spPr>
          <a:xfrm rot="10800000">
            <a:off x="2956933" y="4786746"/>
            <a:ext cx="444843" cy="308919"/>
          </a:xfrm>
          <a:prstGeom prst="homePlat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6"/>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Calibri"/>
              <a:buNone/>
            </a:pPr>
            <a:r>
              <a:rPr lang="en-US">
                <a:solidFill>
                  <a:schemeClr val="accent3"/>
                </a:solidFill>
              </a:rPr>
              <a:t>(PCM) </a:t>
            </a:r>
            <a:r>
              <a:rPr lang="en-US"/>
              <a:t>Abstraction</a:t>
            </a:r>
            <a:endParaRPr/>
          </a:p>
        </p:txBody>
      </p:sp>
      <p:sp>
        <p:nvSpPr>
          <p:cNvPr id="190" name="Google Shape;190;p26"/>
          <p:cNvSpPr txBox="1"/>
          <p:nvPr>
            <p:ph idx="1" type="body"/>
          </p:nvPr>
        </p:nvSpPr>
        <p:spPr>
          <a:xfrm>
            <a:off x="838200" y="1371600"/>
            <a:ext cx="10515600" cy="48053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None/>
            </a:pPr>
            <a:r>
              <a:rPr lang="en-US" sz="4000"/>
              <a:t>The separation of ideas from details, meaning that we can </a:t>
            </a:r>
            <a:r>
              <a:rPr i="1" lang="en-US" sz="4000"/>
              <a:t>use</a:t>
            </a:r>
            <a:r>
              <a:rPr lang="en-US" sz="4000"/>
              <a:t> something without knowing exactly </a:t>
            </a:r>
            <a:r>
              <a:rPr i="1" lang="en-US" sz="4000"/>
              <a:t>how</a:t>
            </a:r>
            <a:r>
              <a:rPr lang="en-US" sz="4000"/>
              <a:t> it works. </a:t>
            </a:r>
            <a:endParaRPr/>
          </a:p>
          <a:p>
            <a:pPr indent="0" lvl="0" marL="0" rtl="0" algn="ctr">
              <a:lnSpc>
                <a:spcPct val="90000"/>
              </a:lnSpc>
              <a:spcBef>
                <a:spcPts val="1000"/>
              </a:spcBef>
              <a:spcAft>
                <a:spcPts val="0"/>
              </a:spcAft>
              <a:buClr>
                <a:schemeClr val="dk1"/>
              </a:buClr>
              <a:buSzPts val="4000"/>
              <a:buNone/>
            </a:pPr>
            <a:r>
              <a:t/>
            </a:r>
            <a:endParaRPr sz="4000"/>
          </a:p>
          <a:p>
            <a:pPr indent="0" lvl="0" marL="0" rtl="0" algn="ctr">
              <a:lnSpc>
                <a:spcPct val="90000"/>
              </a:lnSpc>
              <a:spcBef>
                <a:spcPts val="1000"/>
              </a:spcBef>
              <a:spcAft>
                <a:spcPts val="0"/>
              </a:spcAft>
              <a:buClr>
                <a:schemeClr val="dk1"/>
              </a:buClr>
              <a:buSzPts val="3200"/>
              <a:buNone/>
            </a:pPr>
            <a:r>
              <a:rPr lang="en-US" sz="3200"/>
              <a:t>You could use the </a:t>
            </a:r>
            <a:r>
              <a:rPr lang="en-US" sz="3200">
                <a:latin typeface="Consolas"/>
                <a:ea typeface="Consolas"/>
                <a:cs typeface="Consolas"/>
                <a:sym typeface="Consolas"/>
              </a:rPr>
              <a:t>Scanner</a:t>
            </a:r>
            <a:r>
              <a:rPr lang="en-US" sz="3200"/>
              <a:t> class without understanding how it worked internally!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27"/>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accent3"/>
              </a:buClr>
              <a:buSzPts val="4400"/>
              <a:buFont typeface="Calibri"/>
              <a:buNone/>
            </a:pPr>
            <a:r>
              <a:rPr lang="en-US">
                <a:solidFill>
                  <a:schemeClr val="accent3"/>
                </a:solidFill>
              </a:rPr>
              <a:t>(PCM) </a:t>
            </a:r>
            <a:r>
              <a:rPr lang="en-US"/>
              <a:t>Client v. Implementor</a:t>
            </a:r>
            <a:endParaRPr/>
          </a:p>
        </p:txBody>
      </p:sp>
      <p:sp>
        <p:nvSpPr>
          <p:cNvPr id="196" name="Google Shape;196;p27"/>
          <p:cNvSpPr txBox="1"/>
          <p:nvPr>
            <p:ph idx="1" type="body"/>
          </p:nvPr>
        </p:nvSpPr>
        <p:spPr>
          <a:xfrm>
            <a:off x="838200" y="1371600"/>
            <a:ext cx="10515600" cy="4805363"/>
          </a:xfrm>
          <a:prstGeom prst="rect">
            <a:avLst/>
          </a:prstGeom>
          <a:noFill/>
          <a:ln>
            <a:noFill/>
          </a:ln>
        </p:spPr>
        <p:txBody>
          <a:bodyPr anchorCtr="0" anchor="ctr" bIns="45700" lIns="91425" spcFirstLastPara="1" rIns="91425" wrap="square" tIns="45700">
            <a:normAutofit/>
          </a:bodyPr>
          <a:lstStyle/>
          <a:p>
            <a:pPr indent="0" lvl="0" marL="0" rtl="0" algn="ctr">
              <a:lnSpc>
                <a:spcPct val="90000"/>
              </a:lnSpc>
              <a:spcBef>
                <a:spcPts val="0"/>
              </a:spcBef>
              <a:spcAft>
                <a:spcPts val="0"/>
              </a:spcAft>
              <a:buClr>
                <a:schemeClr val="dk1"/>
              </a:buClr>
              <a:buSzPts val="4000"/>
              <a:buNone/>
            </a:pPr>
            <a:r>
              <a:rPr lang="en-US" sz="4000"/>
              <a:t>We have been the</a:t>
            </a:r>
            <a:r>
              <a:rPr i="1" lang="en-US" sz="4000"/>
              <a:t> clients</a:t>
            </a:r>
            <a:r>
              <a:rPr lang="en-US" sz="4000"/>
              <a:t> of many objects this quarter! </a:t>
            </a:r>
            <a:endParaRPr/>
          </a:p>
          <a:p>
            <a:pPr indent="0" lvl="0" marL="0" rtl="0" algn="ctr">
              <a:lnSpc>
                <a:spcPct val="90000"/>
              </a:lnSpc>
              <a:spcBef>
                <a:spcPts val="1000"/>
              </a:spcBef>
              <a:spcAft>
                <a:spcPts val="0"/>
              </a:spcAft>
              <a:buClr>
                <a:schemeClr val="dk1"/>
              </a:buClr>
              <a:buSzPts val="4000"/>
              <a:buNone/>
            </a:pPr>
            <a:r>
              <a:t/>
            </a:r>
            <a:endParaRPr sz="4000"/>
          </a:p>
          <a:p>
            <a:pPr indent="0" lvl="0" marL="0" rtl="0" algn="ctr">
              <a:lnSpc>
                <a:spcPct val="90000"/>
              </a:lnSpc>
              <a:spcBef>
                <a:spcPts val="1000"/>
              </a:spcBef>
              <a:spcAft>
                <a:spcPts val="0"/>
              </a:spcAft>
              <a:buClr>
                <a:schemeClr val="dk1"/>
              </a:buClr>
              <a:buSzPts val="4000"/>
              <a:buNone/>
            </a:pPr>
            <a:r>
              <a:rPr lang="en-US" sz="4000"/>
              <a:t>Now we will become the </a:t>
            </a:r>
            <a:r>
              <a:rPr i="1" lang="en-US" sz="4000"/>
              <a:t>implementors </a:t>
            </a:r>
            <a:r>
              <a:rPr lang="en-US" sz="4000"/>
              <a:t>of our own objects!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 name="Shape 76"/>
        <p:cNvGrpSpPr/>
        <p:nvPr/>
      </p:nvGrpSpPr>
      <p:grpSpPr>
        <a:xfrm>
          <a:off x="0" y="0"/>
          <a:ext cx="0" cy="0"/>
          <a:chOff x="0" y="0"/>
          <a:chExt cx="0" cy="0"/>
        </a:xfrm>
      </p:grpSpPr>
      <p:sp>
        <p:nvSpPr>
          <p:cNvPr id="77" name="Google Shape;77;p10"/>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Lecture Outline</a:t>
            </a:r>
            <a:endParaRPr/>
          </a:p>
        </p:txBody>
      </p:sp>
      <p:sp>
        <p:nvSpPr>
          <p:cNvPr id="78" name="Google Shape;78;p10"/>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accent5"/>
              </a:buClr>
              <a:buSzPts val="2800"/>
              <a:buChar char="•"/>
            </a:pPr>
            <a:r>
              <a:rPr b="1" lang="en-US">
                <a:solidFill>
                  <a:schemeClr val="accent5"/>
                </a:solidFill>
              </a:rPr>
              <a:t>Announcements</a:t>
            </a:r>
            <a:endParaRPr/>
          </a:p>
          <a:p>
            <a:pPr indent="-228600" lvl="0" marL="228600" rtl="0" algn="l">
              <a:lnSpc>
                <a:spcPct val="90000"/>
              </a:lnSpc>
              <a:spcBef>
                <a:spcPts val="2200"/>
              </a:spcBef>
              <a:spcAft>
                <a:spcPts val="0"/>
              </a:spcAft>
              <a:buClr>
                <a:schemeClr val="dk1"/>
              </a:buClr>
              <a:buSzPts val="2800"/>
              <a:buChar char="•"/>
            </a:pPr>
            <a:r>
              <a:rPr lang="en-US"/>
              <a:t>Nested Collection Practice</a:t>
            </a:r>
            <a:endParaRPr/>
          </a:p>
          <a:p>
            <a:pPr indent="-228600" lvl="0" marL="228600" rtl="0" algn="l">
              <a:lnSpc>
                <a:spcPct val="90000"/>
              </a:lnSpc>
              <a:spcBef>
                <a:spcPts val="2200"/>
              </a:spcBef>
              <a:spcAft>
                <a:spcPts val="0"/>
              </a:spcAft>
              <a:buClr>
                <a:schemeClr val="dk1"/>
              </a:buClr>
              <a:buSzPts val="2800"/>
              <a:buChar char="•"/>
            </a:pPr>
            <a:r>
              <a:rPr lang="en-US"/>
              <a:t>Bias in Data Discussion</a:t>
            </a:r>
            <a:endParaRPr/>
          </a:p>
          <a:p>
            <a:pPr indent="-228600" lvl="0" marL="228600" rtl="0" algn="l">
              <a:lnSpc>
                <a:spcPct val="90000"/>
              </a:lnSpc>
              <a:spcBef>
                <a:spcPts val="2200"/>
              </a:spcBef>
              <a:spcAft>
                <a:spcPts val="0"/>
              </a:spcAft>
              <a:buClr>
                <a:schemeClr val="dk1"/>
              </a:buClr>
              <a:buSzPts val="2800"/>
              <a:buChar char="•"/>
            </a:pPr>
            <a:r>
              <a:rPr lang="en-US"/>
              <a:t>OOP Review</a:t>
            </a:r>
            <a:endParaRPr/>
          </a:p>
          <a:p>
            <a:pPr indent="-228600" lvl="0" marL="228600" rtl="0" algn="l">
              <a:lnSpc>
                <a:spcPct val="90000"/>
              </a:lnSpc>
              <a:spcBef>
                <a:spcPts val="2200"/>
              </a:spcBef>
              <a:spcAft>
                <a:spcPts val="0"/>
              </a:spcAft>
              <a:buClr>
                <a:schemeClr val="dk1"/>
              </a:buClr>
              <a:buSzPts val="2800"/>
              <a:buChar char="•"/>
            </a:pPr>
            <a:r>
              <a:rPr lang="en-US"/>
              <a:t>Example</a:t>
            </a:r>
            <a:endParaRPr/>
          </a:p>
          <a:p>
            <a:pPr indent="-228600" lvl="0" marL="228600" rtl="0" algn="l">
              <a:lnSpc>
                <a:spcPct val="90000"/>
              </a:lnSpc>
              <a:spcBef>
                <a:spcPts val="2200"/>
              </a:spcBef>
              <a:spcAft>
                <a:spcPts val="0"/>
              </a:spcAft>
              <a:buClr>
                <a:schemeClr val="dk1"/>
              </a:buClr>
              <a:buSzPts val="2800"/>
              <a:buChar char="•"/>
            </a:pPr>
            <a:r>
              <a:rPr lang="en-US"/>
              <a:t>Abstraction</a:t>
            </a:r>
            <a:endParaRPr/>
          </a:p>
        </p:txBody>
      </p:sp>
      <p:sp>
        <p:nvSpPr>
          <p:cNvPr id="79" name="Google Shape;79;p10"/>
          <p:cNvSpPr/>
          <p:nvPr/>
        </p:nvSpPr>
        <p:spPr>
          <a:xfrm rot="10800000">
            <a:off x="3732788" y="1458097"/>
            <a:ext cx="444843" cy="308919"/>
          </a:xfrm>
          <a:prstGeom prst="homePlat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3" name="Shape 83"/>
        <p:cNvGrpSpPr/>
        <p:nvPr/>
      </p:nvGrpSpPr>
      <p:grpSpPr>
        <a:xfrm>
          <a:off x="0" y="0"/>
          <a:ext cx="0" cy="0"/>
          <a:chOff x="0" y="0"/>
          <a:chExt cx="0" cy="0"/>
        </a:xfrm>
      </p:grpSpPr>
      <p:sp>
        <p:nvSpPr>
          <p:cNvPr id="84" name="Google Shape;84;p11"/>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Announcements</a:t>
            </a:r>
            <a:endParaRPr/>
          </a:p>
        </p:txBody>
      </p:sp>
      <p:sp>
        <p:nvSpPr>
          <p:cNvPr id="85" name="Google Shape;85;p11"/>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457200" lvl="0" marL="457200" rtl="0" algn="l">
              <a:lnSpc>
                <a:spcPct val="115000"/>
              </a:lnSpc>
              <a:spcBef>
                <a:spcPts val="1000"/>
              </a:spcBef>
              <a:spcAft>
                <a:spcPts val="0"/>
              </a:spcAft>
              <a:buSzPts val="3600"/>
              <a:buChar char="•"/>
            </a:pPr>
            <a:r>
              <a:rPr lang="en-US" sz="3600"/>
              <a:t>Quiz 1 yesterday</a:t>
            </a:r>
            <a:endParaRPr sz="3600"/>
          </a:p>
          <a:p>
            <a:pPr indent="-406400" lvl="1" marL="914400" rtl="0" algn="l">
              <a:lnSpc>
                <a:spcPct val="115000"/>
              </a:lnSpc>
              <a:spcBef>
                <a:spcPts val="0"/>
              </a:spcBef>
              <a:spcAft>
                <a:spcPts val="0"/>
              </a:spcAft>
              <a:buSzPts val="2800"/>
              <a:buChar char="-"/>
            </a:pPr>
            <a:r>
              <a:rPr lang="en-US" sz="2800"/>
              <a:t>Retakes starting next week</a:t>
            </a:r>
            <a:endParaRPr sz="2800"/>
          </a:p>
          <a:p>
            <a:pPr indent="-406400" lvl="1" marL="914400" rtl="0" algn="l">
              <a:lnSpc>
                <a:spcPct val="115000"/>
              </a:lnSpc>
              <a:spcBef>
                <a:spcPts val="0"/>
              </a:spcBef>
              <a:spcAft>
                <a:spcPts val="0"/>
              </a:spcAft>
              <a:buSzPts val="2800"/>
              <a:buChar char="-"/>
            </a:pPr>
            <a:r>
              <a:rPr lang="en-US" sz="2800"/>
              <a:t>Quiz 1 grades &amp; Quiz 0 Retake grades out soon</a:t>
            </a:r>
            <a:endParaRPr sz="2800"/>
          </a:p>
          <a:p>
            <a:pPr indent="-457200" lvl="0" marL="457200" rtl="0" algn="l">
              <a:lnSpc>
                <a:spcPct val="115000"/>
              </a:lnSpc>
              <a:spcBef>
                <a:spcPts val="0"/>
              </a:spcBef>
              <a:spcAft>
                <a:spcPts val="0"/>
              </a:spcAft>
              <a:buSzPts val="3600"/>
              <a:buChar char="•"/>
            </a:pPr>
            <a:r>
              <a:rPr lang="en-US" sz="3600"/>
              <a:t>P2 Absurdle out</a:t>
            </a:r>
            <a:endParaRPr sz="3600"/>
          </a:p>
          <a:p>
            <a:pPr indent="-406400" lvl="1" marL="914400" rtl="0" algn="l">
              <a:lnSpc>
                <a:spcPct val="115000"/>
              </a:lnSpc>
              <a:spcBef>
                <a:spcPts val="0"/>
              </a:spcBef>
              <a:spcAft>
                <a:spcPts val="0"/>
              </a:spcAft>
              <a:buSzPts val="2800"/>
              <a:buChar char="-"/>
            </a:pPr>
            <a:r>
              <a:rPr lang="en-US" sz="2800"/>
              <a:t>get started early!</a:t>
            </a:r>
            <a:endParaRPr sz="2800"/>
          </a:p>
          <a:p>
            <a:pPr indent="-406400" lvl="1" marL="914400" rtl="0" algn="l">
              <a:lnSpc>
                <a:spcPct val="115000"/>
              </a:lnSpc>
              <a:spcBef>
                <a:spcPts val="0"/>
              </a:spcBef>
              <a:spcAft>
                <a:spcPts val="0"/>
              </a:spcAft>
              <a:buSzPts val="2800"/>
              <a:buChar char="-"/>
            </a:pPr>
            <a:r>
              <a:rPr lang="en-US" sz="2800"/>
              <a:t>due 5/11</a:t>
            </a:r>
            <a:endParaRPr sz="2800"/>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9" name="Shape 89"/>
        <p:cNvGrpSpPr/>
        <p:nvPr/>
      </p:nvGrpSpPr>
      <p:grpSpPr>
        <a:xfrm>
          <a:off x="0" y="0"/>
          <a:ext cx="0" cy="0"/>
          <a:chOff x="0" y="0"/>
          <a:chExt cx="0" cy="0"/>
        </a:xfrm>
      </p:grpSpPr>
      <p:sp>
        <p:nvSpPr>
          <p:cNvPr id="90" name="Google Shape;90;p12"/>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Lecture Outline</a:t>
            </a:r>
            <a:endParaRPr/>
          </a:p>
        </p:txBody>
      </p:sp>
      <p:sp>
        <p:nvSpPr>
          <p:cNvPr id="91" name="Google Shape;91;p12"/>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Announcements</a:t>
            </a:r>
            <a:endParaRPr/>
          </a:p>
          <a:p>
            <a:pPr indent="-228600" lvl="0" marL="228600" rtl="0" algn="l">
              <a:lnSpc>
                <a:spcPct val="90000"/>
              </a:lnSpc>
              <a:spcBef>
                <a:spcPts val="2200"/>
              </a:spcBef>
              <a:spcAft>
                <a:spcPts val="0"/>
              </a:spcAft>
              <a:buClr>
                <a:schemeClr val="accent5"/>
              </a:buClr>
              <a:buSzPts val="2800"/>
              <a:buChar char="•"/>
            </a:pPr>
            <a:r>
              <a:rPr b="1" lang="en-US">
                <a:solidFill>
                  <a:schemeClr val="accent5"/>
                </a:solidFill>
              </a:rPr>
              <a:t>SearchEngine Recap</a:t>
            </a:r>
            <a:endParaRPr/>
          </a:p>
          <a:p>
            <a:pPr indent="-228600" lvl="0" marL="228600" rtl="0" algn="l">
              <a:lnSpc>
                <a:spcPct val="90000"/>
              </a:lnSpc>
              <a:spcBef>
                <a:spcPts val="2200"/>
              </a:spcBef>
              <a:spcAft>
                <a:spcPts val="0"/>
              </a:spcAft>
              <a:buClr>
                <a:schemeClr val="dk1"/>
              </a:buClr>
              <a:buSzPts val="2800"/>
              <a:buChar char="•"/>
            </a:pPr>
            <a:r>
              <a:rPr lang="en-US"/>
              <a:t>Bias in Data Discussion</a:t>
            </a:r>
            <a:endParaRPr/>
          </a:p>
          <a:p>
            <a:pPr indent="-228600" lvl="0" marL="228600" rtl="0" algn="l">
              <a:lnSpc>
                <a:spcPct val="90000"/>
              </a:lnSpc>
              <a:spcBef>
                <a:spcPts val="2200"/>
              </a:spcBef>
              <a:spcAft>
                <a:spcPts val="0"/>
              </a:spcAft>
              <a:buClr>
                <a:schemeClr val="dk1"/>
              </a:buClr>
              <a:buSzPts val="2800"/>
              <a:buChar char="•"/>
            </a:pPr>
            <a:r>
              <a:rPr lang="en-US"/>
              <a:t>OOP Review</a:t>
            </a:r>
            <a:endParaRPr/>
          </a:p>
          <a:p>
            <a:pPr indent="-228600" lvl="0" marL="228600" rtl="0" algn="l">
              <a:lnSpc>
                <a:spcPct val="90000"/>
              </a:lnSpc>
              <a:spcBef>
                <a:spcPts val="2200"/>
              </a:spcBef>
              <a:spcAft>
                <a:spcPts val="0"/>
              </a:spcAft>
              <a:buClr>
                <a:schemeClr val="dk1"/>
              </a:buClr>
              <a:buSzPts val="2800"/>
              <a:buChar char="•"/>
            </a:pPr>
            <a:r>
              <a:rPr lang="en-US"/>
              <a:t>Example</a:t>
            </a:r>
            <a:endParaRPr/>
          </a:p>
          <a:p>
            <a:pPr indent="-228600" lvl="0" marL="228600" rtl="0" algn="l">
              <a:lnSpc>
                <a:spcPct val="90000"/>
              </a:lnSpc>
              <a:spcBef>
                <a:spcPts val="2200"/>
              </a:spcBef>
              <a:spcAft>
                <a:spcPts val="0"/>
              </a:spcAft>
              <a:buClr>
                <a:schemeClr val="dk1"/>
              </a:buClr>
              <a:buSzPts val="2800"/>
              <a:buChar char="•"/>
            </a:pPr>
            <a:r>
              <a:rPr lang="en-US"/>
              <a:t>Abstraction</a:t>
            </a:r>
            <a:endParaRPr/>
          </a:p>
        </p:txBody>
      </p:sp>
      <p:sp>
        <p:nvSpPr>
          <p:cNvPr id="92" name="Google Shape;92;p12"/>
          <p:cNvSpPr/>
          <p:nvPr/>
        </p:nvSpPr>
        <p:spPr>
          <a:xfrm rot="10800000">
            <a:off x="4177631" y="2095406"/>
            <a:ext cx="444843" cy="308919"/>
          </a:xfrm>
          <a:prstGeom prst="homePlat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13"/>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Lecture Outline</a:t>
            </a:r>
            <a:endParaRPr/>
          </a:p>
        </p:txBody>
      </p:sp>
      <p:sp>
        <p:nvSpPr>
          <p:cNvPr id="98" name="Google Shape;98;p13"/>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Announcements</a:t>
            </a:r>
            <a:endParaRPr/>
          </a:p>
          <a:p>
            <a:pPr indent="-228600" lvl="0" marL="228600" rtl="0" algn="l">
              <a:lnSpc>
                <a:spcPct val="90000"/>
              </a:lnSpc>
              <a:spcBef>
                <a:spcPts val="2200"/>
              </a:spcBef>
              <a:spcAft>
                <a:spcPts val="0"/>
              </a:spcAft>
              <a:buClr>
                <a:schemeClr val="dk1"/>
              </a:buClr>
              <a:buSzPts val="2800"/>
              <a:buChar char="•"/>
            </a:pPr>
            <a:r>
              <a:rPr lang="en-US"/>
              <a:t>SearchEngine Recap</a:t>
            </a:r>
            <a:endParaRPr/>
          </a:p>
          <a:p>
            <a:pPr indent="-228600" lvl="0" marL="228600" rtl="0" algn="l">
              <a:lnSpc>
                <a:spcPct val="90000"/>
              </a:lnSpc>
              <a:spcBef>
                <a:spcPts val="2200"/>
              </a:spcBef>
              <a:spcAft>
                <a:spcPts val="0"/>
              </a:spcAft>
              <a:buClr>
                <a:schemeClr val="accent5"/>
              </a:buClr>
              <a:buSzPts val="2800"/>
              <a:buChar char="•"/>
            </a:pPr>
            <a:r>
              <a:rPr b="1" lang="en-US">
                <a:solidFill>
                  <a:schemeClr val="accent5"/>
                </a:solidFill>
              </a:rPr>
              <a:t>Bias in Data Discussion</a:t>
            </a:r>
            <a:endParaRPr/>
          </a:p>
          <a:p>
            <a:pPr indent="-228600" lvl="0" marL="228600" rtl="0" algn="l">
              <a:lnSpc>
                <a:spcPct val="90000"/>
              </a:lnSpc>
              <a:spcBef>
                <a:spcPts val="2200"/>
              </a:spcBef>
              <a:spcAft>
                <a:spcPts val="0"/>
              </a:spcAft>
              <a:buClr>
                <a:schemeClr val="dk1"/>
              </a:buClr>
              <a:buSzPts val="2800"/>
              <a:buChar char="•"/>
            </a:pPr>
            <a:r>
              <a:rPr lang="en-US"/>
              <a:t>OOP Review</a:t>
            </a:r>
            <a:endParaRPr/>
          </a:p>
          <a:p>
            <a:pPr indent="-228600" lvl="0" marL="228600" rtl="0" algn="l">
              <a:lnSpc>
                <a:spcPct val="90000"/>
              </a:lnSpc>
              <a:spcBef>
                <a:spcPts val="2200"/>
              </a:spcBef>
              <a:spcAft>
                <a:spcPts val="0"/>
              </a:spcAft>
              <a:buClr>
                <a:schemeClr val="dk1"/>
              </a:buClr>
              <a:buSzPts val="2800"/>
              <a:buChar char="•"/>
            </a:pPr>
            <a:r>
              <a:rPr lang="en-US"/>
              <a:t>Example</a:t>
            </a:r>
            <a:endParaRPr/>
          </a:p>
          <a:p>
            <a:pPr indent="-228600" lvl="0" marL="228600" rtl="0" algn="l">
              <a:lnSpc>
                <a:spcPct val="90000"/>
              </a:lnSpc>
              <a:spcBef>
                <a:spcPts val="2200"/>
              </a:spcBef>
              <a:spcAft>
                <a:spcPts val="0"/>
              </a:spcAft>
              <a:buClr>
                <a:schemeClr val="dk1"/>
              </a:buClr>
              <a:buSzPts val="2800"/>
              <a:buChar char="•"/>
            </a:pPr>
            <a:r>
              <a:rPr lang="en-US"/>
              <a:t>Abstraction</a:t>
            </a:r>
            <a:endParaRPr/>
          </a:p>
        </p:txBody>
      </p:sp>
      <p:sp>
        <p:nvSpPr>
          <p:cNvPr id="99" name="Google Shape;99;p13"/>
          <p:cNvSpPr/>
          <p:nvPr/>
        </p:nvSpPr>
        <p:spPr>
          <a:xfrm rot="10800000">
            <a:off x="4647188" y="2771508"/>
            <a:ext cx="444843" cy="308919"/>
          </a:xfrm>
          <a:prstGeom prst="homePlat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4"/>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Data Bias</a:t>
            </a:r>
            <a:endParaRPr/>
          </a:p>
        </p:txBody>
      </p:sp>
      <p:sp>
        <p:nvSpPr>
          <p:cNvPr id="105" name="Google Shape;105;p14"/>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Common Misconception: Models or Artificial Intelligence (AI) are somehow “less biased” or “more objective” than humans. </a:t>
            </a:r>
            <a:r>
              <a:rPr b="1" lang="en-US"/>
              <a:t>Not true.</a:t>
            </a:r>
            <a:endParaRPr/>
          </a:p>
          <a:p>
            <a:pPr indent="-228600" lvl="0" marL="228600" rtl="0" algn="l">
              <a:lnSpc>
                <a:spcPct val="90000"/>
              </a:lnSpc>
              <a:spcBef>
                <a:spcPts val="1000"/>
              </a:spcBef>
              <a:spcAft>
                <a:spcPts val="0"/>
              </a:spcAft>
              <a:buClr>
                <a:schemeClr val="dk1"/>
              </a:buClr>
              <a:buSzPts val="2800"/>
              <a:buChar char="•"/>
            </a:pPr>
            <a:r>
              <a:rPr lang="en-US"/>
              <a:t>The programs we use operate on real-world data, and will often reflect the biases that data contains</a:t>
            </a:r>
            <a:endParaRPr/>
          </a:p>
          <a:p>
            <a:pPr indent="-228600" lvl="0" marL="228600" rtl="0" algn="l">
              <a:lnSpc>
                <a:spcPct val="90000"/>
              </a:lnSpc>
              <a:spcBef>
                <a:spcPts val="1000"/>
              </a:spcBef>
              <a:spcAft>
                <a:spcPts val="0"/>
              </a:spcAft>
              <a:buClr>
                <a:schemeClr val="dk1"/>
              </a:buClr>
              <a:buSzPts val="2800"/>
              <a:buChar char="•"/>
            </a:pPr>
            <a:r>
              <a:rPr lang="en-US"/>
              <a:t>Have to carefully consider the context and limitations of the data we gather. If the data an algorithm is built on is vastly different than the context in which it’s used, some pretty awful outcomes can happen</a:t>
            </a:r>
            <a:endParaRPr/>
          </a:p>
          <a:p>
            <a:pPr indent="-50800" lvl="0" marL="228600" rtl="0" algn="l">
              <a:lnSpc>
                <a:spcPct val="90000"/>
              </a:lnSpc>
              <a:spcBef>
                <a:spcPts val="1000"/>
              </a:spcBef>
              <a:spcAft>
                <a:spcPts val="0"/>
              </a:spcAft>
              <a:buClr>
                <a:schemeClr val="dk1"/>
              </a:buClr>
              <a:buSzPts val="2800"/>
              <a:buNone/>
            </a:pPr>
            <a:r>
              <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15"/>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Data Bias</a:t>
            </a:r>
            <a:endParaRPr/>
          </a:p>
        </p:txBody>
      </p:sp>
      <p:pic>
        <p:nvPicPr>
          <p:cNvPr descr="Image" id="111" name="Google Shape;111;p15"/>
          <p:cNvPicPr preferRelativeResize="0"/>
          <p:nvPr/>
        </p:nvPicPr>
        <p:blipFill rotWithShape="1">
          <a:blip r:embed="rId3">
            <a:alphaModFix/>
          </a:blip>
          <a:srcRect b="0" l="0" r="0" t="0"/>
          <a:stretch/>
        </p:blipFill>
        <p:spPr>
          <a:xfrm>
            <a:off x="1465745" y="1302026"/>
            <a:ext cx="9260509" cy="5377070"/>
          </a:xfrm>
          <a:prstGeom prst="rect">
            <a:avLst/>
          </a:prstGeom>
          <a:noFill/>
          <a:ln>
            <a:noFill/>
          </a:ln>
        </p:spPr>
      </p:pic>
      <p:sp>
        <p:nvSpPr>
          <p:cNvPr id="112" name="Google Shape;112;p15"/>
          <p:cNvSpPr txBox="1"/>
          <p:nvPr/>
        </p:nvSpPr>
        <p:spPr>
          <a:xfrm>
            <a:off x="10123375" y="6088150"/>
            <a:ext cx="2235600" cy="615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a:t>citation:</a:t>
            </a:r>
            <a:endParaRPr/>
          </a:p>
          <a:p>
            <a:pPr indent="0" lvl="0" marL="0" rtl="0" algn="l">
              <a:spcBef>
                <a:spcPts val="0"/>
              </a:spcBef>
              <a:spcAft>
                <a:spcPts val="0"/>
              </a:spcAft>
              <a:buNone/>
            </a:pPr>
            <a:r>
              <a:rPr lang="en-US" u="sng">
                <a:solidFill>
                  <a:schemeClr val="hlink"/>
                </a:solidFill>
                <a:latin typeface="Calibri"/>
                <a:ea typeface="Calibri"/>
                <a:cs typeface="Calibri"/>
                <a:sym typeface="Calibri"/>
                <a:hlinkClick r:id="rId4"/>
              </a:rPr>
              <a:t>http://gendershades.org/</a:t>
            </a:r>
            <a:r>
              <a:rPr lang="en-US">
                <a:latin typeface="Calibri"/>
                <a:ea typeface="Calibri"/>
                <a:cs typeface="Calibri"/>
                <a:sym typeface="Calibri"/>
              </a:rPr>
              <a:t> </a:t>
            </a:r>
            <a:endParaRPr>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16"/>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What to do?</a:t>
            </a:r>
            <a:endParaRPr/>
          </a:p>
        </p:txBody>
      </p:sp>
      <p:sp>
        <p:nvSpPr>
          <p:cNvPr id="118" name="Google Shape;118;p16"/>
          <p:cNvSpPr txBox="1"/>
          <p:nvPr>
            <p:ph idx="1" type="body"/>
          </p:nvPr>
        </p:nvSpPr>
        <p:spPr>
          <a:xfrm>
            <a:off x="838200" y="1371600"/>
            <a:ext cx="10515600" cy="5347252"/>
          </a:xfrm>
          <a:prstGeom prst="rect">
            <a:avLst/>
          </a:prstGeom>
          <a:noFill/>
          <a:ln>
            <a:noFill/>
          </a:ln>
        </p:spPr>
        <p:txBody>
          <a:bodyPr anchorCtr="0" anchor="t" bIns="45700" lIns="91425" spcFirstLastPara="1" rIns="91425" wrap="square" tIns="45700">
            <a:normAutofit fontScale="92500" lnSpcReduction="10000"/>
          </a:bodyPr>
          <a:lstStyle/>
          <a:p>
            <a:pPr indent="-228600" lvl="0" marL="228600" rtl="0" algn="l">
              <a:lnSpc>
                <a:spcPct val="90000"/>
              </a:lnSpc>
              <a:spcBef>
                <a:spcPts val="0"/>
              </a:spcBef>
              <a:spcAft>
                <a:spcPts val="0"/>
              </a:spcAft>
              <a:buClr>
                <a:schemeClr val="dk1"/>
              </a:buClr>
              <a:buSzPct val="100000"/>
              <a:buChar char="•"/>
            </a:pPr>
            <a:r>
              <a:rPr lang="en-US"/>
              <a:t>Obviously, ideal to have datasets that aren’t biased in the first place. </a:t>
            </a:r>
            <a:endParaRPr/>
          </a:p>
          <a:p>
            <a:pPr indent="-228600" lvl="1" marL="685800" rtl="0" algn="l">
              <a:lnSpc>
                <a:spcPct val="90000"/>
              </a:lnSpc>
              <a:spcBef>
                <a:spcPts val="500"/>
              </a:spcBef>
              <a:spcAft>
                <a:spcPts val="0"/>
              </a:spcAft>
              <a:buClr>
                <a:schemeClr val="dk1"/>
              </a:buClr>
              <a:buSzPct val="100000"/>
              <a:buChar char="-"/>
            </a:pPr>
            <a:r>
              <a:rPr lang="en-US"/>
              <a:t>But might not always be possible if we can’t fix the sources of the bias in the real world...</a:t>
            </a:r>
            <a:endParaRPr/>
          </a:p>
          <a:p>
            <a:pPr indent="-228600" lvl="0" marL="228600" rtl="0" algn="l">
              <a:lnSpc>
                <a:spcPct val="90000"/>
              </a:lnSpc>
              <a:spcBef>
                <a:spcPts val="1000"/>
              </a:spcBef>
              <a:spcAft>
                <a:spcPts val="0"/>
              </a:spcAft>
              <a:buClr>
                <a:schemeClr val="dk1"/>
              </a:buClr>
              <a:buSzPct val="100000"/>
              <a:buChar char="•"/>
            </a:pPr>
            <a:r>
              <a:rPr lang="en-US"/>
              <a:t>AI/Models aren’t “neutral” or “more objective”, they just quickly and automatically codify the status quo (and perpetuate biases)</a:t>
            </a:r>
            <a:endParaRPr/>
          </a:p>
          <a:p>
            <a:pPr indent="-228600" lvl="1" marL="685800" rtl="0" algn="l">
              <a:lnSpc>
                <a:spcPct val="90000"/>
              </a:lnSpc>
              <a:spcBef>
                <a:spcPts val="500"/>
              </a:spcBef>
              <a:spcAft>
                <a:spcPts val="0"/>
              </a:spcAft>
              <a:buClr>
                <a:schemeClr val="dk1"/>
              </a:buClr>
              <a:buSzPct val="100000"/>
              <a:buChar char="-"/>
            </a:pPr>
            <a:r>
              <a:rPr lang="en-US"/>
              <a:t>Garbage in → Garbage out </a:t>
            </a:r>
            <a:endParaRPr/>
          </a:p>
          <a:p>
            <a:pPr indent="-228600" lvl="0" marL="228600" rtl="0" algn="l">
              <a:lnSpc>
                <a:spcPct val="90000"/>
              </a:lnSpc>
              <a:spcBef>
                <a:spcPts val="1000"/>
              </a:spcBef>
              <a:spcAft>
                <a:spcPts val="0"/>
              </a:spcAft>
              <a:buClr>
                <a:schemeClr val="dk1"/>
              </a:buClr>
              <a:buSzPct val="100000"/>
              <a:buChar char="•"/>
            </a:pPr>
            <a:r>
              <a:rPr lang="en-US"/>
              <a:t>Lots of work going into how to de-bias models </a:t>
            </a:r>
            <a:r>
              <a:rPr i="1" lang="en-US"/>
              <a:t>even if </a:t>
            </a:r>
            <a:r>
              <a:rPr lang="en-US"/>
              <a:t>they are trained on biased data. Active area of research!</a:t>
            </a:r>
            <a:endParaRPr/>
          </a:p>
          <a:p>
            <a:pPr indent="-228600" lvl="1" marL="685800" rtl="0" algn="l">
              <a:lnSpc>
                <a:spcPct val="90000"/>
              </a:lnSpc>
              <a:spcBef>
                <a:spcPts val="500"/>
              </a:spcBef>
              <a:spcAft>
                <a:spcPts val="0"/>
              </a:spcAft>
              <a:buClr>
                <a:schemeClr val="dk1"/>
              </a:buClr>
              <a:buSzPct val="100000"/>
              <a:buChar char="-"/>
            </a:pPr>
            <a:r>
              <a:rPr lang="en-US"/>
              <a:t>Key take-away: None of this comes “for free”, requires hard work to fight bias</a:t>
            </a:r>
            <a:endParaRPr/>
          </a:p>
          <a:p>
            <a:pPr indent="-228600" lvl="0" marL="228600" rtl="0" algn="l">
              <a:lnSpc>
                <a:spcPct val="90000"/>
              </a:lnSpc>
              <a:spcBef>
                <a:spcPts val="1000"/>
              </a:spcBef>
              <a:spcAft>
                <a:spcPts val="0"/>
              </a:spcAft>
              <a:buClr>
                <a:schemeClr val="dk1"/>
              </a:buClr>
              <a:buSzPct val="100000"/>
              <a:buChar char="•"/>
            </a:pPr>
            <a:r>
              <a:rPr lang="en-US"/>
              <a:t>Ask ourselves:</a:t>
            </a:r>
            <a:endParaRPr/>
          </a:p>
          <a:p>
            <a:pPr indent="-228600" lvl="1" marL="685800" rtl="0" algn="l">
              <a:lnSpc>
                <a:spcPct val="90000"/>
              </a:lnSpc>
              <a:spcBef>
                <a:spcPts val="500"/>
              </a:spcBef>
              <a:spcAft>
                <a:spcPts val="0"/>
              </a:spcAft>
              <a:buClr>
                <a:schemeClr val="dk1"/>
              </a:buClr>
              <a:buSzPct val="100000"/>
              <a:buChar char="-"/>
            </a:pPr>
            <a:r>
              <a:rPr lang="en-US"/>
              <a:t>What biases might be present in my data?</a:t>
            </a:r>
            <a:endParaRPr/>
          </a:p>
          <a:p>
            <a:pPr indent="-228600" lvl="1" marL="685800" rtl="0" algn="l">
              <a:lnSpc>
                <a:spcPct val="90000"/>
              </a:lnSpc>
              <a:spcBef>
                <a:spcPts val="500"/>
              </a:spcBef>
              <a:spcAft>
                <a:spcPts val="0"/>
              </a:spcAft>
              <a:buClr>
                <a:schemeClr val="dk1"/>
              </a:buClr>
              <a:buSzPct val="100000"/>
              <a:buChar char="-"/>
            </a:pPr>
            <a:r>
              <a:rPr lang="en-US"/>
              <a:t>What assumptions might I be making about who is using my program?</a:t>
            </a:r>
            <a:endParaRPr/>
          </a:p>
          <a:p>
            <a:pPr indent="-228600" lvl="1" marL="685800" rtl="0" algn="l">
              <a:lnSpc>
                <a:spcPct val="90000"/>
              </a:lnSpc>
              <a:spcBef>
                <a:spcPts val="500"/>
              </a:spcBef>
              <a:spcAft>
                <a:spcPts val="0"/>
              </a:spcAft>
              <a:buClr>
                <a:schemeClr val="dk1"/>
              </a:buClr>
              <a:buSzPct val="100000"/>
              <a:buChar char="-"/>
            </a:pPr>
            <a:r>
              <a:rPr lang="en-US"/>
              <a:t>How can I write code to be more inclusive?</a:t>
            </a:r>
            <a:endParaRPr/>
          </a:p>
          <a:p>
            <a:pPr indent="-228600" lvl="1" marL="685800" rtl="0" algn="l">
              <a:lnSpc>
                <a:spcPct val="90000"/>
              </a:lnSpc>
              <a:spcBef>
                <a:spcPts val="500"/>
              </a:spcBef>
              <a:spcAft>
                <a:spcPts val="0"/>
              </a:spcAft>
              <a:buClr>
                <a:schemeClr val="dk1"/>
              </a:buClr>
              <a:buSzPct val="100000"/>
              <a:buChar char="-"/>
            </a:pPr>
            <a:r>
              <a:rPr lang="en-US"/>
              <a:t>What happens </a:t>
            </a:r>
            <a:r>
              <a:rPr i="1" lang="en-US"/>
              <a:t>when (</a:t>
            </a:r>
            <a:r>
              <a:rPr b="1" i="1" lang="en-US"/>
              <a:t>not if</a:t>
            </a:r>
            <a:r>
              <a:rPr i="1" lang="en-US"/>
              <a:t>) </a:t>
            </a:r>
            <a:r>
              <a:rPr lang="en-US"/>
              <a:t>mistakes happen? Who potentially benefits and who is potentially harmed?</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17"/>
          <p:cNvSpPr txBox="1"/>
          <p:nvPr>
            <p:ph type="title"/>
          </p:nvPr>
        </p:nvSpPr>
        <p:spPr>
          <a:xfrm>
            <a:off x="838200" y="456565"/>
            <a:ext cx="10515600" cy="762635"/>
          </a:xfrm>
          <a:prstGeom prst="rect">
            <a:avLst/>
          </a:prstGeom>
          <a:noFill/>
          <a:ln>
            <a:noFill/>
          </a:ln>
        </p:spPr>
        <p:txBody>
          <a:bodyPr anchorCtr="0" anchor="ctr" bIns="45700" lIns="91425" spcFirstLastPara="1" rIns="91425" wrap="square" tIns="45700">
            <a:normAutofit/>
          </a:bodyPr>
          <a:lstStyle/>
          <a:p>
            <a:pPr indent="0" lvl="0" marL="0" rtl="0" algn="l">
              <a:lnSpc>
                <a:spcPct val="90000"/>
              </a:lnSpc>
              <a:spcBef>
                <a:spcPts val="0"/>
              </a:spcBef>
              <a:spcAft>
                <a:spcPts val="0"/>
              </a:spcAft>
              <a:buClr>
                <a:schemeClr val="dk1"/>
              </a:buClr>
              <a:buSzPts val="4400"/>
              <a:buFont typeface="Calibri"/>
              <a:buNone/>
            </a:pPr>
            <a:r>
              <a:rPr lang="en-US"/>
              <a:t>Lecture Outline</a:t>
            </a:r>
            <a:endParaRPr/>
          </a:p>
        </p:txBody>
      </p:sp>
      <p:sp>
        <p:nvSpPr>
          <p:cNvPr id="124" name="Google Shape;124;p17"/>
          <p:cNvSpPr txBox="1"/>
          <p:nvPr>
            <p:ph idx="1" type="body"/>
          </p:nvPr>
        </p:nvSpPr>
        <p:spPr>
          <a:xfrm>
            <a:off x="838200" y="1371600"/>
            <a:ext cx="10515600" cy="4805363"/>
          </a:xfrm>
          <a:prstGeom prst="rect">
            <a:avLst/>
          </a:prstGeom>
          <a:noFill/>
          <a:ln>
            <a:noFill/>
          </a:ln>
        </p:spPr>
        <p:txBody>
          <a:bodyPr anchorCtr="0" anchor="t" bIns="45700" lIns="91425" spcFirstLastPara="1" rIns="91425" wrap="square" tIns="45700">
            <a:normAutofit/>
          </a:bodyPr>
          <a:lstStyle/>
          <a:p>
            <a:pPr indent="-228600" lvl="0" marL="228600" rtl="0" algn="l">
              <a:lnSpc>
                <a:spcPct val="90000"/>
              </a:lnSpc>
              <a:spcBef>
                <a:spcPts val="0"/>
              </a:spcBef>
              <a:spcAft>
                <a:spcPts val="0"/>
              </a:spcAft>
              <a:buClr>
                <a:schemeClr val="dk1"/>
              </a:buClr>
              <a:buSzPts val="2800"/>
              <a:buChar char="•"/>
            </a:pPr>
            <a:r>
              <a:rPr lang="en-US"/>
              <a:t>Announcements</a:t>
            </a:r>
            <a:endParaRPr/>
          </a:p>
          <a:p>
            <a:pPr indent="-228600" lvl="0" marL="228600" rtl="0" algn="l">
              <a:lnSpc>
                <a:spcPct val="90000"/>
              </a:lnSpc>
              <a:spcBef>
                <a:spcPts val="2200"/>
              </a:spcBef>
              <a:spcAft>
                <a:spcPts val="0"/>
              </a:spcAft>
              <a:buClr>
                <a:schemeClr val="dk1"/>
              </a:buClr>
              <a:buSzPts val="2800"/>
              <a:buChar char="•"/>
            </a:pPr>
            <a:r>
              <a:rPr lang="en-US"/>
              <a:t>SearchEngine Recap</a:t>
            </a:r>
            <a:endParaRPr/>
          </a:p>
          <a:p>
            <a:pPr indent="-228600" lvl="0" marL="228600" rtl="0" algn="l">
              <a:lnSpc>
                <a:spcPct val="90000"/>
              </a:lnSpc>
              <a:spcBef>
                <a:spcPts val="2200"/>
              </a:spcBef>
              <a:spcAft>
                <a:spcPts val="0"/>
              </a:spcAft>
              <a:buClr>
                <a:schemeClr val="dk1"/>
              </a:buClr>
              <a:buSzPts val="2800"/>
              <a:buChar char="•"/>
            </a:pPr>
            <a:r>
              <a:rPr lang="en-US"/>
              <a:t>Bias in Data Discussion</a:t>
            </a:r>
            <a:endParaRPr/>
          </a:p>
          <a:p>
            <a:pPr indent="-228600" lvl="0" marL="228600" rtl="0" algn="l">
              <a:lnSpc>
                <a:spcPct val="90000"/>
              </a:lnSpc>
              <a:spcBef>
                <a:spcPts val="2200"/>
              </a:spcBef>
              <a:spcAft>
                <a:spcPts val="0"/>
              </a:spcAft>
              <a:buClr>
                <a:schemeClr val="accent5"/>
              </a:buClr>
              <a:buSzPts val="2800"/>
              <a:buChar char="•"/>
            </a:pPr>
            <a:r>
              <a:rPr b="1" lang="en-US">
                <a:solidFill>
                  <a:schemeClr val="accent5"/>
                </a:solidFill>
              </a:rPr>
              <a:t>OOP Review</a:t>
            </a:r>
            <a:endParaRPr/>
          </a:p>
          <a:p>
            <a:pPr indent="-228600" lvl="0" marL="228600" rtl="0" algn="l">
              <a:lnSpc>
                <a:spcPct val="90000"/>
              </a:lnSpc>
              <a:spcBef>
                <a:spcPts val="2200"/>
              </a:spcBef>
              <a:spcAft>
                <a:spcPts val="0"/>
              </a:spcAft>
              <a:buClr>
                <a:schemeClr val="dk1"/>
              </a:buClr>
              <a:buSzPts val="2800"/>
              <a:buChar char="•"/>
            </a:pPr>
            <a:r>
              <a:rPr lang="en-US"/>
              <a:t>Example</a:t>
            </a:r>
            <a:endParaRPr/>
          </a:p>
          <a:p>
            <a:pPr indent="-228600" lvl="0" marL="228600" rtl="0" algn="l">
              <a:lnSpc>
                <a:spcPct val="90000"/>
              </a:lnSpc>
              <a:spcBef>
                <a:spcPts val="2200"/>
              </a:spcBef>
              <a:spcAft>
                <a:spcPts val="0"/>
              </a:spcAft>
              <a:buClr>
                <a:schemeClr val="dk1"/>
              </a:buClr>
              <a:buSzPts val="2800"/>
              <a:buChar char="•"/>
            </a:pPr>
            <a:r>
              <a:rPr lang="en-US"/>
              <a:t>Abstraction</a:t>
            </a:r>
            <a:endParaRPr/>
          </a:p>
        </p:txBody>
      </p:sp>
      <p:sp>
        <p:nvSpPr>
          <p:cNvPr id="125" name="Google Shape;125;p17"/>
          <p:cNvSpPr/>
          <p:nvPr/>
        </p:nvSpPr>
        <p:spPr>
          <a:xfrm rot="10800000">
            <a:off x="3134271" y="3429000"/>
            <a:ext cx="444843" cy="308919"/>
          </a:xfrm>
          <a:prstGeom prst="homePlate">
            <a:avLst>
              <a:gd fmla="val 50000" name="adj"/>
            </a:avLst>
          </a:prstGeom>
          <a:solidFill>
            <a:schemeClr val="accent5"/>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SE 373 Summer 2020">
  <a:themeElements>
    <a:clrScheme name="CSE 373 20su">
      <a:dk1>
        <a:srgbClr val="000000"/>
      </a:dk1>
      <a:lt1>
        <a:srgbClr val="FFFFFF"/>
      </a:lt1>
      <a:dk2>
        <a:srgbClr val="44546A"/>
      </a:dk2>
      <a:lt2>
        <a:srgbClr val="E7E6E6"/>
      </a:lt2>
      <a:accent1>
        <a:srgbClr val="2E235D"/>
      </a:accent1>
      <a:accent2>
        <a:srgbClr val="E83C60"/>
      </a:accent2>
      <a:accent3>
        <a:srgbClr val="2699A9"/>
      </a:accent3>
      <a:accent4>
        <a:srgbClr val="FFC000"/>
      </a:accent4>
      <a:accent5>
        <a:srgbClr val="EE8A64"/>
      </a:accent5>
      <a:accent6>
        <a:srgbClr val="09A98A"/>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