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4"/>
    <p:sldMasterId id="2147483697" r:id="rId5"/>
    <p:sldMasterId id="2147483698" r:id="rId6"/>
    <p:sldMasterId id="214748369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y="6858000" cx="12192000"/>
  <p:notesSz cx="7772400" cy="10058400"/>
  <p:embeddedFontLst>
    <p:embeddedFont>
      <p:font typeface="Montserrat SemiBold"/>
      <p:regular r:id="rId33"/>
      <p:bold r:id="rId34"/>
      <p:italic r:id="rId35"/>
      <p:boldItalic r:id="rId36"/>
    </p:embeddedFont>
    <p:embeddedFont>
      <p:font typeface="Montserrat"/>
      <p:regular r:id="rId37"/>
      <p:bold r:id="rId38"/>
      <p:italic r:id="rId39"/>
      <p:boldItalic r:id="rId40"/>
    </p:embeddedFont>
    <p:embeddedFont>
      <p:font typeface="Montserrat ExtraBold"/>
      <p:bold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1D047E-C65A-4B78-BB5A-F0808E58853D}">
  <a:tblStyle styleId="{B01D047E-C65A-4B78-BB5A-F0808E58853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2.xml"/><Relationship Id="rId42" Type="http://schemas.openxmlformats.org/officeDocument/2006/relationships/font" Target="fonts/MontserratExtraBold-boldItalic.fntdata"/><Relationship Id="rId41" Type="http://schemas.openxmlformats.org/officeDocument/2006/relationships/font" Target="fonts/MontserratExtraBold-bold.fnt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MontserratSemiBold-regular.fntdata"/><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MontserratSemiBold-italic.fntdata"/><Relationship Id="rId12" Type="http://schemas.openxmlformats.org/officeDocument/2006/relationships/slide" Target="slides/slide4.xml"/><Relationship Id="rId34" Type="http://schemas.openxmlformats.org/officeDocument/2006/relationships/font" Target="fonts/MontserratSemiBold-bold.fntdata"/><Relationship Id="rId15" Type="http://schemas.openxmlformats.org/officeDocument/2006/relationships/slide" Target="slides/slide7.xml"/><Relationship Id="rId37" Type="http://schemas.openxmlformats.org/officeDocument/2006/relationships/font" Target="fonts/Montserrat-regular.fntdata"/><Relationship Id="rId14" Type="http://schemas.openxmlformats.org/officeDocument/2006/relationships/slide" Target="slides/slide6.xml"/><Relationship Id="rId36" Type="http://schemas.openxmlformats.org/officeDocument/2006/relationships/font" Target="fonts/MontserratSemiBold-boldItalic.fntdata"/><Relationship Id="rId17" Type="http://schemas.openxmlformats.org/officeDocument/2006/relationships/slide" Target="slides/slide9.xml"/><Relationship Id="rId39" Type="http://schemas.openxmlformats.org/officeDocument/2006/relationships/font" Target="fonts/Montserrat-italic.fntdata"/><Relationship Id="rId16" Type="http://schemas.openxmlformats.org/officeDocument/2006/relationships/slide" Target="slides/slide8.xml"/><Relationship Id="rId38" Type="http://schemas.openxmlformats.org/officeDocument/2006/relationships/font" Target="fonts/Montserrat-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107ac48baf_0_40: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107ac48baf_0_40: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28edb37ce7_0_8: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228edb37ce7_0_8: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4: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5: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6: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8: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9: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28edb37ce7_0_33: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g228edb37ce7_0_33: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0: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28edb37ce7_0_3: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28edb37ce7_0_3: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5: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6: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7: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8: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speaker notes woa</a:t>
            </a:r>
            <a:endParaRPr/>
          </a:p>
        </p:txBody>
      </p:sp>
      <p:sp>
        <p:nvSpPr>
          <p:cNvPr id="333" name="Google Shape;333;p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9: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107ac48baf_0_21: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107ac48baf_0_21: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7" name="Shape 2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57" name="Shape 57"/>
        <p:cNvGrpSpPr/>
        <p:nvPr/>
      </p:nvGrpSpPr>
      <p:grpSpPr>
        <a:xfrm>
          <a:off x="0" y="0"/>
          <a:ext cx="0" cy="0"/>
          <a:chOff x="0" y="0"/>
          <a:chExt cx="0" cy="0"/>
        </a:xfrm>
      </p:grpSpPr>
      <p:sp>
        <p:nvSpPr>
          <p:cNvPr id="58" name="Google Shape;58;p11"/>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11"/>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61" name="Shape 61"/>
        <p:cNvGrpSpPr/>
        <p:nvPr/>
      </p:nvGrpSpPr>
      <p:grpSpPr>
        <a:xfrm>
          <a:off x="0" y="0"/>
          <a:ext cx="0" cy="0"/>
          <a:chOff x="0" y="0"/>
          <a:chExt cx="0" cy="0"/>
        </a:xfrm>
      </p:grpSpPr>
      <p:sp>
        <p:nvSpPr>
          <p:cNvPr id="62" name="Google Shape;62;p12"/>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2"/>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2"/>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2"/>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67" name="Shape 67"/>
        <p:cNvGrpSpPr/>
        <p:nvPr/>
      </p:nvGrpSpPr>
      <p:grpSpPr>
        <a:xfrm>
          <a:off x="0" y="0"/>
          <a:ext cx="0" cy="0"/>
          <a:chOff x="0" y="0"/>
          <a:chExt cx="0" cy="0"/>
        </a:xfrm>
      </p:grpSpPr>
      <p:sp>
        <p:nvSpPr>
          <p:cNvPr id="68" name="Google Shape;68;p13"/>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3"/>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0" name="Google Shape;70;p13"/>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1" name="Google Shape;71;p13"/>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3"/>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3"/>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4" name="Google Shape;74;p13"/>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3" name="Shape 83"/>
        <p:cNvGrpSpPr/>
        <p:nvPr/>
      </p:nvGrpSpPr>
      <p:grpSpPr>
        <a:xfrm>
          <a:off x="0" y="0"/>
          <a:ext cx="0" cy="0"/>
          <a:chOff x="0" y="0"/>
          <a:chExt cx="0" cy="0"/>
        </a:xfrm>
      </p:grpSpPr>
      <p:sp>
        <p:nvSpPr>
          <p:cNvPr id="84" name="Google Shape;84;p15"/>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85" name="Shape 85"/>
        <p:cNvGrpSpPr/>
        <p:nvPr/>
      </p:nvGrpSpPr>
      <p:grpSpPr>
        <a:xfrm>
          <a:off x="0" y="0"/>
          <a:ext cx="0" cy="0"/>
          <a:chOff x="0" y="0"/>
          <a:chExt cx="0" cy="0"/>
        </a:xfrm>
      </p:grpSpPr>
      <p:sp>
        <p:nvSpPr>
          <p:cNvPr id="86" name="Google Shape;86;p16"/>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6"/>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6"/>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89" name="Shape 89"/>
        <p:cNvGrpSpPr/>
        <p:nvPr/>
      </p:nvGrpSpPr>
      <p:grpSpPr>
        <a:xfrm>
          <a:off x="0" y="0"/>
          <a:ext cx="0" cy="0"/>
          <a:chOff x="0" y="0"/>
          <a:chExt cx="0" cy="0"/>
        </a:xfrm>
      </p:grpSpPr>
      <p:sp>
        <p:nvSpPr>
          <p:cNvPr id="90" name="Google Shape;90;p17"/>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7"/>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7"/>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93" name="Shape 93"/>
        <p:cNvGrpSpPr/>
        <p:nvPr/>
      </p:nvGrpSpPr>
      <p:grpSpPr>
        <a:xfrm>
          <a:off x="0" y="0"/>
          <a:ext cx="0" cy="0"/>
          <a:chOff x="0" y="0"/>
          <a:chExt cx="0" cy="0"/>
        </a:xfrm>
      </p:grpSpPr>
      <p:sp>
        <p:nvSpPr>
          <p:cNvPr id="94" name="Google Shape;94;p18"/>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8"/>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6" name="Google Shape;96;p18"/>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18"/>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19"/>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9"/>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01" name="Shape 101"/>
        <p:cNvGrpSpPr/>
        <p:nvPr/>
      </p:nvGrpSpPr>
      <p:grpSpPr>
        <a:xfrm>
          <a:off x="0" y="0"/>
          <a:ext cx="0" cy="0"/>
          <a:chOff x="0" y="0"/>
          <a:chExt cx="0" cy="0"/>
        </a:xfrm>
      </p:grpSpPr>
      <p:sp>
        <p:nvSpPr>
          <p:cNvPr id="102" name="Google Shape;102;p20"/>
          <p:cNvSpPr txBox="1"/>
          <p:nvPr>
            <p:ph idx="1" type="subTitle"/>
          </p:nvPr>
        </p:nvSpPr>
        <p:spPr>
          <a:xfrm>
            <a:off x="609480" y="273600"/>
            <a:ext cx="10972440" cy="53078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0"/>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04" name="Shape 104"/>
        <p:cNvGrpSpPr/>
        <p:nvPr/>
      </p:nvGrpSpPr>
      <p:grpSpPr>
        <a:xfrm>
          <a:off x="0" y="0"/>
          <a:ext cx="0" cy="0"/>
          <a:chOff x="0" y="0"/>
          <a:chExt cx="0" cy="0"/>
        </a:xfrm>
      </p:grpSpPr>
      <p:sp>
        <p:nvSpPr>
          <p:cNvPr id="105" name="Google Shape;105;p21"/>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1"/>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21"/>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21"/>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21"/>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8" name="Shape 28"/>
        <p:cNvGrpSpPr/>
        <p:nvPr/>
      </p:nvGrpSpPr>
      <p:grpSpPr>
        <a:xfrm>
          <a:off x="0" y="0"/>
          <a:ext cx="0" cy="0"/>
          <a:chOff x="0" y="0"/>
          <a:chExt cx="0" cy="0"/>
        </a:xfrm>
      </p:grpSpPr>
      <p:sp>
        <p:nvSpPr>
          <p:cNvPr id="29" name="Google Shape;29;p3"/>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10" name="Shape 110"/>
        <p:cNvGrpSpPr/>
        <p:nvPr/>
      </p:nvGrpSpPr>
      <p:grpSpPr>
        <a:xfrm>
          <a:off x="0" y="0"/>
          <a:ext cx="0" cy="0"/>
          <a:chOff x="0" y="0"/>
          <a:chExt cx="0" cy="0"/>
        </a:xfrm>
      </p:grpSpPr>
      <p:sp>
        <p:nvSpPr>
          <p:cNvPr id="111" name="Google Shape;111;p22"/>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2"/>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22"/>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22"/>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22"/>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16" name="Shape 116"/>
        <p:cNvGrpSpPr/>
        <p:nvPr/>
      </p:nvGrpSpPr>
      <p:grpSpPr>
        <a:xfrm>
          <a:off x="0" y="0"/>
          <a:ext cx="0" cy="0"/>
          <a:chOff x="0" y="0"/>
          <a:chExt cx="0" cy="0"/>
        </a:xfrm>
      </p:grpSpPr>
      <p:sp>
        <p:nvSpPr>
          <p:cNvPr id="117" name="Google Shape;117;p23"/>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9" name="Google Shape;119;p23"/>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0" name="Google Shape;120;p23"/>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1" name="Google Shape;121;p23"/>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22" name="Shape 122"/>
        <p:cNvGrpSpPr/>
        <p:nvPr/>
      </p:nvGrpSpPr>
      <p:grpSpPr>
        <a:xfrm>
          <a:off x="0" y="0"/>
          <a:ext cx="0" cy="0"/>
          <a:chOff x="0" y="0"/>
          <a:chExt cx="0" cy="0"/>
        </a:xfrm>
      </p:grpSpPr>
      <p:sp>
        <p:nvSpPr>
          <p:cNvPr id="123" name="Google Shape;123;p24"/>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5" name="Google Shape;125;p24"/>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6" name="Google Shape;126;p24"/>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27" name="Shape 127"/>
        <p:cNvGrpSpPr/>
        <p:nvPr/>
      </p:nvGrpSpPr>
      <p:grpSpPr>
        <a:xfrm>
          <a:off x="0" y="0"/>
          <a:ext cx="0" cy="0"/>
          <a:chOff x="0" y="0"/>
          <a:chExt cx="0" cy="0"/>
        </a:xfrm>
      </p:grpSpPr>
      <p:sp>
        <p:nvSpPr>
          <p:cNvPr id="128" name="Google Shape;128;p25"/>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0" name="Google Shape;130;p25"/>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1" name="Google Shape;131;p25"/>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2" name="Google Shape;132;p25"/>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3" name="Google Shape;133;p25"/>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34" name="Shape 134"/>
        <p:cNvGrpSpPr/>
        <p:nvPr/>
      </p:nvGrpSpPr>
      <p:grpSpPr>
        <a:xfrm>
          <a:off x="0" y="0"/>
          <a:ext cx="0" cy="0"/>
          <a:chOff x="0" y="0"/>
          <a:chExt cx="0" cy="0"/>
        </a:xfrm>
      </p:grpSpPr>
      <p:sp>
        <p:nvSpPr>
          <p:cNvPr id="135" name="Google Shape;135;p26"/>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6"/>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7" name="Google Shape;137;p26"/>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8" name="Google Shape;138;p26"/>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9" name="Google Shape;139;p26"/>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0" name="Google Shape;140;p26"/>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1" name="Google Shape;141;p26"/>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2" name="Google Shape;142;p26"/>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8" name="Shape 158"/>
        <p:cNvGrpSpPr/>
        <p:nvPr/>
      </p:nvGrpSpPr>
      <p:grpSpPr>
        <a:xfrm>
          <a:off x="0" y="0"/>
          <a:ext cx="0" cy="0"/>
          <a:chOff x="0" y="0"/>
          <a:chExt cx="0" cy="0"/>
        </a:xfrm>
      </p:grpSpPr>
      <p:sp>
        <p:nvSpPr>
          <p:cNvPr id="159" name="Google Shape;159;p28"/>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0" name="Shape 160"/>
        <p:cNvGrpSpPr/>
        <p:nvPr/>
      </p:nvGrpSpPr>
      <p:grpSpPr>
        <a:xfrm>
          <a:off x="0" y="0"/>
          <a:ext cx="0" cy="0"/>
          <a:chOff x="0" y="0"/>
          <a:chExt cx="0" cy="0"/>
        </a:xfrm>
      </p:grpSpPr>
      <p:sp>
        <p:nvSpPr>
          <p:cNvPr id="161" name="Google Shape;161;p29"/>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9"/>
          <p:cNvSpPr txBox="1"/>
          <p:nvPr>
            <p:ph idx="1" type="subTitle"/>
          </p:nvPr>
        </p:nvSpPr>
        <p:spPr>
          <a:xfrm>
            <a:off x="609480" y="2747520"/>
            <a:ext cx="10972500" cy="3977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9"/>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64" name="Shape 164"/>
        <p:cNvGrpSpPr/>
        <p:nvPr/>
      </p:nvGrpSpPr>
      <p:grpSpPr>
        <a:xfrm>
          <a:off x="0" y="0"/>
          <a:ext cx="0" cy="0"/>
          <a:chOff x="0" y="0"/>
          <a:chExt cx="0" cy="0"/>
        </a:xfrm>
      </p:grpSpPr>
      <p:sp>
        <p:nvSpPr>
          <p:cNvPr id="165" name="Google Shape;165;p30"/>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0"/>
          <p:cNvSpPr txBox="1"/>
          <p:nvPr>
            <p:ph idx="1" type="body"/>
          </p:nvPr>
        </p:nvSpPr>
        <p:spPr>
          <a:xfrm>
            <a:off x="609480" y="2747520"/>
            <a:ext cx="10972500" cy="3977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7" name="Google Shape;167;p30"/>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68" name="Shape 168"/>
        <p:cNvGrpSpPr/>
        <p:nvPr/>
      </p:nvGrpSpPr>
      <p:grpSpPr>
        <a:xfrm>
          <a:off x="0" y="0"/>
          <a:ext cx="0" cy="0"/>
          <a:chOff x="0" y="0"/>
          <a:chExt cx="0" cy="0"/>
        </a:xfrm>
      </p:grpSpPr>
      <p:sp>
        <p:nvSpPr>
          <p:cNvPr id="169" name="Google Shape;169;p31"/>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31"/>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1" name="Google Shape;171;p31"/>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2" name="Google Shape;172;p31"/>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3" name="Shape 173"/>
        <p:cNvGrpSpPr/>
        <p:nvPr/>
      </p:nvGrpSpPr>
      <p:grpSpPr>
        <a:xfrm>
          <a:off x="0" y="0"/>
          <a:ext cx="0" cy="0"/>
          <a:chOff x="0" y="0"/>
          <a:chExt cx="0" cy="0"/>
        </a:xfrm>
      </p:grpSpPr>
      <p:sp>
        <p:nvSpPr>
          <p:cNvPr id="174" name="Google Shape;174;p32"/>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2"/>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31" name="Shape 31"/>
        <p:cNvGrpSpPr/>
        <p:nvPr/>
      </p:nvGrpSpPr>
      <p:grpSpPr>
        <a:xfrm>
          <a:off x="0" y="0"/>
          <a:ext cx="0" cy="0"/>
          <a:chOff x="0" y="0"/>
          <a:chExt cx="0" cy="0"/>
        </a:xfrm>
      </p:grpSpPr>
      <p:sp>
        <p:nvSpPr>
          <p:cNvPr id="32" name="Google Shape;32;p4"/>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76" name="Shape 176"/>
        <p:cNvGrpSpPr/>
        <p:nvPr/>
      </p:nvGrpSpPr>
      <p:grpSpPr>
        <a:xfrm>
          <a:off x="0" y="0"/>
          <a:ext cx="0" cy="0"/>
          <a:chOff x="0" y="0"/>
          <a:chExt cx="0" cy="0"/>
        </a:xfrm>
      </p:grpSpPr>
      <p:sp>
        <p:nvSpPr>
          <p:cNvPr id="177" name="Google Shape;177;p33"/>
          <p:cNvSpPr txBox="1"/>
          <p:nvPr>
            <p:ph idx="1" type="subTitle"/>
          </p:nvPr>
        </p:nvSpPr>
        <p:spPr>
          <a:xfrm>
            <a:off x="609480" y="273600"/>
            <a:ext cx="10972440" cy="53078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33"/>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79" name="Shape 179"/>
        <p:cNvGrpSpPr/>
        <p:nvPr/>
      </p:nvGrpSpPr>
      <p:grpSpPr>
        <a:xfrm>
          <a:off x="0" y="0"/>
          <a:ext cx="0" cy="0"/>
          <a:chOff x="0" y="0"/>
          <a:chExt cx="0" cy="0"/>
        </a:xfrm>
      </p:grpSpPr>
      <p:sp>
        <p:nvSpPr>
          <p:cNvPr id="180" name="Google Shape;180;p34"/>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4"/>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2" name="Google Shape;182;p34"/>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3" name="Google Shape;183;p34"/>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4" name="Google Shape;184;p34"/>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85" name="Shape 185"/>
        <p:cNvGrpSpPr/>
        <p:nvPr/>
      </p:nvGrpSpPr>
      <p:grpSpPr>
        <a:xfrm>
          <a:off x="0" y="0"/>
          <a:ext cx="0" cy="0"/>
          <a:chOff x="0" y="0"/>
          <a:chExt cx="0" cy="0"/>
        </a:xfrm>
      </p:grpSpPr>
      <p:sp>
        <p:nvSpPr>
          <p:cNvPr id="186" name="Google Shape;186;p35"/>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35"/>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8" name="Google Shape;188;p35"/>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9" name="Google Shape;189;p35"/>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0" name="Google Shape;190;p35"/>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91" name="Shape 191"/>
        <p:cNvGrpSpPr/>
        <p:nvPr/>
      </p:nvGrpSpPr>
      <p:grpSpPr>
        <a:xfrm>
          <a:off x="0" y="0"/>
          <a:ext cx="0" cy="0"/>
          <a:chOff x="0" y="0"/>
          <a:chExt cx="0" cy="0"/>
        </a:xfrm>
      </p:grpSpPr>
      <p:sp>
        <p:nvSpPr>
          <p:cNvPr id="192" name="Google Shape;192;p36"/>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3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4" name="Google Shape;194;p3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5" name="Google Shape;195;p36"/>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6" name="Google Shape;196;p36"/>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97" name="Shape 197"/>
        <p:cNvGrpSpPr/>
        <p:nvPr/>
      </p:nvGrpSpPr>
      <p:grpSpPr>
        <a:xfrm>
          <a:off x="0" y="0"/>
          <a:ext cx="0" cy="0"/>
          <a:chOff x="0" y="0"/>
          <a:chExt cx="0" cy="0"/>
        </a:xfrm>
      </p:grpSpPr>
      <p:sp>
        <p:nvSpPr>
          <p:cNvPr id="198" name="Google Shape;198;p37"/>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7"/>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0" name="Google Shape;200;p37"/>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1" name="Google Shape;201;p37"/>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02" name="Shape 202"/>
        <p:cNvGrpSpPr/>
        <p:nvPr/>
      </p:nvGrpSpPr>
      <p:grpSpPr>
        <a:xfrm>
          <a:off x="0" y="0"/>
          <a:ext cx="0" cy="0"/>
          <a:chOff x="0" y="0"/>
          <a:chExt cx="0" cy="0"/>
        </a:xfrm>
      </p:grpSpPr>
      <p:sp>
        <p:nvSpPr>
          <p:cNvPr id="203" name="Google Shape;203;p38"/>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5" name="Google Shape;205;p3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6" name="Google Shape;206;p38"/>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7" name="Google Shape;207;p38"/>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8" name="Google Shape;208;p38"/>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09" name="Shape 209"/>
        <p:cNvGrpSpPr/>
        <p:nvPr/>
      </p:nvGrpSpPr>
      <p:grpSpPr>
        <a:xfrm>
          <a:off x="0" y="0"/>
          <a:ext cx="0" cy="0"/>
          <a:chOff x="0" y="0"/>
          <a:chExt cx="0" cy="0"/>
        </a:xfrm>
      </p:grpSpPr>
      <p:sp>
        <p:nvSpPr>
          <p:cNvPr id="210" name="Google Shape;210;p39"/>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9"/>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2" name="Google Shape;212;p39"/>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3" name="Google Shape;213;p39"/>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4" name="Google Shape;214;p39"/>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5" name="Google Shape;215;p39"/>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6" name="Google Shape;216;p39"/>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7" name="Google Shape;217;p39"/>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32" name="Shape 232"/>
        <p:cNvGrpSpPr/>
        <p:nvPr/>
      </p:nvGrpSpPr>
      <p:grpSpPr>
        <a:xfrm>
          <a:off x="0" y="0"/>
          <a:ext cx="0" cy="0"/>
          <a:chOff x="0" y="0"/>
          <a:chExt cx="0" cy="0"/>
        </a:xfrm>
      </p:grpSpPr>
      <p:sp>
        <p:nvSpPr>
          <p:cNvPr id="233" name="Google Shape;233;p41"/>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34" name="Shape 234"/>
        <p:cNvGrpSpPr/>
        <p:nvPr/>
      </p:nvGrpSpPr>
      <p:grpSpPr>
        <a:xfrm>
          <a:off x="0" y="0"/>
          <a:ext cx="0" cy="0"/>
          <a:chOff x="0" y="0"/>
          <a:chExt cx="0" cy="0"/>
        </a:xfrm>
      </p:grpSpPr>
      <p:sp>
        <p:nvSpPr>
          <p:cNvPr id="235" name="Google Shape;235;p42"/>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42"/>
          <p:cNvSpPr txBox="1"/>
          <p:nvPr>
            <p:ph idx="1" type="subTitle"/>
          </p:nvPr>
        </p:nvSpPr>
        <p:spPr>
          <a:xfrm>
            <a:off x="609480" y="2595120"/>
            <a:ext cx="10972500" cy="3977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42"/>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38" name="Shape 238"/>
        <p:cNvGrpSpPr/>
        <p:nvPr/>
      </p:nvGrpSpPr>
      <p:grpSpPr>
        <a:xfrm>
          <a:off x="0" y="0"/>
          <a:ext cx="0" cy="0"/>
          <a:chOff x="0" y="0"/>
          <a:chExt cx="0" cy="0"/>
        </a:xfrm>
      </p:grpSpPr>
      <p:sp>
        <p:nvSpPr>
          <p:cNvPr id="239" name="Google Shape;239;p43"/>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43"/>
          <p:cNvSpPr txBox="1"/>
          <p:nvPr>
            <p:ph idx="1" type="body"/>
          </p:nvPr>
        </p:nvSpPr>
        <p:spPr>
          <a:xfrm>
            <a:off x="609480" y="2595120"/>
            <a:ext cx="10972500" cy="3977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1" name="Google Shape;241;p43"/>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5"/>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42" name="Shape 242"/>
        <p:cNvGrpSpPr/>
        <p:nvPr/>
      </p:nvGrpSpPr>
      <p:grpSpPr>
        <a:xfrm>
          <a:off x="0" y="0"/>
          <a:ext cx="0" cy="0"/>
          <a:chOff x="0" y="0"/>
          <a:chExt cx="0" cy="0"/>
        </a:xfrm>
      </p:grpSpPr>
      <p:sp>
        <p:nvSpPr>
          <p:cNvPr id="243" name="Google Shape;243;p44"/>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44"/>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5" name="Google Shape;245;p44"/>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6" name="Google Shape;246;p44"/>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7" name="Shape 247"/>
        <p:cNvGrpSpPr/>
        <p:nvPr/>
      </p:nvGrpSpPr>
      <p:grpSpPr>
        <a:xfrm>
          <a:off x="0" y="0"/>
          <a:ext cx="0" cy="0"/>
          <a:chOff x="0" y="0"/>
          <a:chExt cx="0" cy="0"/>
        </a:xfrm>
      </p:grpSpPr>
      <p:sp>
        <p:nvSpPr>
          <p:cNvPr id="248" name="Google Shape;248;p45"/>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45"/>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50" name="Shape 250"/>
        <p:cNvGrpSpPr/>
        <p:nvPr/>
      </p:nvGrpSpPr>
      <p:grpSpPr>
        <a:xfrm>
          <a:off x="0" y="0"/>
          <a:ext cx="0" cy="0"/>
          <a:chOff x="0" y="0"/>
          <a:chExt cx="0" cy="0"/>
        </a:xfrm>
      </p:grpSpPr>
      <p:sp>
        <p:nvSpPr>
          <p:cNvPr id="251" name="Google Shape;251;p46"/>
          <p:cNvSpPr txBox="1"/>
          <p:nvPr>
            <p:ph idx="1" type="subTitle"/>
          </p:nvPr>
        </p:nvSpPr>
        <p:spPr>
          <a:xfrm>
            <a:off x="609480" y="273600"/>
            <a:ext cx="10972440" cy="53078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46"/>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53" name="Shape 253"/>
        <p:cNvGrpSpPr/>
        <p:nvPr/>
      </p:nvGrpSpPr>
      <p:grpSpPr>
        <a:xfrm>
          <a:off x="0" y="0"/>
          <a:ext cx="0" cy="0"/>
          <a:chOff x="0" y="0"/>
          <a:chExt cx="0" cy="0"/>
        </a:xfrm>
      </p:grpSpPr>
      <p:sp>
        <p:nvSpPr>
          <p:cNvPr id="254" name="Google Shape;254;p47"/>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47"/>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6" name="Google Shape;256;p47"/>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7" name="Google Shape;257;p47"/>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8" name="Google Shape;258;p47"/>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59" name="Shape 259"/>
        <p:cNvGrpSpPr/>
        <p:nvPr/>
      </p:nvGrpSpPr>
      <p:grpSpPr>
        <a:xfrm>
          <a:off x="0" y="0"/>
          <a:ext cx="0" cy="0"/>
          <a:chOff x="0" y="0"/>
          <a:chExt cx="0" cy="0"/>
        </a:xfrm>
      </p:grpSpPr>
      <p:sp>
        <p:nvSpPr>
          <p:cNvPr id="260" name="Google Shape;260;p48"/>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48"/>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2" name="Google Shape;262;p4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3" name="Google Shape;263;p48"/>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4" name="Google Shape;264;p48"/>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65" name="Shape 265"/>
        <p:cNvGrpSpPr/>
        <p:nvPr/>
      </p:nvGrpSpPr>
      <p:grpSpPr>
        <a:xfrm>
          <a:off x="0" y="0"/>
          <a:ext cx="0" cy="0"/>
          <a:chOff x="0" y="0"/>
          <a:chExt cx="0" cy="0"/>
        </a:xfrm>
      </p:grpSpPr>
      <p:sp>
        <p:nvSpPr>
          <p:cNvPr id="266" name="Google Shape;266;p49"/>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49"/>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8" name="Google Shape;268;p4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9" name="Google Shape;269;p49"/>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0" name="Google Shape;270;p49"/>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71" name="Shape 271"/>
        <p:cNvGrpSpPr/>
        <p:nvPr/>
      </p:nvGrpSpPr>
      <p:grpSpPr>
        <a:xfrm>
          <a:off x="0" y="0"/>
          <a:ext cx="0" cy="0"/>
          <a:chOff x="0" y="0"/>
          <a:chExt cx="0" cy="0"/>
        </a:xfrm>
      </p:grpSpPr>
      <p:sp>
        <p:nvSpPr>
          <p:cNvPr id="272" name="Google Shape;272;p50"/>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50"/>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4" name="Google Shape;274;p50"/>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5" name="Google Shape;275;p50"/>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76" name="Shape 276"/>
        <p:cNvGrpSpPr/>
        <p:nvPr/>
      </p:nvGrpSpPr>
      <p:grpSpPr>
        <a:xfrm>
          <a:off x="0" y="0"/>
          <a:ext cx="0" cy="0"/>
          <a:chOff x="0" y="0"/>
          <a:chExt cx="0" cy="0"/>
        </a:xfrm>
      </p:grpSpPr>
      <p:sp>
        <p:nvSpPr>
          <p:cNvPr id="277" name="Google Shape;277;p51"/>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51"/>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9" name="Google Shape;279;p51"/>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0" name="Google Shape;280;p51"/>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1" name="Google Shape;281;p51"/>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2" name="Google Shape;282;p51"/>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83" name="Shape 283"/>
        <p:cNvGrpSpPr/>
        <p:nvPr/>
      </p:nvGrpSpPr>
      <p:grpSpPr>
        <a:xfrm>
          <a:off x="0" y="0"/>
          <a:ext cx="0" cy="0"/>
          <a:chOff x="0" y="0"/>
          <a:chExt cx="0" cy="0"/>
        </a:xfrm>
      </p:grpSpPr>
      <p:sp>
        <p:nvSpPr>
          <p:cNvPr id="284" name="Google Shape;284;p52"/>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52"/>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6" name="Google Shape;286;p52"/>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7" name="Google Shape;287;p52"/>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8" name="Google Shape;288;p52"/>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9" name="Google Shape;289;p52"/>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0" name="Google Shape;290;p52"/>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1" name="Google Shape;291;p52"/>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1pPr>
            <a:lvl2pPr indent="0" lvl="1"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2pPr>
            <a:lvl3pPr indent="0" lvl="2"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3pPr>
            <a:lvl4pPr indent="0" lvl="3"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4pPr>
            <a:lvl5pPr indent="0" lvl="4"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5pPr>
            <a:lvl6pPr indent="0" lvl="5"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6pPr>
            <a:lvl7pPr indent="0" lvl="6"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7pPr>
            <a:lvl8pPr indent="0" lvl="7"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8pPr>
            <a:lvl9pPr indent="0" lvl="8" marL="0" algn="r">
              <a:lnSpc>
                <a:spcPct val="100000"/>
              </a:lnSpc>
              <a:spcBef>
                <a:spcPts val="0"/>
              </a:spcBef>
              <a:buClr>
                <a:srgbClr val="2E235D"/>
              </a:buClr>
              <a:buSzPts val="1100"/>
              <a:buFont typeface="Calibri"/>
              <a:buNone/>
              <a:defRPr b="1" sz="1100"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6"/>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609480" y="273600"/>
            <a:ext cx="10972440" cy="53078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2" name="Shape 42"/>
        <p:cNvGrpSpPr/>
        <p:nvPr/>
      </p:nvGrpSpPr>
      <p:grpSpPr>
        <a:xfrm>
          <a:off x="0" y="0"/>
          <a:ext cx="0" cy="0"/>
          <a:chOff x="0" y="0"/>
          <a:chExt cx="0" cy="0"/>
        </a:xfrm>
      </p:grpSpPr>
      <p:sp>
        <p:nvSpPr>
          <p:cNvPr id="43" name="Google Shape;43;p8"/>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8"/>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8"/>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47" name="Shape 47"/>
        <p:cNvGrpSpPr/>
        <p:nvPr/>
      </p:nvGrpSpPr>
      <p:grpSpPr>
        <a:xfrm>
          <a:off x="0" y="0"/>
          <a:ext cx="0" cy="0"/>
          <a:chOff x="0" y="0"/>
          <a:chExt cx="0" cy="0"/>
        </a:xfrm>
      </p:grpSpPr>
      <p:sp>
        <p:nvSpPr>
          <p:cNvPr id="48" name="Google Shape;48;p9"/>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9"/>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52" name="Shape 52"/>
        <p:cNvGrpSpPr/>
        <p:nvPr/>
      </p:nvGrpSpPr>
      <p:grpSpPr>
        <a:xfrm>
          <a:off x="0" y="0"/>
          <a:ext cx="0" cy="0"/>
          <a:chOff x="0" y="0"/>
          <a:chExt cx="0" cy="0"/>
        </a:xfrm>
      </p:grpSpPr>
      <p:sp>
        <p:nvSpPr>
          <p:cNvPr id="53" name="Google Shape;53;p10"/>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0"/>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0"/>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0"/>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6" Type="http://schemas.openxmlformats.org/officeDocument/2006/relationships/theme" Target="../theme/theme2.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6" Type="http://schemas.openxmlformats.org/officeDocument/2006/relationships/theme" Target="../theme/theme3.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13075" y="-2875"/>
            <a:ext cx="12192000" cy="238800"/>
          </a:xfrm>
          <a:prstGeom prst="rect">
            <a:avLst/>
          </a:prstGeom>
          <a:solidFill>
            <a:srgbClr val="2E235D"/>
          </a:solidFill>
          <a:ln cap="flat" cmpd="sng" w="25400">
            <a:solidFill>
              <a:srgbClr val="2E235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 name="Google Shape;7;p1"/>
          <p:cNvPicPr preferRelativeResize="0"/>
          <p:nvPr/>
        </p:nvPicPr>
        <p:blipFill rotWithShape="1">
          <a:blip r:embed="rId2">
            <a:alphaModFix/>
          </a:blip>
          <a:srcRect b="0" l="0" r="0" t="0"/>
          <a:stretch/>
        </p:blipFill>
        <p:spPr>
          <a:xfrm>
            <a:off x="29880" y="29880"/>
            <a:ext cx="2149920" cy="168480"/>
          </a:xfrm>
          <a:prstGeom prst="rect">
            <a:avLst/>
          </a:prstGeom>
          <a:noFill/>
          <a:ln>
            <a:noFill/>
          </a:ln>
        </p:spPr>
      </p:pic>
      <p:sp>
        <p:nvSpPr>
          <p:cNvPr id="8" name="Google Shape;8;p1"/>
          <p:cNvSpPr/>
          <p:nvPr/>
        </p:nvSpPr>
        <p:spPr>
          <a:xfrm>
            <a:off x="10569600" y="0"/>
            <a:ext cx="1621800" cy="2268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FFFFFF"/>
              </a:buClr>
              <a:buSzPts val="900"/>
              <a:buFont typeface="Montserrat SemiBold"/>
              <a:buNone/>
            </a:pPr>
            <a:r>
              <a:rPr b="1" i="0" lang="en-US" sz="900" u="none" cap="none" strike="noStrike">
                <a:solidFill>
                  <a:srgbClr val="FFFFFF"/>
                </a:solidFill>
                <a:latin typeface="Montserrat SemiBold"/>
                <a:ea typeface="Montserrat SemiBold"/>
                <a:cs typeface="Montserrat SemiBold"/>
                <a:sym typeface="Montserrat SemiBold"/>
              </a:rPr>
              <a:t>CSE 122 </a:t>
            </a:r>
            <a:r>
              <a:rPr b="1" lang="en-US" sz="900">
                <a:solidFill>
                  <a:srgbClr val="FFFFFF"/>
                </a:solidFill>
                <a:latin typeface="Montserrat SemiBold"/>
                <a:ea typeface="Montserrat SemiBold"/>
                <a:cs typeface="Montserrat SemiBold"/>
                <a:sym typeface="Montserrat SemiBold"/>
              </a:rPr>
              <a:t>S</a:t>
            </a:r>
            <a:r>
              <a:rPr b="1" i="0" lang="en-US" sz="900" u="none" cap="none" strike="noStrike">
                <a:solidFill>
                  <a:srgbClr val="FFFFFF"/>
                </a:solidFill>
                <a:latin typeface="Montserrat SemiBold"/>
                <a:ea typeface="Montserrat SemiBold"/>
                <a:cs typeface="Montserrat SemiBold"/>
                <a:sym typeface="Montserrat SemiBold"/>
              </a:rPr>
              <a:t>pring 2023</a:t>
            </a:r>
            <a:endParaRPr b="0" i="0" sz="900" u="none" cap="none" strike="noStrike">
              <a:latin typeface="Arial"/>
              <a:ea typeface="Arial"/>
              <a:cs typeface="Arial"/>
              <a:sym typeface="Arial"/>
            </a:endParaRPr>
          </a:p>
        </p:txBody>
      </p:sp>
      <p:sp>
        <p:nvSpPr>
          <p:cNvPr id="9" name="Google Shape;9;p1"/>
          <p:cNvSpPr/>
          <p:nvPr/>
        </p:nvSpPr>
        <p:spPr>
          <a:xfrm>
            <a:off x="3000240" y="-2880"/>
            <a:ext cx="6190560" cy="226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900"/>
              <a:buFont typeface="Montserrat SemiBold"/>
              <a:buNone/>
            </a:pPr>
            <a:r>
              <a:rPr b="1" i="0" lang="en-US" sz="900" u="none" cap="none" strike="noStrike">
                <a:solidFill>
                  <a:srgbClr val="FFFFFF"/>
                </a:solidFill>
                <a:latin typeface="Montserrat SemiBold"/>
                <a:ea typeface="Montserrat SemiBold"/>
                <a:cs typeface="Montserrat SemiBold"/>
                <a:sym typeface="Montserrat SemiBold"/>
              </a:rPr>
              <a:t>LEC 01: Java Review &amp; Functional Decomposition</a:t>
            </a:r>
            <a:endParaRPr b="0" i="0" sz="900" u="none" cap="none" strike="noStrike">
              <a:latin typeface="Arial"/>
              <a:ea typeface="Arial"/>
              <a:cs typeface="Arial"/>
              <a:sym typeface="Arial"/>
            </a:endParaRPr>
          </a:p>
        </p:txBody>
      </p:sp>
      <p:sp>
        <p:nvSpPr>
          <p:cNvPr id="10" name="Google Shape;10;p1"/>
          <p:cNvSpPr/>
          <p:nvPr/>
        </p:nvSpPr>
        <p:spPr>
          <a:xfrm>
            <a:off x="293040" y="3182040"/>
            <a:ext cx="3153600" cy="6382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0F0F0"/>
              </a:buClr>
              <a:buSzPts val="3600"/>
              <a:buFont typeface="Montserrat ExtraBold"/>
              <a:buNone/>
            </a:pPr>
            <a:r>
              <a:rPr b="1" i="0" lang="en-US" sz="3600" u="none" cap="none" strike="noStrike">
                <a:solidFill>
                  <a:srgbClr val="F0F0F0"/>
                </a:solidFill>
                <a:latin typeface="Montserrat ExtraBold"/>
                <a:ea typeface="Montserrat ExtraBold"/>
                <a:cs typeface="Montserrat ExtraBold"/>
                <a:sym typeface="Montserrat ExtraBold"/>
              </a:rPr>
              <a:t>CSE 122</a:t>
            </a:r>
            <a:endParaRPr b="0" i="0" sz="3600" u="none" cap="none" strike="noStrike">
              <a:latin typeface="Arial"/>
              <a:ea typeface="Arial"/>
              <a:cs typeface="Arial"/>
              <a:sym typeface="Arial"/>
            </a:endParaRPr>
          </a:p>
        </p:txBody>
      </p:sp>
      <p:sp>
        <p:nvSpPr>
          <p:cNvPr id="11" name="Google Shape;11;p1"/>
          <p:cNvSpPr/>
          <p:nvPr/>
        </p:nvSpPr>
        <p:spPr>
          <a:xfrm>
            <a:off x="420120" y="2754000"/>
            <a:ext cx="1268640" cy="419400"/>
          </a:xfrm>
          <a:prstGeom prst="roundRect">
            <a:avLst>
              <a:gd fmla="val 16667" name="adj"/>
            </a:avLst>
          </a:prstGeom>
          <a:solidFill>
            <a:srgbClr val="FA8231"/>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1600"/>
              <a:buFont typeface="Montserrat"/>
              <a:buNone/>
            </a:pPr>
            <a:r>
              <a:rPr b="0" i="0" lang="en-US" sz="1600" u="none" cap="none" strike="noStrike">
                <a:solidFill>
                  <a:srgbClr val="FFFFFF"/>
                </a:solidFill>
                <a:latin typeface="Montserrat"/>
                <a:ea typeface="Montserrat"/>
                <a:cs typeface="Montserrat"/>
                <a:sym typeface="Montserrat"/>
              </a:rPr>
              <a:t>LEC 01</a:t>
            </a:r>
            <a:endParaRPr b="0" i="0" sz="1600" u="none" cap="none" strike="noStrike">
              <a:latin typeface="Arial"/>
              <a:ea typeface="Arial"/>
              <a:cs typeface="Arial"/>
              <a:sym typeface="Arial"/>
            </a:endParaRPr>
          </a:p>
        </p:txBody>
      </p:sp>
      <p:sp>
        <p:nvSpPr>
          <p:cNvPr id="12" name="Google Shape;12;p1"/>
          <p:cNvSpPr/>
          <p:nvPr/>
        </p:nvSpPr>
        <p:spPr>
          <a:xfrm>
            <a:off x="7119000" y="1251720"/>
            <a:ext cx="5249520" cy="5153040"/>
          </a:xfrm>
          <a:prstGeom prst="roundRect">
            <a:avLst>
              <a:gd fmla="val 1114" name="adj"/>
            </a:avLst>
          </a:prstGeom>
          <a:solidFill>
            <a:srgbClr val="FAFAFA"/>
          </a:solidFill>
          <a:ln cap="flat" cmpd="sng" w="25400">
            <a:solidFill>
              <a:srgbClr val="221944"/>
            </a:solidFill>
            <a:prstDash val="solid"/>
            <a:miter lim="8000"/>
            <a:headEnd len="sm" w="sm" type="none"/>
            <a:tailEnd len="sm" w="sm" type="none"/>
          </a:ln>
          <a:effectLst>
            <a:outerShdw blurRad="50760" rotWithShape="0" algn="tr" dir="8100000" dist="37674">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7218360" y="4819320"/>
            <a:ext cx="1126080" cy="27216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A6A6A6"/>
              </a:buClr>
              <a:buSzPts val="1200"/>
              <a:buFont typeface="Montserrat"/>
              <a:buNone/>
            </a:pPr>
            <a:r>
              <a:rPr b="1" i="0" lang="en-US" sz="1200" u="none" cap="none" strike="noStrike">
                <a:solidFill>
                  <a:srgbClr val="A6A6A6"/>
                </a:solidFill>
                <a:latin typeface="Montserrat"/>
                <a:ea typeface="Montserrat"/>
                <a:cs typeface="Montserrat"/>
                <a:sym typeface="Montserrat"/>
              </a:rPr>
              <a:t>Instructors</a:t>
            </a:r>
            <a:endParaRPr b="0" i="0" sz="1200" u="none" cap="none" strike="noStrike">
              <a:latin typeface="Arial"/>
              <a:ea typeface="Arial"/>
              <a:cs typeface="Arial"/>
              <a:sym typeface="Arial"/>
            </a:endParaRPr>
          </a:p>
        </p:txBody>
      </p:sp>
      <p:sp>
        <p:nvSpPr>
          <p:cNvPr id="14" name="Google Shape;14;p1"/>
          <p:cNvSpPr/>
          <p:nvPr/>
        </p:nvSpPr>
        <p:spPr>
          <a:xfrm>
            <a:off x="7848000" y="5075640"/>
            <a:ext cx="479880" cy="27216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A6A6A6"/>
              </a:buClr>
              <a:buSzPts val="1200"/>
              <a:buFont typeface="Montserrat"/>
              <a:buNone/>
            </a:pPr>
            <a:r>
              <a:rPr b="1" i="0" lang="en-US" sz="1200" u="none" cap="none" strike="noStrike">
                <a:solidFill>
                  <a:srgbClr val="A6A6A6"/>
                </a:solidFill>
                <a:latin typeface="Montserrat"/>
                <a:ea typeface="Montserrat"/>
                <a:cs typeface="Montserrat"/>
                <a:sym typeface="Montserrat"/>
              </a:rPr>
              <a:t>TAs</a:t>
            </a:r>
            <a:endParaRPr b="0" i="0" sz="1200" u="none" cap="none" strike="noStrike">
              <a:latin typeface="Arial"/>
              <a:ea typeface="Arial"/>
              <a:cs typeface="Arial"/>
              <a:sym typeface="Arial"/>
            </a:endParaRPr>
          </a:p>
        </p:txBody>
      </p:sp>
      <p:cxnSp>
        <p:nvCxnSpPr>
          <p:cNvPr id="15" name="Google Shape;15;p1"/>
          <p:cNvCxnSpPr/>
          <p:nvPr/>
        </p:nvCxnSpPr>
        <p:spPr>
          <a:xfrm>
            <a:off x="7452720" y="4551120"/>
            <a:ext cx="4468320" cy="360"/>
          </a:xfrm>
          <a:prstGeom prst="straightConnector1">
            <a:avLst/>
          </a:prstGeom>
          <a:noFill/>
          <a:ln cap="flat" cmpd="sng" w="9525">
            <a:solidFill>
              <a:srgbClr val="BFBFBF"/>
            </a:solidFill>
            <a:prstDash val="solid"/>
            <a:miter lim="8000"/>
            <a:headEnd len="sm" w="sm" type="none"/>
            <a:tailEnd len="sm" w="sm" type="none"/>
          </a:ln>
        </p:spPr>
      </p:cxnSp>
      <p:sp>
        <p:nvSpPr>
          <p:cNvPr id="16" name="Google Shape;16;p1"/>
          <p:cNvSpPr/>
          <p:nvPr/>
        </p:nvSpPr>
        <p:spPr>
          <a:xfrm>
            <a:off x="163680" y="5037480"/>
            <a:ext cx="4632000" cy="1688100"/>
          </a:xfrm>
          <a:prstGeom prst="roundRect">
            <a:avLst>
              <a:gd fmla="val 9433" name="adj"/>
            </a:avLst>
          </a:prstGeom>
          <a:solidFill>
            <a:srgbClr val="FAFAFA"/>
          </a:solidFill>
          <a:ln cap="flat" cmpd="sng" w="25400">
            <a:solidFill>
              <a:srgbClr val="221944"/>
            </a:solidFill>
            <a:prstDash val="solid"/>
            <a:miter lim="8000"/>
            <a:headEnd len="sm" w="sm" type="none"/>
            <a:tailEnd len="sm" w="sm" type="none"/>
          </a:ln>
          <a:effectLst>
            <a:outerShdw blurRad="50760" rotWithShape="0" algn="tr" dir="8100000" dist="37674">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604680" y="5117760"/>
            <a:ext cx="2250000" cy="272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A6A6A6"/>
              </a:buClr>
              <a:buSzPts val="1200"/>
              <a:buFont typeface="Montserrat"/>
              <a:buNone/>
            </a:pPr>
            <a:r>
              <a:rPr b="1" i="0" lang="en-US" sz="1200" u="none" cap="none" strike="noStrike">
                <a:solidFill>
                  <a:srgbClr val="A6A6A6"/>
                </a:solidFill>
                <a:latin typeface="Montserrat"/>
                <a:ea typeface="Montserrat"/>
                <a:cs typeface="Montserrat"/>
                <a:sym typeface="Montserrat"/>
              </a:rPr>
              <a:t>Questions during Class?</a:t>
            </a:r>
            <a:endParaRPr b="0" i="0" sz="1200" u="none" cap="none" strike="noStrike">
              <a:latin typeface="Arial"/>
              <a:ea typeface="Arial"/>
              <a:cs typeface="Arial"/>
              <a:sym typeface="Arial"/>
            </a:endParaRPr>
          </a:p>
        </p:txBody>
      </p:sp>
      <p:sp>
        <p:nvSpPr>
          <p:cNvPr id="18" name="Google Shape;18;p1"/>
          <p:cNvSpPr/>
          <p:nvPr/>
        </p:nvSpPr>
        <p:spPr>
          <a:xfrm>
            <a:off x="606120" y="5394600"/>
            <a:ext cx="2431500" cy="759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595959"/>
              </a:buClr>
              <a:buSzPts val="1200"/>
              <a:buFont typeface="Montserrat SemiBold"/>
              <a:buNone/>
            </a:pPr>
            <a:r>
              <a:rPr b="1" i="0" lang="en-US" sz="1200" u="none" cap="none" strike="noStrike">
                <a:solidFill>
                  <a:srgbClr val="595959"/>
                </a:solidFill>
                <a:latin typeface="Montserrat SemiBold"/>
                <a:ea typeface="Montserrat SemiBold"/>
                <a:cs typeface="Montserrat SemiBold"/>
                <a:sym typeface="Montserrat SemiBold"/>
              </a:rPr>
              <a:t>Raise hand or send here</a:t>
            </a:r>
            <a:endParaRPr b="0" i="0" sz="1200" u="none" cap="none" strike="noStrike">
              <a:latin typeface="Arial"/>
              <a:ea typeface="Arial"/>
              <a:cs typeface="Arial"/>
              <a:sym typeface="Arial"/>
            </a:endParaRPr>
          </a:p>
          <a:p>
            <a:pPr indent="0" lvl="0" marL="0" marR="0" rtl="0" algn="l">
              <a:lnSpc>
                <a:spcPct val="100000"/>
              </a:lnSpc>
              <a:spcBef>
                <a:spcPts val="0"/>
              </a:spcBef>
              <a:spcAft>
                <a:spcPts val="0"/>
              </a:spcAft>
              <a:buSzPts val="1200"/>
              <a:buFont typeface="Arial"/>
              <a:buNone/>
            </a:pPr>
            <a:r>
              <a:t/>
            </a:r>
            <a:endParaRPr b="0" i="0"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595959"/>
              </a:buClr>
              <a:buSzPts val="2000"/>
              <a:buFont typeface="Montserrat SemiBold"/>
              <a:buNone/>
            </a:pPr>
            <a:r>
              <a:rPr b="0" i="0" lang="en-US" sz="2000" u="none" cap="none" strike="noStrike">
                <a:solidFill>
                  <a:srgbClr val="595959"/>
                </a:solidFill>
                <a:latin typeface="Montserrat SemiBold"/>
                <a:ea typeface="Montserrat SemiBold"/>
                <a:cs typeface="Montserrat SemiBold"/>
                <a:sym typeface="Montserrat SemiBold"/>
              </a:rPr>
              <a:t>sli.do    #cse122 </a:t>
            </a:r>
            <a:endParaRPr b="0" i="0" sz="2000" u="none" cap="none" strike="noStrike">
              <a:latin typeface="Arial"/>
              <a:ea typeface="Arial"/>
              <a:cs typeface="Arial"/>
              <a:sym typeface="Arial"/>
            </a:endParaRPr>
          </a:p>
        </p:txBody>
      </p:sp>
      <p:sp>
        <p:nvSpPr>
          <p:cNvPr id="19" name="Google Shape;19;p1"/>
          <p:cNvSpPr/>
          <p:nvPr/>
        </p:nvSpPr>
        <p:spPr>
          <a:xfrm>
            <a:off x="3245225" y="5137548"/>
            <a:ext cx="1456500" cy="1415700"/>
          </a:xfrm>
          <a:prstGeom prst="roundRect">
            <a:avLst>
              <a:gd fmla="val 16667" name="adj"/>
            </a:avLst>
          </a:prstGeom>
          <a:solidFill>
            <a:srgbClr val="A5A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8332560" y="4819320"/>
            <a:ext cx="2889360" cy="2721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595959"/>
              </a:buClr>
              <a:buSzPts val="1200"/>
              <a:buFont typeface="Montserrat SemiBold"/>
              <a:buNone/>
            </a:pPr>
            <a:r>
              <a:rPr b="1" i="0" lang="en-US" sz="1200" u="none" cap="none" strike="noStrike">
                <a:solidFill>
                  <a:srgbClr val="595959"/>
                </a:solidFill>
                <a:latin typeface="Montserrat SemiBold"/>
                <a:ea typeface="Montserrat SemiBold"/>
                <a:cs typeface="Montserrat SemiBold"/>
                <a:sym typeface="Montserrat SemiBold"/>
              </a:rPr>
              <a:t>Tristan Huber &amp; Hunter Schafer</a:t>
            </a:r>
            <a:endParaRPr b="0" i="0" sz="1200" u="none" cap="none" strike="noStrike">
              <a:latin typeface="Arial"/>
              <a:ea typeface="Arial"/>
              <a:cs typeface="Arial"/>
              <a:sym typeface="Arial"/>
            </a:endParaRPr>
          </a:p>
        </p:txBody>
      </p:sp>
      <p:sp>
        <p:nvSpPr>
          <p:cNvPr id="21" name="Google Shape;21;p1"/>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2" name="Google Shape;22;p1"/>
          <p:cNvSpPr txBox="1"/>
          <p:nvPr>
            <p:ph idx="1" type="body"/>
          </p:nvPr>
        </p:nvSpPr>
        <p:spPr>
          <a:xfrm>
            <a:off x="613800" y="159768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3" name="Google Shape;23;p1"/>
          <p:cNvSpPr/>
          <p:nvPr/>
        </p:nvSpPr>
        <p:spPr>
          <a:xfrm>
            <a:off x="8346957" y="5084650"/>
            <a:ext cx="994200" cy="1317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Ambika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Andrew</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Audrey</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Autumn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Ayush</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Ben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Colton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Di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Eesha</a:t>
            </a:r>
            <a:endParaRPr b="1" sz="800">
              <a:solidFill>
                <a:srgbClr val="595959"/>
              </a:solidFill>
              <a:latin typeface="Montserrat SemiBold"/>
              <a:ea typeface="Montserrat SemiBold"/>
              <a:cs typeface="Montserrat SemiBold"/>
              <a:sym typeface="Montserrat SemiBold"/>
            </a:endParaRPr>
          </a:p>
          <a:p>
            <a:pPr indent="0" lvl="0" marL="0" rtl="0" algn="l">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Elizabeth</a:t>
            </a:r>
            <a:endParaRPr b="1" sz="800">
              <a:solidFill>
                <a:srgbClr val="595959"/>
              </a:solidFill>
              <a:latin typeface="Montserrat SemiBold"/>
              <a:ea typeface="Montserrat SemiBold"/>
              <a:cs typeface="Montserrat SemiBold"/>
              <a:sym typeface="Montserrat SemiBold"/>
            </a:endParaRPr>
          </a:p>
        </p:txBody>
      </p:sp>
      <p:sp>
        <p:nvSpPr>
          <p:cNvPr id="24" name="Google Shape;24;p1"/>
          <p:cNvSpPr/>
          <p:nvPr/>
        </p:nvSpPr>
        <p:spPr>
          <a:xfrm>
            <a:off x="9413757" y="5084650"/>
            <a:ext cx="994200" cy="1317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Evelyn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Jacob</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Jaylyn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Jin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Joe</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Kevin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Leon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Megana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Melissa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Mia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595959"/>
              </a:buClr>
              <a:buSzPts val="800"/>
              <a:buFont typeface="Montserrat SemiBold"/>
              <a:buNone/>
            </a:pPr>
            <a:r>
              <a:t/>
            </a:r>
            <a:endParaRPr b="1" sz="800">
              <a:solidFill>
                <a:srgbClr val="595959"/>
              </a:solidFill>
              <a:latin typeface="Montserrat SemiBold"/>
              <a:ea typeface="Montserrat SemiBold"/>
              <a:cs typeface="Montserrat SemiBold"/>
              <a:sym typeface="Montserrat SemiBold"/>
            </a:endParaRPr>
          </a:p>
        </p:txBody>
      </p:sp>
      <p:sp>
        <p:nvSpPr>
          <p:cNvPr id="25" name="Google Shape;25;p1"/>
          <p:cNvSpPr/>
          <p:nvPr/>
        </p:nvSpPr>
        <p:spPr>
          <a:xfrm>
            <a:off x="10556757" y="5084650"/>
            <a:ext cx="994200" cy="1317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Poojitha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Rishi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Rucha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Shivani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Shreya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Steven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Suhani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Yijia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Ziao</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595959"/>
              </a:buClr>
              <a:buSzPts val="800"/>
              <a:buFont typeface="Montserrat SemiBold"/>
              <a:buNone/>
            </a:pPr>
            <a:r>
              <a:t/>
            </a:r>
            <a:endParaRPr b="1" sz="800">
              <a:solidFill>
                <a:srgbClr val="595959"/>
              </a:solidFill>
              <a:latin typeface="Montserrat SemiBold"/>
              <a:ea typeface="Montserrat SemiBold"/>
              <a:cs typeface="Montserrat SemiBold"/>
              <a:sym typeface="Montserrat SemiBold"/>
            </a:endParaRPr>
          </a:p>
        </p:txBody>
      </p:sp>
      <p:pic>
        <p:nvPicPr>
          <p:cNvPr id="26" name="Google Shape;26;p1"/>
          <p:cNvPicPr preferRelativeResize="0"/>
          <p:nvPr/>
        </p:nvPicPr>
        <p:blipFill>
          <a:blip r:embed="rId3">
            <a:alphaModFix/>
          </a:blip>
          <a:stretch>
            <a:fillRect/>
          </a:stretch>
        </p:blipFill>
        <p:spPr>
          <a:xfrm>
            <a:off x="3338881" y="5217827"/>
            <a:ext cx="1268625" cy="12686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5" name="Shape 75"/>
        <p:cNvGrpSpPr/>
        <p:nvPr/>
      </p:nvGrpSpPr>
      <p:grpSpPr>
        <a:xfrm>
          <a:off x="0" y="0"/>
          <a:ext cx="0" cy="0"/>
          <a:chOff x="0" y="0"/>
          <a:chExt cx="0" cy="0"/>
        </a:xfrm>
      </p:grpSpPr>
      <p:sp>
        <p:nvSpPr>
          <p:cNvPr id="76" name="Google Shape;76;p14"/>
          <p:cNvSpPr/>
          <p:nvPr/>
        </p:nvSpPr>
        <p:spPr>
          <a:xfrm>
            <a:off x="0" y="-2875"/>
            <a:ext cx="12192000" cy="238800"/>
          </a:xfrm>
          <a:prstGeom prst="rect">
            <a:avLst/>
          </a:prstGeom>
          <a:solidFill>
            <a:srgbClr val="2E235D"/>
          </a:solidFill>
          <a:ln cap="flat" cmpd="sng" w="25400">
            <a:solidFill>
              <a:srgbClr val="2E235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4"/>
          <p:cNvPicPr preferRelativeResize="0"/>
          <p:nvPr/>
        </p:nvPicPr>
        <p:blipFill rotWithShape="1">
          <a:blip r:embed="rId1">
            <a:alphaModFix/>
          </a:blip>
          <a:srcRect b="0" l="0" r="0" t="0"/>
          <a:stretch/>
        </p:blipFill>
        <p:spPr>
          <a:xfrm>
            <a:off x="29880" y="29880"/>
            <a:ext cx="2149920" cy="168480"/>
          </a:xfrm>
          <a:prstGeom prst="rect">
            <a:avLst/>
          </a:prstGeom>
          <a:noFill/>
          <a:ln>
            <a:noFill/>
          </a:ln>
        </p:spPr>
      </p:pic>
      <p:sp>
        <p:nvSpPr>
          <p:cNvPr id="78" name="Google Shape;78;p14"/>
          <p:cNvSpPr/>
          <p:nvPr/>
        </p:nvSpPr>
        <p:spPr>
          <a:xfrm>
            <a:off x="10569600" y="0"/>
            <a:ext cx="1621800" cy="2268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FFFFFF"/>
              </a:buClr>
              <a:buSzPts val="900"/>
              <a:buFont typeface="Montserrat SemiBold"/>
              <a:buNone/>
            </a:pPr>
            <a:r>
              <a:rPr b="1" i="0" lang="en-US" sz="900" u="none" cap="none" strike="noStrike">
                <a:solidFill>
                  <a:srgbClr val="FFFFFF"/>
                </a:solidFill>
                <a:latin typeface="Montserrat SemiBold"/>
                <a:ea typeface="Montserrat SemiBold"/>
                <a:cs typeface="Montserrat SemiBold"/>
                <a:sym typeface="Montserrat SemiBold"/>
              </a:rPr>
              <a:t>CSE 122 </a:t>
            </a:r>
            <a:r>
              <a:rPr b="1" lang="en-US" sz="900">
                <a:solidFill>
                  <a:srgbClr val="FFFFFF"/>
                </a:solidFill>
                <a:latin typeface="Montserrat SemiBold"/>
                <a:ea typeface="Montserrat SemiBold"/>
                <a:cs typeface="Montserrat SemiBold"/>
                <a:sym typeface="Montserrat SemiBold"/>
              </a:rPr>
              <a:t>S</a:t>
            </a:r>
            <a:r>
              <a:rPr b="1" i="0" lang="en-US" sz="900" u="none" cap="none" strike="noStrike">
                <a:solidFill>
                  <a:srgbClr val="FFFFFF"/>
                </a:solidFill>
                <a:latin typeface="Montserrat SemiBold"/>
                <a:ea typeface="Montserrat SemiBold"/>
                <a:cs typeface="Montserrat SemiBold"/>
                <a:sym typeface="Montserrat SemiBold"/>
              </a:rPr>
              <a:t>pring 2023</a:t>
            </a:r>
            <a:endParaRPr b="0" i="0" sz="900" u="none" cap="none" strike="noStrike">
              <a:latin typeface="Arial"/>
              <a:ea typeface="Arial"/>
              <a:cs typeface="Arial"/>
              <a:sym typeface="Arial"/>
            </a:endParaRPr>
          </a:p>
        </p:txBody>
      </p:sp>
      <p:sp>
        <p:nvSpPr>
          <p:cNvPr id="79" name="Google Shape;79;p14"/>
          <p:cNvSpPr/>
          <p:nvPr/>
        </p:nvSpPr>
        <p:spPr>
          <a:xfrm>
            <a:off x="3000240" y="-2880"/>
            <a:ext cx="6190560" cy="226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900"/>
              <a:buFont typeface="Montserrat SemiBold"/>
              <a:buNone/>
            </a:pPr>
            <a:r>
              <a:rPr b="1" i="0" lang="en-US" sz="900" u="none" cap="none" strike="noStrike">
                <a:solidFill>
                  <a:srgbClr val="FFFFFF"/>
                </a:solidFill>
                <a:latin typeface="Montserrat SemiBold"/>
                <a:ea typeface="Montserrat SemiBold"/>
                <a:cs typeface="Montserrat SemiBold"/>
                <a:sym typeface="Montserrat SemiBold"/>
              </a:rPr>
              <a:t>LEC 01: Java Review &amp; Functional Decomposition</a:t>
            </a:r>
            <a:endParaRPr b="0" i="0" sz="900" u="none" cap="none" strike="noStrike">
              <a:latin typeface="Arial"/>
              <a:ea typeface="Arial"/>
              <a:cs typeface="Arial"/>
              <a:sym typeface="Arial"/>
            </a:endParaRPr>
          </a:p>
        </p:txBody>
      </p:sp>
      <p:sp>
        <p:nvSpPr>
          <p:cNvPr id="80" name="Google Shape;80;p14"/>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1pPr>
            <a:lvl2pPr indent="0" lvl="1"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2pPr>
            <a:lvl3pPr indent="0" lvl="2"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3pPr>
            <a:lvl4pPr indent="0" lvl="3"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4pPr>
            <a:lvl5pPr indent="0" lvl="4"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5pPr>
            <a:lvl6pPr indent="0" lvl="5"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6pPr>
            <a:lvl7pPr indent="0" lvl="6"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7pPr>
            <a:lvl8pPr indent="0" lvl="7"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8pPr>
            <a:lvl9pPr indent="0" lvl="8"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a:latin typeface="Times New Roman"/>
              <a:ea typeface="Times New Roman"/>
              <a:cs typeface="Times New Roman"/>
              <a:sym typeface="Times New Roman"/>
            </a:endParaRPr>
          </a:p>
        </p:txBody>
      </p:sp>
      <p:sp>
        <p:nvSpPr>
          <p:cNvPr id="81" name="Google Shape;81;p14"/>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2" name="Google Shape;82;p14"/>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3" name="Shape 143"/>
        <p:cNvGrpSpPr/>
        <p:nvPr/>
      </p:nvGrpSpPr>
      <p:grpSpPr>
        <a:xfrm>
          <a:off x="0" y="0"/>
          <a:ext cx="0" cy="0"/>
          <a:chOff x="0" y="0"/>
          <a:chExt cx="0" cy="0"/>
        </a:xfrm>
      </p:grpSpPr>
      <p:sp>
        <p:nvSpPr>
          <p:cNvPr id="144" name="Google Shape;144;p27"/>
          <p:cNvSpPr/>
          <p:nvPr/>
        </p:nvSpPr>
        <p:spPr>
          <a:xfrm>
            <a:off x="-89280" y="-2880"/>
            <a:ext cx="12502800" cy="238680"/>
          </a:xfrm>
          <a:prstGeom prst="rect">
            <a:avLst/>
          </a:prstGeom>
          <a:solidFill>
            <a:srgbClr val="2E235D"/>
          </a:solidFill>
          <a:ln cap="flat" cmpd="sng" w="25400">
            <a:solidFill>
              <a:srgbClr val="2E235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5" name="Google Shape;145;p27"/>
          <p:cNvPicPr preferRelativeResize="0"/>
          <p:nvPr/>
        </p:nvPicPr>
        <p:blipFill rotWithShape="1">
          <a:blip r:embed="rId1">
            <a:alphaModFix/>
          </a:blip>
          <a:srcRect b="0" l="0" r="0" t="0"/>
          <a:stretch/>
        </p:blipFill>
        <p:spPr>
          <a:xfrm>
            <a:off x="29880" y="29880"/>
            <a:ext cx="2149920" cy="168480"/>
          </a:xfrm>
          <a:prstGeom prst="rect">
            <a:avLst/>
          </a:prstGeom>
          <a:noFill/>
          <a:ln>
            <a:noFill/>
          </a:ln>
        </p:spPr>
      </p:pic>
      <p:sp>
        <p:nvSpPr>
          <p:cNvPr id="146" name="Google Shape;146;p27"/>
          <p:cNvSpPr/>
          <p:nvPr/>
        </p:nvSpPr>
        <p:spPr>
          <a:xfrm>
            <a:off x="10569600" y="0"/>
            <a:ext cx="1621800" cy="2268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FFFFFF"/>
              </a:buClr>
              <a:buSzPts val="900"/>
              <a:buFont typeface="Montserrat SemiBold"/>
              <a:buNone/>
            </a:pPr>
            <a:r>
              <a:rPr b="1" i="0" lang="en-US" sz="900" u="none" cap="none" strike="noStrike">
                <a:solidFill>
                  <a:srgbClr val="FFFFFF"/>
                </a:solidFill>
                <a:latin typeface="Montserrat SemiBold"/>
                <a:ea typeface="Montserrat SemiBold"/>
                <a:cs typeface="Montserrat SemiBold"/>
                <a:sym typeface="Montserrat SemiBold"/>
              </a:rPr>
              <a:t>CSE 122 Spring 2023</a:t>
            </a:r>
            <a:endParaRPr b="0" i="0" sz="900" u="none" cap="none" strike="noStrike">
              <a:latin typeface="Arial"/>
              <a:ea typeface="Arial"/>
              <a:cs typeface="Arial"/>
              <a:sym typeface="Arial"/>
            </a:endParaRPr>
          </a:p>
        </p:txBody>
      </p:sp>
      <p:sp>
        <p:nvSpPr>
          <p:cNvPr id="147" name="Google Shape;147;p27"/>
          <p:cNvSpPr/>
          <p:nvPr/>
        </p:nvSpPr>
        <p:spPr>
          <a:xfrm>
            <a:off x="3000240" y="-2880"/>
            <a:ext cx="6190560" cy="226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900"/>
              <a:buFont typeface="Montserrat SemiBold"/>
              <a:buNone/>
            </a:pPr>
            <a:r>
              <a:rPr b="1" i="0" lang="en-US" sz="900" u="none" cap="none" strike="noStrike">
                <a:solidFill>
                  <a:srgbClr val="FFFFFF"/>
                </a:solidFill>
                <a:latin typeface="Montserrat SemiBold"/>
                <a:ea typeface="Montserrat SemiBold"/>
                <a:cs typeface="Montserrat SemiBold"/>
                <a:sym typeface="Montserrat SemiBold"/>
              </a:rPr>
              <a:t>LEC 01: Java Review &amp; Functional Decomposition</a:t>
            </a:r>
            <a:endParaRPr b="0" i="0" sz="900" u="none" cap="none" strike="noStrike">
              <a:latin typeface="Arial"/>
              <a:ea typeface="Arial"/>
              <a:cs typeface="Arial"/>
              <a:sym typeface="Arial"/>
            </a:endParaRPr>
          </a:p>
        </p:txBody>
      </p:sp>
      <p:sp>
        <p:nvSpPr>
          <p:cNvPr id="148" name="Google Shape;148;p27"/>
          <p:cNvSpPr/>
          <p:nvPr/>
        </p:nvSpPr>
        <p:spPr>
          <a:xfrm>
            <a:off x="-29880" y="231120"/>
            <a:ext cx="12220920" cy="983520"/>
          </a:xfrm>
          <a:prstGeom prst="rect">
            <a:avLst/>
          </a:prstGeom>
          <a:solidFill>
            <a:srgbClr val="2E235D"/>
          </a:solidFill>
          <a:ln cap="flat" cmpd="sng" w="25400">
            <a:solidFill>
              <a:srgbClr val="2E235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7"/>
          <p:cNvSpPr/>
          <p:nvPr/>
        </p:nvSpPr>
        <p:spPr>
          <a:xfrm>
            <a:off x="8365320" y="393840"/>
            <a:ext cx="3379680" cy="555480"/>
          </a:xfrm>
          <a:prstGeom prst="roundRect">
            <a:avLst>
              <a:gd fmla="val 16667" name="adj"/>
            </a:avLst>
          </a:prstGeom>
          <a:solidFill>
            <a:srgbClr val="4E408B"/>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2200"/>
              <a:buFont typeface="Calibri"/>
              <a:buNone/>
            </a:pPr>
            <a:r>
              <a:rPr b="1" i="0" lang="en-US" sz="2200" u="none" cap="none" strike="noStrike">
                <a:solidFill>
                  <a:srgbClr val="FFFFFF"/>
                </a:solidFill>
                <a:latin typeface="Calibri"/>
                <a:ea typeface="Calibri"/>
                <a:cs typeface="Calibri"/>
                <a:sym typeface="Calibri"/>
              </a:rPr>
              <a:t>sli.do      #cse122</a:t>
            </a:r>
            <a:endParaRPr b="0" i="0" sz="2200" u="none" cap="none" strike="noStrike">
              <a:latin typeface="Arial"/>
              <a:ea typeface="Arial"/>
              <a:cs typeface="Arial"/>
              <a:sym typeface="Arial"/>
            </a:endParaRPr>
          </a:p>
        </p:txBody>
      </p:sp>
      <p:sp>
        <p:nvSpPr>
          <p:cNvPr id="150" name="Google Shape;150;p27"/>
          <p:cNvSpPr/>
          <p:nvPr/>
        </p:nvSpPr>
        <p:spPr>
          <a:xfrm>
            <a:off x="1037280" y="300240"/>
            <a:ext cx="5100600" cy="759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4400"/>
              <a:buFont typeface="Calibri"/>
              <a:buNone/>
            </a:pPr>
            <a:r>
              <a:rPr b="1" i="0" lang="en-US" sz="4400" u="none" cap="none" strike="noStrike">
                <a:solidFill>
                  <a:srgbClr val="FFFFFF"/>
                </a:solidFill>
                <a:latin typeface="Calibri"/>
                <a:ea typeface="Calibri"/>
                <a:cs typeface="Calibri"/>
                <a:sym typeface="Calibri"/>
              </a:rPr>
              <a:t>Practice : Think</a:t>
            </a:r>
            <a:endParaRPr b="0" i="0" sz="4400" u="none" cap="none" strike="noStrike">
              <a:latin typeface="Arial"/>
              <a:ea typeface="Arial"/>
              <a:cs typeface="Arial"/>
              <a:sym typeface="Arial"/>
            </a:endParaRPr>
          </a:p>
        </p:txBody>
      </p:sp>
      <p:pic>
        <p:nvPicPr>
          <p:cNvPr id="151" name="Google Shape;151;p27"/>
          <p:cNvPicPr preferRelativeResize="0"/>
          <p:nvPr/>
        </p:nvPicPr>
        <p:blipFill rotWithShape="1">
          <a:blip r:embed="rId2">
            <a:alphaModFix/>
          </a:blip>
          <a:srcRect b="0" l="0" r="0" t="0"/>
          <a:stretch/>
        </p:blipFill>
        <p:spPr>
          <a:xfrm flipH="1">
            <a:off x="154800" y="300240"/>
            <a:ext cx="683280" cy="781200"/>
          </a:xfrm>
          <a:prstGeom prst="rect">
            <a:avLst/>
          </a:prstGeom>
          <a:noFill/>
          <a:ln>
            <a:noFill/>
          </a:ln>
        </p:spPr>
      </p:pic>
      <p:sp>
        <p:nvSpPr>
          <p:cNvPr id="152" name="Google Shape;152;p27"/>
          <p:cNvSpPr/>
          <p:nvPr/>
        </p:nvSpPr>
        <p:spPr>
          <a:xfrm>
            <a:off x="7256880" y="195120"/>
            <a:ext cx="959400" cy="959400"/>
          </a:xfrm>
          <a:prstGeom prst="roundRect">
            <a:avLst>
              <a:gd fmla="val 16667" name="adj"/>
            </a:avLst>
          </a:prstGeom>
          <a:solidFill>
            <a:srgbClr val="4E40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7"/>
          <p:cNvSpPr/>
          <p:nvPr/>
        </p:nvSpPr>
        <p:spPr>
          <a:xfrm>
            <a:off x="7362000" y="300240"/>
            <a:ext cx="749160" cy="74916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7"/>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1pPr>
            <a:lvl2pPr indent="0" lvl="1"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2pPr>
            <a:lvl3pPr indent="0" lvl="2"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3pPr>
            <a:lvl4pPr indent="0" lvl="3"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4pPr>
            <a:lvl5pPr indent="0" lvl="4"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5pPr>
            <a:lvl6pPr indent="0" lvl="5"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6pPr>
            <a:lvl7pPr indent="0" lvl="6"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7pPr>
            <a:lvl8pPr indent="0" lvl="7"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8pPr>
            <a:lvl9pPr indent="0" lvl="8"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a:latin typeface="Times New Roman"/>
              <a:ea typeface="Times New Roman"/>
              <a:cs typeface="Times New Roman"/>
              <a:sym typeface="Times New Roman"/>
            </a:endParaRPr>
          </a:p>
        </p:txBody>
      </p:sp>
      <p:sp>
        <p:nvSpPr>
          <p:cNvPr id="155" name="Google Shape;155;p27"/>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56" name="Google Shape;156;p27"/>
          <p:cNvSpPr txBox="1"/>
          <p:nvPr>
            <p:ph idx="1" type="body"/>
          </p:nvPr>
        </p:nvSpPr>
        <p:spPr>
          <a:xfrm>
            <a:off x="609480" y="2747520"/>
            <a:ext cx="10972500" cy="39774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id="157" name="Google Shape;157;p27"/>
          <p:cNvPicPr preferRelativeResize="0"/>
          <p:nvPr/>
        </p:nvPicPr>
        <p:blipFill>
          <a:blip r:embed="rId3">
            <a:alphaModFix/>
          </a:blip>
          <a:stretch>
            <a:fillRect/>
          </a:stretch>
        </p:blipFill>
        <p:spPr>
          <a:xfrm>
            <a:off x="7355066" y="303575"/>
            <a:ext cx="749150" cy="7491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8" name="Shape 218"/>
        <p:cNvGrpSpPr/>
        <p:nvPr/>
      </p:nvGrpSpPr>
      <p:grpSpPr>
        <a:xfrm>
          <a:off x="0" y="0"/>
          <a:ext cx="0" cy="0"/>
          <a:chOff x="0" y="0"/>
          <a:chExt cx="0" cy="0"/>
        </a:xfrm>
      </p:grpSpPr>
      <p:sp>
        <p:nvSpPr>
          <p:cNvPr id="219" name="Google Shape;219;p40"/>
          <p:cNvSpPr/>
          <p:nvPr/>
        </p:nvSpPr>
        <p:spPr>
          <a:xfrm>
            <a:off x="-89280" y="-2880"/>
            <a:ext cx="12502800" cy="238680"/>
          </a:xfrm>
          <a:prstGeom prst="rect">
            <a:avLst/>
          </a:prstGeom>
          <a:solidFill>
            <a:srgbClr val="2E235D"/>
          </a:solidFill>
          <a:ln cap="flat" cmpd="sng" w="25400">
            <a:solidFill>
              <a:srgbClr val="2E235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0" name="Google Shape;220;p40"/>
          <p:cNvPicPr preferRelativeResize="0"/>
          <p:nvPr/>
        </p:nvPicPr>
        <p:blipFill rotWithShape="1">
          <a:blip r:embed="rId1">
            <a:alphaModFix/>
          </a:blip>
          <a:srcRect b="0" l="0" r="0" t="0"/>
          <a:stretch/>
        </p:blipFill>
        <p:spPr>
          <a:xfrm>
            <a:off x="29880" y="29880"/>
            <a:ext cx="2149920" cy="168480"/>
          </a:xfrm>
          <a:prstGeom prst="rect">
            <a:avLst/>
          </a:prstGeom>
          <a:noFill/>
          <a:ln>
            <a:noFill/>
          </a:ln>
        </p:spPr>
      </p:pic>
      <p:sp>
        <p:nvSpPr>
          <p:cNvPr id="221" name="Google Shape;221;p40"/>
          <p:cNvSpPr/>
          <p:nvPr/>
        </p:nvSpPr>
        <p:spPr>
          <a:xfrm>
            <a:off x="10569600" y="0"/>
            <a:ext cx="1621800" cy="2268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FFFFFF"/>
              </a:buClr>
              <a:buSzPts val="900"/>
              <a:buFont typeface="Montserrat SemiBold"/>
              <a:buNone/>
            </a:pPr>
            <a:r>
              <a:rPr b="1" i="0" lang="en-US" sz="900" u="none" cap="none" strike="noStrike">
                <a:solidFill>
                  <a:srgbClr val="FFFFFF"/>
                </a:solidFill>
                <a:latin typeface="Montserrat SemiBold"/>
                <a:ea typeface="Montserrat SemiBold"/>
                <a:cs typeface="Montserrat SemiBold"/>
                <a:sym typeface="Montserrat SemiBold"/>
              </a:rPr>
              <a:t>CSE 122 Spring 2023</a:t>
            </a:r>
            <a:endParaRPr b="0" i="0" sz="900" u="none" cap="none" strike="noStrike">
              <a:latin typeface="Arial"/>
              <a:ea typeface="Arial"/>
              <a:cs typeface="Arial"/>
              <a:sym typeface="Arial"/>
            </a:endParaRPr>
          </a:p>
        </p:txBody>
      </p:sp>
      <p:sp>
        <p:nvSpPr>
          <p:cNvPr id="222" name="Google Shape;222;p40"/>
          <p:cNvSpPr/>
          <p:nvPr/>
        </p:nvSpPr>
        <p:spPr>
          <a:xfrm>
            <a:off x="3000240" y="-2880"/>
            <a:ext cx="6190560" cy="226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900"/>
              <a:buFont typeface="Montserrat SemiBold"/>
              <a:buNone/>
            </a:pPr>
            <a:r>
              <a:rPr b="1" i="0" lang="en-US" sz="900" u="none" cap="none" strike="noStrike">
                <a:solidFill>
                  <a:srgbClr val="FFFFFF"/>
                </a:solidFill>
                <a:latin typeface="Montserrat SemiBold"/>
                <a:ea typeface="Montserrat SemiBold"/>
                <a:cs typeface="Montserrat SemiBold"/>
                <a:sym typeface="Montserrat SemiBold"/>
              </a:rPr>
              <a:t>LEC 01: Java Review &amp; Functional Decomposition</a:t>
            </a:r>
            <a:endParaRPr b="0" i="0" sz="900" u="none" cap="none" strike="noStrike">
              <a:latin typeface="Arial"/>
              <a:ea typeface="Arial"/>
              <a:cs typeface="Arial"/>
              <a:sym typeface="Arial"/>
            </a:endParaRPr>
          </a:p>
        </p:txBody>
      </p:sp>
      <p:sp>
        <p:nvSpPr>
          <p:cNvPr id="223" name="Google Shape;223;p40"/>
          <p:cNvSpPr/>
          <p:nvPr/>
        </p:nvSpPr>
        <p:spPr>
          <a:xfrm>
            <a:off x="-29880" y="231120"/>
            <a:ext cx="12220920" cy="983520"/>
          </a:xfrm>
          <a:prstGeom prst="rect">
            <a:avLst/>
          </a:prstGeom>
          <a:solidFill>
            <a:srgbClr val="2E235D"/>
          </a:solidFill>
          <a:ln cap="flat" cmpd="sng" w="25400">
            <a:solidFill>
              <a:srgbClr val="2E235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0"/>
          <p:cNvSpPr/>
          <p:nvPr/>
        </p:nvSpPr>
        <p:spPr>
          <a:xfrm>
            <a:off x="8365320" y="393840"/>
            <a:ext cx="3379680" cy="555480"/>
          </a:xfrm>
          <a:prstGeom prst="roundRect">
            <a:avLst>
              <a:gd fmla="val 16667" name="adj"/>
            </a:avLst>
          </a:prstGeom>
          <a:solidFill>
            <a:srgbClr val="4E408B"/>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2200"/>
              <a:buFont typeface="Calibri"/>
              <a:buNone/>
            </a:pPr>
            <a:r>
              <a:rPr b="1" i="0" lang="en-US" sz="2200" u="none" cap="none" strike="noStrike">
                <a:solidFill>
                  <a:srgbClr val="FFFFFF"/>
                </a:solidFill>
                <a:latin typeface="Calibri"/>
                <a:ea typeface="Calibri"/>
                <a:cs typeface="Calibri"/>
                <a:sym typeface="Calibri"/>
              </a:rPr>
              <a:t>sli.do      #cse122</a:t>
            </a:r>
            <a:endParaRPr b="0" i="0" sz="2200" u="none" cap="none" strike="noStrike">
              <a:latin typeface="Arial"/>
              <a:ea typeface="Arial"/>
              <a:cs typeface="Arial"/>
              <a:sym typeface="Arial"/>
            </a:endParaRPr>
          </a:p>
        </p:txBody>
      </p:sp>
      <p:sp>
        <p:nvSpPr>
          <p:cNvPr id="225" name="Google Shape;225;p40"/>
          <p:cNvSpPr/>
          <p:nvPr/>
        </p:nvSpPr>
        <p:spPr>
          <a:xfrm>
            <a:off x="7256880" y="195120"/>
            <a:ext cx="959400" cy="959400"/>
          </a:xfrm>
          <a:prstGeom prst="roundRect">
            <a:avLst>
              <a:gd fmla="val 16667" name="adj"/>
            </a:avLst>
          </a:prstGeom>
          <a:solidFill>
            <a:srgbClr val="4E40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0"/>
          <p:cNvSpPr/>
          <p:nvPr/>
        </p:nvSpPr>
        <p:spPr>
          <a:xfrm>
            <a:off x="7362000" y="300240"/>
            <a:ext cx="749160" cy="74916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0"/>
          <p:cNvSpPr txBox="1"/>
          <p:nvPr>
            <p:ph idx="12" type="sldNum"/>
          </p:nvPr>
        </p:nvSpPr>
        <p:spPr>
          <a:xfrm>
            <a:off x="11487240" y="6329520"/>
            <a:ext cx="551880" cy="364320"/>
          </a:xfrm>
          <a:prstGeom prst="rect">
            <a:avLst/>
          </a:prstGeom>
          <a:noFill/>
          <a:ln>
            <a:noFill/>
          </a:ln>
        </p:spPr>
        <p:txBody>
          <a:bodyPr anchorCtr="0" anchor="ctr" bIns="45000" lIns="90000" spcFirstLastPara="1" rIns="90000" wrap="square" tIns="45000">
            <a:noAutofit/>
          </a:bodyPr>
          <a:lstStyle>
            <a:lvl1pPr indent="0" lvl="0"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1pPr>
            <a:lvl2pPr indent="0" lvl="1"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2pPr>
            <a:lvl3pPr indent="0" lvl="2"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3pPr>
            <a:lvl4pPr indent="0" lvl="3"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4pPr>
            <a:lvl5pPr indent="0" lvl="4"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5pPr>
            <a:lvl6pPr indent="0" lvl="5"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6pPr>
            <a:lvl7pPr indent="0" lvl="6"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7pPr>
            <a:lvl8pPr indent="0" lvl="7"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8pPr>
            <a:lvl9pPr indent="0" lvl="8" marL="0" marR="0" rtl="0" algn="r">
              <a:lnSpc>
                <a:spcPct val="100000"/>
              </a:lnSpc>
              <a:spcBef>
                <a:spcPts val="0"/>
              </a:spcBef>
              <a:buClr>
                <a:srgbClr val="2E235D"/>
              </a:buClr>
              <a:buSzPts val="1100"/>
              <a:buFont typeface="Calibri"/>
              <a:buNone/>
              <a:defRPr b="1" i="0" sz="1100" u="none" cap="none"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a:latin typeface="Times New Roman"/>
              <a:ea typeface="Times New Roman"/>
              <a:cs typeface="Times New Roman"/>
              <a:sym typeface="Times New Roman"/>
            </a:endParaRPr>
          </a:p>
        </p:txBody>
      </p:sp>
      <p:sp>
        <p:nvSpPr>
          <p:cNvPr id="228" name="Google Shape;228;p40"/>
          <p:cNvSpPr txBox="1"/>
          <p:nvPr>
            <p:ph type="title"/>
          </p:nvPr>
        </p:nvSpPr>
        <p:spPr>
          <a:xfrm>
            <a:off x="609480" y="1264200"/>
            <a:ext cx="1097250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29" name="Google Shape;229;p40"/>
          <p:cNvSpPr txBox="1"/>
          <p:nvPr>
            <p:ph idx="1" type="body"/>
          </p:nvPr>
        </p:nvSpPr>
        <p:spPr>
          <a:xfrm>
            <a:off x="609480" y="2595120"/>
            <a:ext cx="10972500" cy="39774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id="230" name="Google Shape;230;p40"/>
          <p:cNvPicPr preferRelativeResize="0"/>
          <p:nvPr/>
        </p:nvPicPr>
        <p:blipFill>
          <a:blip r:embed="rId2">
            <a:alphaModFix/>
          </a:blip>
          <a:stretch>
            <a:fillRect/>
          </a:stretch>
        </p:blipFill>
        <p:spPr>
          <a:xfrm>
            <a:off x="7353456" y="284485"/>
            <a:ext cx="768577" cy="768600"/>
          </a:xfrm>
          <a:prstGeom prst="rect">
            <a:avLst/>
          </a:prstGeom>
          <a:noFill/>
          <a:ln>
            <a:noFill/>
          </a:ln>
        </p:spPr>
      </p:pic>
      <p:pic>
        <p:nvPicPr>
          <p:cNvPr id="231" name="Google Shape;231;p40"/>
          <p:cNvPicPr preferRelativeResize="0"/>
          <p:nvPr/>
        </p:nvPicPr>
        <p:blipFill>
          <a:blip r:embed="rId3">
            <a:alphaModFix/>
          </a:blip>
          <a:stretch>
            <a:fillRect/>
          </a:stretch>
        </p:blipFill>
        <p:spPr>
          <a:xfrm>
            <a:off x="7355066" y="303575"/>
            <a:ext cx="749150" cy="7491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cse12x.github.io/java-tutorial/io_files.html#user-inpu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s://courses.cs.washington.edu/courses/cse122/23sp/resources/code_qualit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courses.cs.washington.edu/courses/cse122/23sp/grading_rubri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s://courses.cs.washington.edu/courses/cse122/23sp/grading_rubric/"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s://forms.gle/a6m7PQ4P7VJWbWTn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cse12x.github.io/java-tutorial/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3"/>
          <p:cNvSpPr txBox="1"/>
          <p:nvPr>
            <p:ph idx="4294967295" type="title"/>
          </p:nvPr>
        </p:nvSpPr>
        <p:spPr>
          <a:xfrm>
            <a:off x="305280" y="3820440"/>
            <a:ext cx="6590400" cy="19542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F0F0F0"/>
              </a:buClr>
              <a:buSzPts val="3600"/>
              <a:buFont typeface="Montserrat SemiBold"/>
              <a:buNone/>
            </a:pPr>
            <a:r>
              <a:rPr b="0" i="0" lang="en-US" sz="3600" u="none" cap="none" strike="noStrike">
                <a:solidFill>
                  <a:srgbClr val="F0F0F0"/>
                </a:solidFill>
                <a:latin typeface="Montserrat SemiBold"/>
                <a:ea typeface="Montserrat SemiBold"/>
                <a:cs typeface="Montserrat SemiBold"/>
                <a:sym typeface="Montserrat SemiBold"/>
              </a:rPr>
              <a:t>Java Review &amp; </a:t>
            </a:r>
            <a:br>
              <a:rPr b="0" i="0" lang="en-US" sz="3600" u="none" cap="none" strike="noStrike"/>
            </a:br>
            <a:r>
              <a:rPr b="0" i="0" lang="en-US" sz="3600" u="none" cap="none" strike="noStrike">
                <a:solidFill>
                  <a:srgbClr val="F0F0F0"/>
                </a:solidFill>
                <a:latin typeface="Montserrat SemiBold"/>
                <a:ea typeface="Montserrat SemiBold"/>
                <a:cs typeface="Montserrat SemiBold"/>
                <a:sym typeface="Montserrat SemiBold"/>
              </a:rPr>
              <a:t>Functional Decomposition</a:t>
            </a:r>
            <a:endParaRPr b="0" i="0" sz="3600" u="none" cap="none" strike="noStrike">
              <a:latin typeface="Arial"/>
              <a:ea typeface="Arial"/>
              <a:cs typeface="Arial"/>
              <a:sym typeface="Arial"/>
            </a:endParaRPr>
          </a:p>
        </p:txBody>
      </p:sp>
      <p:sp>
        <p:nvSpPr>
          <p:cNvPr id="297" name="Google Shape;297;p53"/>
          <p:cNvSpPr/>
          <p:nvPr/>
        </p:nvSpPr>
        <p:spPr>
          <a:xfrm>
            <a:off x="7457040" y="1840320"/>
            <a:ext cx="4476240" cy="109512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404040"/>
              </a:buClr>
              <a:buSzPts val="2200"/>
              <a:buFont typeface="Calibri"/>
              <a:buNone/>
            </a:pPr>
            <a:r>
              <a:rPr b="1" i="1" lang="en-US" sz="2200" u="none" cap="none" strike="noStrike">
                <a:solidFill>
                  <a:srgbClr val="404040"/>
                </a:solidFill>
                <a:latin typeface="Calibri"/>
                <a:ea typeface="Calibri"/>
                <a:cs typeface="Calibri"/>
                <a:sym typeface="Calibri"/>
              </a:rPr>
              <a:t>Talk to your neighbors:</a:t>
            </a:r>
            <a:endParaRPr b="0" i="0" sz="2200" u="none" cap="none" strike="noStrike">
              <a:latin typeface="Arial"/>
              <a:ea typeface="Arial"/>
              <a:cs typeface="Arial"/>
              <a:sym typeface="Arial"/>
            </a:endParaRPr>
          </a:p>
          <a:p>
            <a:pPr indent="0" lvl="0" marL="0" marR="0" rtl="0" algn="ctr">
              <a:lnSpc>
                <a:spcPct val="100000"/>
              </a:lnSpc>
              <a:spcBef>
                <a:spcPts val="0"/>
              </a:spcBef>
              <a:spcAft>
                <a:spcPts val="0"/>
              </a:spcAft>
              <a:buClr>
                <a:srgbClr val="404040"/>
              </a:buClr>
              <a:buSzPts val="2200"/>
              <a:buFont typeface="Calibri"/>
              <a:buNone/>
            </a:pPr>
            <a:r>
              <a:rPr b="0" i="1" lang="en-US" sz="2200" u="none" cap="none" strike="noStrike">
                <a:solidFill>
                  <a:srgbClr val="404040"/>
                </a:solidFill>
                <a:latin typeface="Calibri"/>
                <a:ea typeface="Calibri"/>
                <a:cs typeface="Calibri"/>
                <a:sym typeface="Calibri"/>
              </a:rPr>
              <a:t>What is your favorite </a:t>
            </a:r>
            <a:br>
              <a:rPr b="0" i="0" lang="en-US" sz="2200" u="none" cap="none" strike="noStrike">
                <a:latin typeface="Arial"/>
                <a:ea typeface="Arial"/>
                <a:cs typeface="Arial"/>
                <a:sym typeface="Arial"/>
              </a:rPr>
            </a:br>
            <a:r>
              <a:rPr b="0" i="1" lang="en-US" sz="2200" u="none" cap="none" strike="noStrike">
                <a:solidFill>
                  <a:srgbClr val="404040"/>
                </a:solidFill>
                <a:latin typeface="Calibri"/>
                <a:ea typeface="Calibri"/>
                <a:cs typeface="Calibri"/>
                <a:sym typeface="Calibri"/>
              </a:rPr>
              <a:t>restaurant around UW?</a:t>
            </a:r>
            <a:endParaRPr b="0" i="0" sz="2200" u="none" cap="none" strike="noStrike">
              <a:latin typeface="Arial"/>
              <a:ea typeface="Arial"/>
              <a:cs typeface="Arial"/>
              <a:sym typeface="Arial"/>
            </a:endParaRPr>
          </a:p>
        </p:txBody>
      </p:sp>
      <p:sp>
        <p:nvSpPr>
          <p:cNvPr id="298" name="Google Shape;298;p53"/>
          <p:cNvSpPr/>
          <p:nvPr/>
        </p:nvSpPr>
        <p:spPr>
          <a:xfrm>
            <a:off x="7379640" y="1403640"/>
            <a:ext cx="4630680" cy="3330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A6A6A6"/>
              </a:buClr>
              <a:buSzPts val="1600"/>
              <a:buFont typeface="Montserrat SemiBold"/>
              <a:buNone/>
            </a:pPr>
            <a:r>
              <a:rPr b="1" i="0" lang="en-US" sz="1600" u="none" cap="none" strike="noStrike">
                <a:solidFill>
                  <a:srgbClr val="A6A6A6"/>
                </a:solidFill>
                <a:latin typeface="Montserrat SemiBold"/>
                <a:ea typeface="Montserrat SemiBold"/>
                <a:cs typeface="Montserrat SemiBold"/>
                <a:sym typeface="Montserrat SemiBold"/>
              </a:rPr>
              <a:t>BEFORE WE START</a:t>
            </a:r>
            <a:endParaRPr b="0" i="0" sz="1600" u="none" cap="none" strike="noStrik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2"/>
          <p:cNvSpPr txBox="1"/>
          <p:nvPr>
            <p:ph idx="4294967295" type="title"/>
          </p:nvPr>
        </p:nvSpPr>
        <p:spPr>
          <a:xfrm>
            <a:off x="838080" y="456480"/>
            <a:ext cx="10515000" cy="7617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Case Study: Temperatures</a:t>
            </a:r>
            <a:endParaRPr b="0" i="0" sz="4400" u="none" cap="none" strike="noStrike">
              <a:latin typeface="Arial"/>
              <a:ea typeface="Arial"/>
              <a:cs typeface="Arial"/>
              <a:sym typeface="Arial"/>
            </a:endParaRPr>
          </a:p>
        </p:txBody>
      </p:sp>
      <p:sp>
        <p:nvSpPr>
          <p:cNvPr id="365" name="Google Shape;365;p62"/>
          <p:cNvSpPr txBox="1"/>
          <p:nvPr>
            <p:ph idx="4294967295" type="body"/>
          </p:nvPr>
        </p:nvSpPr>
        <p:spPr>
          <a:xfrm>
            <a:off x="838080" y="1371600"/>
            <a:ext cx="10515000" cy="4804500"/>
          </a:xfrm>
          <a:prstGeom prst="rect">
            <a:avLst/>
          </a:prstGeom>
          <a:noFill/>
          <a:ln>
            <a:noFill/>
          </a:ln>
        </p:spPr>
        <p:txBody>
          <a:bodyPr anchorCtr="0" anchor="t" bIns="45000" lIns="90000" spcFirstLastPara="1" rIns="90000" wrap="square" tIns="45000">
            <a:normAutofit lnSpcReduction="10000"/>
          </a:bodyPr>
          <a:lstStyle/>
          <a:p>
            <a:pPr indent="0" lvl="0" marL="0" marR="0" rtl="0" algn="l">
              <a:lnSpc>
                <a:spcPct val="90000"/>
              </a:lnSpc>
              <a:spcBef>
                <a:spcPts val="0"/>
              </a:spcBef>
              <a:spcAft>
                <a:spcPts val="0"/>
              </a:spcAft>
              <a:buClr>
                <a:srgbClr val="000000"/>
              </a:buClr>
              <a:buSzPts val="2500"/>
              <a:buFont typeface="Calibri"/>
              <a:buNone/>
            </a:pPr>
            <a:r>
              <a:rPr b="0" i="0" lang="en-US" sz="2500" u="none" cap="none" strike="noStrike">
                <a:solidFill>
                  <a:srgbClr val="000000"/>
                </a:solidFill>
                <a:latin typeface="Calibri"/>
                <a:ea typeface="Calibri"/>
                <a:cs typeface="Calibri"/>
                <a:sym typeface="Calibri"/>
              </a:rPr>
              <a:t>Write a program to prompt the user for how many days’ temperatures they want to enter, then asks the user for the temperatures of that many days. The program should then report the highest temperature that occurred and what day it occurred on. The program then should allow the user to ask for the average temperature across a range of days, and report how many of those days were above average. </a:t>
            </a:r>
            <a:endParaRPr b="0" i="0" sz="25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Review skills</a:t>
            </a:r>
            <a:endParaRPr b="0" i="0" sz="2600" u="none" cap="none" strike="noStrike">
              <a:latin typeface="Arial"/>
              <a:ea typeface="Arial"/>
              <a:cs typeface="Arial"/>
              <a:sym typeface="Arial"/>
            </a:endParaRPr>
          </a:p>
          <a:p>
            <a:pPr indent="-239776" lvl="1" marL="685800" marR="0" rtl="0" algn="l">
              <a:lnSpc>
                <a:spcPct val="90000"/>
              </a:lnSpc>
              <a:spcBef>
                <a:spcPts val="499"/>
              </a:spcBef>
              <a:spcAft>
                <a:spcPts val="0"/>
              </a:spcAft>
              <a:buClr>
                <a:srgbClr val="000000"/>
              </a:buClr>
              <a:buSzPts val="2200"/>
              <a:buFont typeface="NTR"/>
              <a:buChar char="-"/>
            </a:pPr>
            <a:r>
              <a:rPr b="0" i="0" lang="en-US" sz="2200" u="sng" cap="none" strike="noStrike">
                <a:solidFill>
                  <a:srgbClr val="0563C1"/>
                </a:solidFill>
                <a:latin typeface="Calibri"/>
                <a:ea typeface="Calibri"/>
                <a:cs typeface="Calibri"/>
                <a:sym typeface="Calibri"/>
                <a:hlinkClick r:id="rId3">
                  <a:extLst>
                    <a:ext uri="{A12FA001-AC4F-418D-AE19-62706E023703}">
                      <ahyp:hlinkClr val="tx"/>
                    </a:ext>
                  </a:extLst>
                </a:hlinkClick>
              </a:rPr>
              <a:t>User input</a:t>
            </a:r>
            <a:endParaRPr b="0" i="0" sz="2200" u="none" cap="none" strike="noStrike">
              <a:latin typeface="Arial"/>
              <a:ea typeface="Arial"/>
              <a:cs typeface="Arial"/>
              <a:sym typeface="Arial"/>
            </a:endParaRPr>
          </a:p>
          <a:p>
            <a:pPr indent="-239776" lvl="1" marL="685800" marR="0" rtl="0" algn="l">
              <a:lnSpc>
                <a:spcPct val="90000"/>
              </a:lnSpc>
              <a:spcBef>
                <a:spcPts val="499"/>
              </a:spcBef>
              <a:spcAft>
                <a:spcPts val="0"/>
              </a:spcAft>
              <a:buClr>
                <a:srgbClr val="000000"/>
              </a:buClr>
              <a:buSzPts val="2200"/>
              <a:buFont typeface="NTR"/>
              <a:buChar char="-"/>
            </a:pPr>
            <a:r>
              <a:rPr b="0" i="0" lang="en-US" sz="2200" u="none" cap="none" strike="noStrike">
                <a:solidFill>
                  <a:srgbClr val="000000"/>
                </a:solidFill>
                <a:latin typeface="Calibri"/>
                <a:ea typeface="Calibri"/>
                <a:cs typeface="Calibri"/>
                <a:sym typeface="Calibri"/>
              </a:rPr>
              <a:t>For loops</a:t>
            </a:r>
            <a:endParaRPr b="0" i="0" sz="2200" u="none" cap="none" strike="noStrike">
              <a:latin typeface="Arial"/>
              <a:ea typeface="Arial"/>
              <a:cs typeface="Arial"/>
              <a:sym typeface="Arial"/>
            </a:endParaRPr>
          </a:p>
          <a:p>
            <a:pPr indent="-239776" lvl="1" marL="685800" marR="0" rtl="0" algn="l">
              <a:lnSpc>
                <a:spcPct val="90000"/>
              </a:lnSpc>
              <a:spcBef>
                <a:spcPts val="499"/>
              </a:spcBef>
              <a:spcAft>
                <a:spcPts val="0"/>
              </a:spcAft>
              <a:buClr>
                <a:srgbClr val="000000"/>
              </a:buClr>
              <a:buSzPts val="2200"/>
              <a:buFont typeface="NTR"/>
              <a:buChar char="-"/>
            </a:pPr>
            <a:r>
              <a:rPr b="0" i="0" lang="en-US" sz="2200" u="none" cap="none" strike="noStrike">
                <a:solidFill>
                  <a:srgbClr val="000000"/>
                </a:solidFill>
                <a:latin typeface="Calibri"/>
                <a:ea typeface="Calibri"/>
                <a:cs typeface="Calibri"/>
                <a:sym typeface="Calibri"/>
              </a:rPr>
              <a:t>Arrays</a:t>
            </a:r>
            <a:endParaRPr b="0" i="0" sz="2200" u="none" cap="none" strike="noStrike">
              <a:latin typeface="Arial"/>
              <a:ea typeface="Arial"/>
              <a:cs typeface="Arial"/>
              <a:sym typeface="Arial"/>
            </a:endParaRPr>
          </a:p>
          <a:p>
            <a:pPr indent="-239776" lvl="1" marL="685800" marR="0" rtl="0" algn="l">
              <a:lnSpc>
                <a:spcPct val="90000"/>
              </a:lnSpc>
              <a:spcBef>
                <a:spcPts val="499"/>
              </a:spcBef>
              <a:spcAft>
                <a:spcPts val="0"/>
              </a:spcAft>
              <a:buClr>
                <a:srgbClr val="000000"/>
              </a:buClr>
              <a:buSzPts val="2200"/>
              <a:buFont typeface="NTR"/>
              <a:buChar char="-"/>
            </a:pPr>
            <a:r>
              <a:rPr b="0" i="0" lang="en-US" sz="2200" u="none" cap="none" strike="noStrike">
                <a:solidFill>
                  <a:srgbClr val="000000"/>
                </a:solidFill>
                <a:latin typeface="Calibri"/>
                <a:ea typeface="Calibri"/>
                <a:cs typeface="Calibri"/>
                <a:sym typeface="Calibri"/>
              </a:rPr>
              <a:t>Maximum calculation</a:t>
            </a:r>
            <a:endParaRPr b="0" i="0" sz="2200" u="none" cap="none" strike="noStrike">
              <a:latin typeface="Arial"/>
              <a:ea typeface="Arial"/>
              <a:cs typeface="Arial"/>
              <a:sym typeface="Arial"/>
            </a:endParaRPr>
          </a:p>
          <a:p>
            <a:pPr indent="-239776" lvl="1" marL="685800" marR="0" rtl="0" algn="l">
              <a:lnSpc>
                <a:spcPct val="90000"/>
              </a:lnSpc>
              <a:spcBef>
                <a:spcPts val="499"/>
              </a:spcBef>
              <a:spcAft>
                <a:spcPts val="0"/>
              </a:spcAft>
              <a:buClr>
                <a:srgbClr val="000000"/>
              </a:buClr>
              <a:buSzPts val="2200"/>
              <a:buFont typeface="NTR"/>
              <a:buChar char="-"/>
            </a:pPr>
            <a:r>
              <a:rPr b="0" i="0" lang="en-US" sz="2200" u="none" cap="none" strike="noStrike">
                <a:solidFill>
                  <a:srgbClr val="000000"/>
                </a:solidFill>
                <a:latin typeface="Calibri"/>
                <a:ea typeface="Calibri"/>
                <a:cs typeface="Calibri"/>
                <a:sym typeface="Calibri"/>
              </a:rPr>
              <a:t>Cumulative sum</a:t>
            </a:r>
            <a:endParaRPr b="0" i="0" sz="2200" u="none" cap="none" strike="noStrike">
              <a:latin typeface="Arial"/>
              <a:ea typeface="Arial"/>
              <a:cs typeface="Arial"/>
              <a:sym typeface="Arial"/>
            </a:endParaRPr>
          </a:p>
        </p:txBody>
      </p:sp>
      <p:sp>
        <p:nvSpPr>
          <p:cNvPr id="366" name="Google Shape;366;p62"/>
          <p:cNvSpPr/>
          <p:nvPr/>
        </p:nvSpPr>
        <p:spPr>
          <a:xfrm>
            <a:off x="7310160" y="3559320"/>
            <a:ext cx="4719900" cy="3286500"/>
          </a:xfrm>
          <a:prstGeom prst="rect">
            <a:avLst/>
          </a:prstGeom>
          <a:solidFill>
            <a:srgbClr val="F5F5F5"/>
          </a:solidFill>
          <a:ln cap="flat" cmpd="sng" w="9525">
            <a:solidFill>
              <a:srgbClr val="2E235D"/>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Consolas"/>
              <a:buNone/>
            </a:pPr>
            <a:r>
              <a:rPr b="0" i="0" lang="en-US" sz="1400" u="none" cap="none" strike="noStrike">
                <a:solidFill>
                  <a:srgbClr val="000000"/>
                </a:solidFill>
                <a:latin typeface="Consolas"/>
                <a:ea typeface="Consolas"/>
                <a:cs typeface="Consolas"/>
                <a:sym typeface="Consolas"/>
              </a:rPr>
              <a:t>How many days' temperatures? </a:t>
            </a:r>
            <a:r>
              <a:rPr b="1" i="0" lang="en-US" sz="1400" u="sng" cap="none" strike="noStrike">
                <a:solidFill>
                  <a:srgbClr val="000000"/>
                </a:solidFill>
                <a:latin typeface="Consolas"/>
                <a:ea typeface="Consolas"/>
                <a:cs typeface="Consolas"/>
                <a:sym typeface="Consolas"/>
              </a:rPr>
              <a:t>7</a:t>
            </a:r>
            <a:r>
              <a:rPr b="0" i="0" lang="en-US" sz="1400" u="none" cap="none" strike="noStrike">
                <a:solidFill>
                  <a:srgbClr val="000000"/>
                </a:solidFill>
                <a:latin typeface="Consolas"/>
                <a:ea typeface="Consolas"/>
                <a:cs typeface="Consolas"/>
                <a:sym typeface="Consolas"/>
              </a:rPr>
              <a:t>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onsolas"/>
              <a:buNone/>
            </a:pPr>
            <a:r>
              <a:rPr b="0" i="0" lang="en-US" sz="1400" u="none" cap="none" strike="noStrike">
                <a:solidFill>
                  <a:srgbClr val="000000"/>
                </a:solidFill>
                <a:latin typeface="Consolas"/>
                <a:ea typeface="Consolas"/>
                <a:cs typeface="Consolas"/>
                <a:sym typeface="Consolas"/>
              </a:rPr>
              <a:t>Day 0's high temp: </a:t>
            </a:r>
            <a:r>
              <a:rPr b="1" i="0" lang="en-US" sz="1400" u="sng" cap="none" strike="noStrike">
                <a:solidFill>
                  <a:srgbClr val="000000"/>
                </a:solidFill>
                <a:latin typeface="Consolas"/>
                <a:ea typeface="Consolas"/>
                <a:cs typeface="Consolas"/>
                <a:sym typeface="Consolas"/>
              </a:rPr>
              <a:t>45</a:t>
            </a:r>
            <a:r>
              <a:rPr b="0" i="0" lang="en-US" sz="1400" u="none" cap="none" strike="noStrike">
                <a:solidFill>
                  <a:srgbClr val="000000"/>
                </a:solidFill>
                <a:latin typeface="Consolas"/>
                <a:ea typeface="Consolas"/>
                <a:cs typeface="Consolas"/>
                <a:sym typeface="Consolas"/>
              </a:rPr>
              <a:t>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onsolas"/>
              <a:buNone/>
            </a:pPr>
            <a:r>
              <a:rPr b="0" i="0" lang="en-US" sz="1400" u="none" cap="none" strike="noStrike">
                <a:solidFill>
                  <a:srgbClr val="000000"/>
                </a:solidFill>
                <a:latin typeface="Consolas"/>
                <a:ea typeface="Consolas"/>
                <a:cs typeface="Consolas"/>
                <a:sym typeface="Consolas"/>
              </a:rPr>
              <a:t>Day 1's high temp: </a:t>
            </a:r>
            <a:r>
              <a:rPr b="1" i="0" lang="en-US" sz="1400" u="sng" cap="none" strike="noStrike">
                <a:solidFill>
                  <a:srgbClr val="000000"/>
                </a:solidFill>
                <a:latin typeface="Consolas"/>
                <a:ea typeface="Consolas"/>
                <a:cs typeface="Consolas"/>
                <a:sym typeface="Consolas"/>
              </a:rPr>
              <a:t>44</a:t>
            </a:r>
            <a:r>
              <a:rPr b="0" i="0" lang="en-US" sz="1400" u="none" cap="none" strike="noStrike">
                <a:solidFill>
                  <a:srgbClr val="000000"/>
                </a:solidFill>
                <a:latin typeface="Consolas"/>
                <a:ea typeface="Consolas"/>
                <a:cs typeface="Consolas"/>
                <a:sym typeface="Consolas"/>
              </a:rPr>
              <a:t>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onsolas"/>
              <a:buNone/>
            </a:pPr>
            <a:r>
              <a:rPr b="0" i="0" lang="en-US" sz="1400" u="none" cap="none" strike="noStrike">
                <a:solidFill>
                  <a:srgbClr val="000000"/>
                </a:solidFill>
                <a:latin typeface="Consolas"/>
                <a:ea typeface="Consolas"/>
                <a:cs typeface="Consolas"/>
                <a:sym typeface="Consolas"/>
              </a:rPr>
              <a:t>Day 2's high temp: </a:t>
            </a:r>
            <a:r>
              <a:rPr b="1" i="0" lang="en-US" sz="1400" u="sng" cap="none" strike="noStrike">
                <a:solidFill>
                  <a:srgbClr val="000000"/>
                </a:solidFill>
                <a:latin typeface="Consolas"/>
                <a:ea typeface="Consolas"/>
                <a:cs typeface="Consolas"/>
                <a:sym typeface="Consolas"/>
              </a:rPr>
              <a:t>39</a:t>
            </a:r>
            <a:r>
              <a:rPr b="0" i="0" lang="en-US" sz="1400" u="none" cap="none" strike="noStrike">
                <a:solidFill>
                  <a:srgbClr val="000000"/>
                </a:solidFill>
                <a:latin typeface="Consolas"/>
                <a:ea typeface="Consolas"/>
                <a:cs typeface="Consolas"/>
                <a:sym typeface="Consolas"/>
              </a:rPr>
              <a:t>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onsolas"/>
              <a:buNone/>
            </a:pPr>
            <a:r>
              <a:rPr b="0" i="0" lang="en-US" sz="1400" u="none" cap="none" strike="noStrike">
                <a:solidFill>
                  <a:srgbClr val="000000"/>
                </a:solidFill>
                <a:latin typeface="Consolas"/>
                <a:ea typeface="Consolas"/>
                <a:cs typeface="Consolas"/>
                <a:sym typeface="Consolas"/>
              </a:rPr>
              <a:t>Day 3's high temp: </a:t>
            </a:r>
            <a:r>
              <a:rPr b="1" i="0" lang="en-US" sz="1400" u="sng" cap="none" strike="noStrike">
                <a:solidFill>
                  <a:srgbClr val="000000"/>
                </a:solidFill>
                <a:latin typeface="Consolas"/>
                <a:ea typeface="Consolas"/>
                <a:cs typeface="Consolas"/>
                <a:sym typeface="Consolas"/>
              </a:rPr>
              <a:t>48</a:t>
            </a:r>
            <a:r>
              <a:rPr b="0" i="0" lang="en-US" sz="1400" u="none" cap="none" strike="noStrike">
                <a:solidFill>
                  <a:srgbClr val="000000"/>
                </a:solidFill>
                <a:latin typeface="Consolas"/>
                <a:ea typeface="Consolas"/>
                <a:cs typeface="Consolas"/>
                <a:sym typeface="Consolas"/>
              </a:rPr>
              <a:t>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onsolas"/>
              <a:buNone/>
            </a:pPr>
            <a:r>
              <a:rPr b="0" i="0" lang="en-US" sz="1400" u="none" cap="none" strike="noStrike">
                <a:solidFill>
                  <a:srgbClr val="000000"/>
                </a:solidFill>
                <a:latin typeface="Consolas"/>
                <a:ea typeface="Consolas"/>
                <a:cs typeface="Consolas"/>
                <a:sym typeface="Consolas"/>
              </a:rPr>
              <a:t>Day 4's high temp: </a:t>
            </a:r>
            <a:r>
              <a:rPr b="1" i="0" lang="en-US" sz="1400" u="sng" cap="none" strike="noStrike">
                <a:solidFill>
                  <a:srgbClr val="000000"/>
                </a:solidFill>
                <a:latin typeface="Consolas"/>
                <a:ea typeface="Consolas"/>
                <a:cs typeface="Consolas"/>
                <a:sym typeface="Consolas"/>
              </a:rPr>
              <a:t>37</a:t>
            </a:r>
            <a:r>
              <a:rPr b="0" i="0" lang="en-US" sz="1400" u="none" cap="none" strike="noStrike">
                <a:solidFill>
                  <a:srgbClr val="000000"/>
                </a:solidFill>
                <a:latin typeface="Consolas"/>
                <a:ea typeface="Consolas"/>
                <a:cs typeface="Consolas"/>
                <a:sym typeface="Consolas"/>
              </a:rPr>
              <a:t>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onsolas"/>
              <a:buNone/>
            </a:pPr>
            <a:r>
              <a:rPr b="0" i="0" lang="en-US" sz="1400" u="none" cap="none" strike="noStrike">
                <a:solidFill>
                  <a:srgbClr val="000000"/>
                </a:solidFill>
                <a:latin typeface="Consolas"/>
                <a:ea typeface="Consolas"/>
                <a:cs typeface="Consolas"/>
                <a:sym typeface="Consolas"/>
              </a:rPr>
              <a:t>Day 5's high temp: </a:t>
            </a:r>
            <a:r>
              <a:rPr b="1" i="0" lang="en-US" sz="1400" u="sng" cap="none" strike="noStrike">
                <a:solidFill>
                  <a:srgbClr val="000000"/>
                </a:solidFill>
                <a:latin typeface="Consolas"/>
                <a:ea typeface="Consolas"/>
                <a:cs typeface="Consolas"/>
                <a:sym typeface="Consolas"/>
              </a:rPr>
              <a:t>46</a:t>
            </a:r>
            <a:r>
              <a:rPr b="0" i="0" lang="en-US" sz="1400" u="none" cap="none" strike="noStrike">
                <a:solidFill>
                  <a:srgbClr val="000000"/>
                </a:solidFill>
                <a:latin typeface="Consolas"/>
                <a:ea typeface="Consolas"/>
                <a:cs typeface="Consolas"/>
                <a:sym typeface="Consolas"/>
              </a:rPr>
              <a:t>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onsolas"/>
              <a:buNone/>
            </a:pPr>
            <a:r>
              <a:rPr b="0" i="0" lang="en-US" sz="1400" u="none" cap="none" strike="noStrike">
                <a:solidFill>
                  <a:srgbClr val="000000"/>
                </a:solidFill>
                <a:latin typeface="Consolas"/>
                <a:ea typeface="Consolas"/>
                <a:cs typeface="Consolas"/>
                <a:sym typeface="Consolas"/>
              </a:rPr>
              <a:t>Day 6's high temp: </a:t>
            </a:r>
            <a:r>
              <a:rPr b="1" i="0" lang="en-US" sz="1400" u="sng" cap="none" strike="noStrike">
                <a:solidFill>
                  <a:srgbClr val="000000"/>
                </a:solidFill>
                <a:latin typeface="Consolas"/>
                <a:ea typeface="Consolas"/>
                <a:cs typeface="Consolas"/>
                <a:sym typeface="Consolas"/>
              </a:rPr>
              <a:t>53</a:t>
            </a:r>
            <a:r>
              <a:rPr b="0" i="0" lang="en-US" sz="1400" u="none" cap="none" strike="noStrike">
                <a:solidFill>
                  <a:srgbClr val="000000"/>
                </a:solidFill>
                <a:latin typeface="Consolas"/>
                <a:ea typeface="Consolas"/>
                <a:cs typeface="Consolas"/>
                <a:sym typeface="Consolas"/>
              </a:rPr>
              <a:t>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onsolas"/>
              <a:buNone/>
            </a:pPr>
            <a:r>
              <a:rPr b="0" i="0" lang="en-US" sz="1400" u="none" cap="none" strike="noStrike">
                <a:solidFill>
                  <a:srgbClr val="000000"/>
                </a:solidFill>
                <a:latin typeface="Consolas"/>
                <a:ea typeface="Consolas"/>
                <a:cs typeface="Consolas"/>
                <a:sym typeface="Consolas"/>
              </a:rPr>
              <a:t>The highest temperature was on day 6 and was 53.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SzPts val="1400"/>
              <a:buFont typeface="Arial"/>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onsolas"/>
              <a:buNone/>
            </a:pPr>
            <a:r>
              <a:rPr b="0" i="0" lang="en-US" sz="1400" u="none" cap="none" strike="noStrike">
                <a:solidFill>
                  <a:srgbClr val="000000"/>
                </a:solidFill>
                <a:latin typeface="Consolas"/>
                <a:ea typeface="Consolas"/>
                <a:cs typeface="Consolas"/>
                <a:sym typeface="Consolas"/>
              </a:rPr>
              <a:t>What range of days are you interested in? </a:t>
            </a:r>
            <a:r>
              <a:rPr b="1" i="0" lang="en-US" sz="1400" u="sng" cap="none" strike="noStrike">
                <a:solidFill>
                  <a:srgbClr val="000000"/>
                </a:solidFill>
                <a:latin typeface="Consolas"/>
                <a:ea typeface="Consolas"/>
                <a:cs typeface="Consolas"/>
                <a:sym typeface="Consolas"/>
              </a:rPr>
              <a:t>2 5</a:t>
            </a:r>
            <a:r>
              <a:rPr b="0" i="0" lang="en-US" sz="1400" u="none" cap="none" strike="noStrike">
                <a:solidFill>
                  <a:srgbClr val="000000"/>
                </a:solidFill>
                <a:latin typeface="Consolas"/>
                <a:ea typeface="Consolas"/>
                <a:cs typeface="Consolas"/>
                <a:sym typeface="Consolas"/>
              </a:rPr>
              <a:t>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onsolas"/>
              <a:buNone/>
            </a:pPr>
            <a:r>
              <a:rPr b="0" i="0" lang="en-US" sz="1400" u="none" cap="none" strike="noStrike">
                <a:solidFill>
                  <a:srgbClr val="000000"/>
                </a:solidFill>
                <a:latin typeface="Consolas"/>
                <a:ea typeface="Consolas"/>
                <a:cs typeface="Consolas"/>
                <a:sym typeface="Consolas"/>
              </a:rPr>
              <a:t>Average temperature was 42.5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onsolas"/>
              <a:buNone/>
            </a:pPr>
            <a:r>
              <a:rPr b="0" i="0" lang="en-US" sz="1400" u="none" cap="none" strike="noStrike">
                <a:solidFill>
                  <a:srgbClr val="000000"/>
                </a:solidFill>
                <a:latin typeface="Consolas"/>
                <a:ea typeface="Consolas"/>
                <a:cs typeface="Consolas"/>
                <a:sym typeface="Consolas"/>
              </a:rPr>
              <a:t>2 days were above average.</a:t>
            </a:r>
            <a:endParaRPr b="0" i="0" sz="1400" u="none" cap="none"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3"/>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Lecture Outline</a:t>
            </a:r>
            <a:endParaRPr b="0" i="0" sz="4400" u="none" cap="none" strike="noStrike">
              <a:latin typeface="Arial"/>
              <a:ea typeface="Arial"/>
              <a:cs typeface="Arial"/>
              <a:sym typeface="Arial"/>
            </a:endParaRPr>
          </a:p>
        </p:txBody>
      </p:sp>
      <p:sp>
        <p:nvSpPr>
          <p:cNvPr id="372" name="Google Shape;372;p63"/>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Autofit/>
          </a:bodyPr>
          <a:lstStyle/>
          <a:p>
            <a:pPr indent="-228600" lvl="0" marL="228600" marR="0" rtl="0" algn="l">
              <a:lnSpc>
                <a:spcPct val="9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Announcements/Reminders</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Review Java</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EE8A64"/>
              </a:buClr>
              <a:buSzPts val="2800"/>
              <a:buFont typeface="Arial"/>
              <a:buChar char="•"/>
            </a:pPr>
            <a:r>
              <a:rPr b="1" i="0" lang="en-US" sz="2800" u="none" cap="none" strike="noStrike">
                <a:solidFill>
                  <a:srgbClr val="EE8A64"/>
                </a:solidFill>
                <a:latin typeface="Calibri"/>
                <a:ea typeface="Calibri"/>
                <a:cs typeface="Calibri"/>
                <a:sym typeface="Calibri"/>
              </a:rPr>
              <a:t>Functional Decomposition</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Code Quality</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First Assignment</a:t>
            </a:r>
            <a:endParaRPr b="0" i="0" sz="28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Grading</a:t>
            </a:r>
            <a:endParaRPr b="0" i="0" sz="2400" u="none" cap="none" strike="noStrike">
              <a:latin typeface="Arial"/>
              <a:ea typeface="Arial"/>
              <a:cs typeface="Arial"/>
              <a:sym typeface="Arial"/>
            </a:endParaRPr>
          </a:p>
        </p:txBody>
      </p:sp>
      <p:sp>
        <p:nvSpPr>
          <p:cNvPr id="373" name="Google Shape;373;p63"/>
          <p:cNvSpPr/>
          <p:nvPr/>
        </p:nvSpPr>
        <p:spPr>
          <a:xfrm rot="10800000">
            <a:off x="5283000" y="2742120"/>
            <a:ext cx="444240" cy="308160"/>
          </a:xfrm>
          <a:prstGeom prst="homePlat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4"/>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Functional Decomposition</a:t>
            </a:r>
            <a:endParaRPr b="0" i="0" sz="4400" u="none" cap="none" strike="noStrike">
              <a:latin typeface="Arial"/>
              <a:ea typeface="Arial"/>
              <a:cs typeface="Arial"/>
              <a:sym typeface="Arial"/>
            </a:endParaRPr>
          </a:p>
        </p:txBody>
      </p:sp>
      <p:sp>
        <p:nvSpPr>
          <p:cNvPr id="379" name="Google Shape;379;p64"/>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Functional decomposition </a:t>
            </a:r>
            <a:r>
              <a:rPr b="0" i="0" lang="en-US" sz="2800" u="none" cap="none" strike="noStrike">
                <a:solidFill>
                  <a:srgbClr val="000000"/>
                </a:solidFill>
                <a:latin typeface="Calibri"/>
                <a:ea typeface="Calibri"/>
                <a:cs typeface="Calibri"/>
                <a:sym typeface="Calibri"/>
              </a:rPr>
              <a:t>is the process of breaking down a complex problem or system into parts that are easier to </a:t>
            </a:r>
            <a:r>
              <a:rPr b="0" i="1" lang="en-US" sz="2800" u="none" cap="none" strike="noStrike">
                <a:solidFill>
                  <a:srgbClr val="000000"/>
                </a:solidFill>
                <a:latin typeface="Calibri"/>
                <a:ea typeface="Calibri"/>
                <a:cs typeface="Calibri"/>
                <a:sym typeface="Calibri"/>
              </a:rPr>
              <a:t>conceive, understand, program, </a:t>
            </a:r>
            <a:r>
              <a:rPr b="0" i="0" lang="en-US" sz="2800" u="none" cap="none" strike="noStrike">
                <a:solidFill>
                  <a:srgbClr val="000000"/>
                </a:solidFill>
                <a:latin typeface="Calibri"/>
                <a:ea typeface="Calibri"/>
                <a:cs typeface="Calibri"/>
                <a:sym typeface="Calibri"/>
              </a:rPr>
              <a:t>and </a:t>
            </a:r>
            <a:r>
              <a:rPr b="0" i="1" lang="en-US" sz="2800" u="none" cap="none" strike="noStrike">
                <a:solidFill>
                  <a:srgbClr val="000000"/>
                </a:solidFill>
                <a:latin typeface="Calibri"/>
                <a:ea typeface="Calibri"/>
                <a:cs typeface="Calibri"/>
                <a:sym typeface="Calibri"/>
              </a:rPr>
              <a:t>maintain.</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p:txBody>
      </p:sp>
      <p:sp>
        <p:nvSpPr>
          <p:cNvPr id="380" name="Google Shape;380;p64"/>
          <p:cNvSpPr/>
          <p:nvPr/>
        </p:nvSpPr>
        <p:spPr>
          <a:xfrm>
            <a:off x="345960" y="4538160"/>
            <a:ext cx="4541400" cy="6382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“Bake the cookies”</a:t>
            </a:r>
            <a:endParaRPr b="0" i="0" sz="3600" u="none" cap="none" strike="noStrike">
              <a:latin typeface="Arial"/>
              <a:ea typeface="Arial"/>
              <a:cs typeface="Arial"/>
              <a:sym typeface="Arial"/>
            </a:endParaRPr>
          </a:p>
        </p:txBody>
      </p:sp>
      <p:pic>
        <p:nvPicPr>
          <p:cNvPr descr="Arrow Right with solid fill" id="381" name="Google Shape;381;p64"/>
          <p:cNvPicPr preferRelativeResize="0"/>
          <p:nvPr/>
        </p:nvPicPr>
        <p:blipFill rotWithShape="1">
          <a:blip r:embed="rId3">
            <a:alphaModFix/>
          </a:blip>
          <a:srcRect b="0" l="0" r="0" t="0"/>
          <a:stretch/>
        </p:blipFill>
        <p:spPr>
          <a:xfrm>
            <a:off x="4587120" y="4404240"/>
            <a:ext cx="913680" cy="913680"/>
          </a:xfrm>
          <a:prstGeom prst="rect">
            <a:avLst/>
          </a:prstGeom>
          <a:noFill/>
          <a:ln>
            <a:noFill/>
          </a:ln>
        </p:spPr>
      </p:pic>
      <p:grpSp>
        <p:nvGrpSpPr>
          <p:cNvPr id="382" name="Google Shape;382;p64"/>
          <p:cNvGrpSpPr/>
          <p:nvPr/>
        </p:nvGrpSpPr>
        <p:grpSpPr>
          <a:xfrm>
            <a:off x="6082561" y="3327757"/>
            <a:ext cx="5852403" cy="3415891"/>
            <a:chOff x="1" y="637"/>
            <a:chExt cx="5852404" cy="3415891"/>
          </a:xfrm>
        </p:grpSpPr>
        <p:sp>
          <p:nvSpPr>
            <p:cNvPr id="383" name="Google Shape;383;p64"/>
            <p:cNvSpPr/>
            <p:nvPr/>
          </p:nvSpPr>
          <p:spPr>
            <a:xfrm rot="5400000">
              <a:off x="-145162" y="145800"/>
              <a:ext cx="967752" cy="677426"/>
            </a:xfrm>
            <a:prstGeom prst="chevron">
              <a:avLst>
                <a:gd fmla="val 50000" name="adj"/>
              </a:avLst>
            </a:prstGeom>
            <a:solidFill>
              <a:srgbClr val="281C54"/>
            </a:solidFill>
            <a:ln cap="flat" cmpd="sng" w="12700">
              <a:solidFill>
                <a:srgbClr val="281C5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4"/>
            <p:cNvSpPr txBox="1"/>
            <p:nvPr/>
          </p:nvSpPr>
          <p:spPr>
            <a:xfrm>
              <a:off x="1" y="339350"/>
              <a:ext cx="677426" cy="290326"/>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chemeClr val="lt1"/>
                </a:buClr>
                <a:buSzPts val="1900"/>
                <a:buFont typeface="Arial"/>
                <a:buNone/>
              </a:pPr>
              <a:r>
                <a:rPr b="0" i="0" lang="en-US" sz="1900" u="none" cap="none" strike="noStrike">
                  <a:solidFill>
                    <a:schemeClr val="lt1"/>
                  </a:solidFill>
                  <a:latin typeface="Arial"/>
                  <a:ea typeface="Arial"/>
                  <a:cs typeface="Arial"/>
                  <a:sym typeface="Arial"/>
                </a:rPr>
                <a:t> Wet</a:t>
              </a:r>
              <a:endParaRPr/>
            </a:p>
          </p:txBody>
        </p:sp>
        <p:sp>
          <p:nvSpPr>
            <p:cNvPr id="385" name="Google Shape;385;p64"/>
            <p:cNvSpPr/>
            <p:nvPr/>
          </p:nvSpPr>
          <p:spPr>
            <a:xfrm rot="5400000">
              <a:off x="2950396" y="-2272331"/>
              <a:ext cx="629039" cy="5174978"/>
            </a:xfrm>
            <a:prstGeom prst="round2SameRect">
              <a:avLst>
                <a:gd fmla="val 16667" name="adj1"/>
                <a:gd fmla="val 0" name="adj2"/>
              </a:avLst>
            </a:prstGeom>
            <a:solidFill>
              <a:schemeClr val="lt1">
                <a:alpha val="89803"/>
              </a:schemeClr>
            </a:solidFill>
            <a:ln cap="flat" cmpd="sng" w="12700">
              <a:solidFill>
                <a:srgbClr val="281C5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4"/>
            <p:cNvSpPr txBox="1"/>
            <p:nvPr/>
          </p:nvSpPr>
          <p:spPr>
            <a:xfrm>
              <a:off x="677427" y="31345"/>
              <a:ext cx="5144271" cy="567625"/>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SzPts val="1800"/>
                <a:buFont typeface="Arial"/>
                <a:buChar char="•"/>
              </a:pPr>
              <a:r>
                <a:rPr b="0" i="0" lang="en-US" sz="1800" u="none" cap="none" strike="noStrike">
                  <a:latin typeface="Arial"/>
                  <a:ea typeface="Arial"/>
                  <a:cs typeface="Arial"/>
                  <a:sym typeface="Arial"/>
                </a:rPr>
                <a:t>Mix butter and sugar</a:t>
              </a:r>
              <a:endParaRPr/>
            </a:p>
            <a:p>
              <a:pPr indent="-171450" lvl="1" marL="171450" marR="0" rtl="0" algn="l">
                <a:lnSpc>
                  <a:spcPct val="90000"/>
                </a:lnSpc>
                <a:spcBef>
                  <a:spcPts val="270"/>
                </a:spcBef>
                <a:spcAft>
                  <a:spcPts val="0"/>
                </a:spcAft>
                <a:buSzPts val="1800"/>
                <a:buFont typeface="Arial"/>
                <a:buChar char="•"/>
              </a:pPr>
              <a:r>
                <a:rPr b="0" i="0" lang="en-US" sz="1800" u="none" cap="none" strike="noStrike">
                  <a:latin typeface="Arial"/>
                  <a:ea typeface="Arial"/>
                  <a:cs typeface="Arial"/>
                  <a:sym typeface="Arial"/>
                </a:rPr>
                <a:t>Beat in eggs</a:t>
              </a:r>
              <a:endParaRPr/>
            </a:p>
          </p:txBody>
        </p:sp>
        <p:sp>
          <p:nvSpPr>
            <p:cNvPr id="387" name="Google Shape;387;p64"/>
            <p:cNvSpPr/>
            <p:nvPr/>
          </p:nvSpPr>
          <p:spPr>
            <a:xfrm rot="5400000">
              <a:off x="-145162" y="961847"/>
              <a:ext cx="967752" cy="677426"/>
            </a:xfrm>
            <a:prstGeom prst="chevron">
              <a:avLst>
                <a:gd fmla="val 50000" name="adj"/>
              </a:avLst>
            </a:prstGeom>
            <a:solidFill>
              <a:srgbClr val="443B79"/>
            </a:solidFill>
            <a:ln cap="flat" cmpd="sng" w="12700">
              <a:solidFill>
                <a:srgbClr val="443B7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4"/>
            <p:cNvSpPr txBox="1"/>
            <p:nvPr/>
          </p:nvSpPr>
          <p:spPr>
            <a:xfrm>
              <a:off x="1" y="1155397"/>
              <a:ext cx="677426" cy="290326"/>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chemeClr val="lt1"/>
                </a:buClr>
                <a:buSzPts val="1900"/>
                <a:buFont typeface="Arial"/>
                <a:buNone/>
              </a:pPr>
              <a:r>
                <a:rPr b="0" i="0" lang="en-US" sz="1900" u="none" cap="none" strike="noStrike">
                  <a:solidFill>
                    <a:schemeClr val="lt1"/>
                  </a:solidFill>
                  <a:latin typeface="Arial"/>
                  <a:ea typeface="Arial"/>
                  <a:cs typeface="Arial"/>
                  <a:sym typeface="Arial"/>
                </a:rPr>
                <a:t>Dry</a:t>
              </a:r>
              <a:endParaRPr/>
            </a:p>
          </p:txBody>
        </p:sp>
        <p:sp>
          <p:nvSpPr>
            <p:cNvPr id="389" name="Google Shape;389;p64"/>
            <p:cNvSpPr/>
            <p:nvPr/>
          </p:nvSpPr>
          <p:spPr>
            <a:xfrm rot="5400000">
              <a:off x="2950396" y="-1456285"/>
              <a:ext cx="629039" cy="5174978"/>
            </a:xfrm>
            <a:prstGeom prst="round2SameRect">
              <a:avLst>
                <a:gd fmla="val 16667" name="adj1"/>
                <a:gd fmla="val 0" name="adj2"/>
              </a:avLst>
            </a:prstGeom>
            <a:solidFill>
              <a:schemeClr val="lt1">
                <a:alpha val="89803"/>
              </a:schemeClr>
            </a:solidFill>
            <a:ln cap="flat" cmpd="sng" w="12700">
              <a:solidFill>
                <a:srgbClr val="443B7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4"/>
            <p:cNvSpPr txBox="1"/>
            <p:nvPr/>
          </p:nvSpPr>
          <p:spPr>
            <a:xfrm>
              <a:off x="677427" y="847391"/>
              <a:ext cx="5144271" cy="567625"/>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SzPts val="1800"/>
                <a:buFont typeface="Arial"/>
                <a:buChar char="•"/>
              </a:pPr>
              <a:r>
                <a:rPr b="0" i="0" lang="en-US" sz="1800" u="none" cap="none" strike="noStrike">
                  <a:latin typeface="Arial"/>
                  <a:ea typeface="Arial"/>
                  <a:cs typeface="Arial"/>
                  <a:sym typeface="Arial"/>
                </a:rPr>
                <a:t>Mix in flour, baking soda, and chocolate chips</a:t>
              </a:r>
              <a:endParaRPr/>
            </a:p>
          </p:txBody>
        </p:sp>
        <p:sp>
          <p:nvSpPr>
            <p:cNvPr id="391" name="Google Shape;391;p64"/>
            <p:cNvSpPr/>
            <p:nvPr/>
          </p:nvSpPr>
          <p:spPr>
            <a:xfrm rot="5400000">
              <a:off x="-145162" y="1777893"/>
              <a:ext cx="967752" cy="677426"/>
            </a:xfrm>
            <a:prstGeom prst="chevron">
              <a:avLst>
                <a:gd fmla="val 50000" name="adj"/>
              </a:avLst>
            </a:prstGeom>
            <a:solidFill>
              <a:srgbClr val="696097"/>
            </a:solidFill>
            <a:ln cap="flat" cmpd="sng" w="12700">
              <a:solidFill>
                <a:srgbClr val="69609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4"/>
            <p:cNvSpPr txBox="1"/>
            <p:nvPr/>
          </p:nvSpPr>
          <p:spPr>
            <a:xfrm>
              <a:off x="1" y="1971443"/>
              <a:ext cx="677426" cy="290326"/>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chemeClr val="lt1"/>
                </a:buClr>
                <a:buSzPts val="1900"/>
                <a:buFont typeface="Arial"/>
                <a:buNone/>
              </a:pPr>
              <a:r>
                <a:rPr b="0" i="0" lang="en-US" sz="1900" u="none" cap="none" strike="noStrike">
                  <a:solidFill>
                    <a:schemeClr val="lt1"/>
                  </a:solidFill>
                  <a:latin typeface="Arial"/>
                  <a:ea typeface="Arial"/>
                  <a:cs typeface="Arial"/>
                  <a:sym typeface="Arial"/>
                </a:rPr>
                <a:t>Place</a:t>
              </a:r>
              <a:endParaRPr/>
            </a:p>
          </p:txBody>
        </p:sp>
        <p:sp>
          <p:nvSpPr>
            <p:cNvPr id="393" name="Google Shape;393;p64"/>
            <p:cNvSpPr/>
            <p:nvPr/>
          </p:nvSpPr>
          <p:spPr>
            <a:xfrm rot="5400000">
              <a:off x="2950396" y="-640239"/>
              <a:ext cx="629039" cy="5174978"/>
            </a:xfrm>
            <a:prstGeom prst="round2SameRect">
              <a:avLst>
                <a:gd fmla="val 16667" name="adj1"/>
                <a:gd fmla="val 0" name="adj2"/>
              </a:avLst>
            </a:prstGeom>
            <a:solidFill>
              <a:schemeClr val="lt1">
                <a:alpha val="89803"/>
              </a:schemeClr>
            </a:solidFill>
            <a:ln cap="flat" cmpd="sng" w="12700">
              <a:solidFill>
                <a:srgbClr val="69609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4"/>
            <p:cNvSpPr txBox="1"/>
            <p:nvPr/>
          </p:nvSpPr>
          <p:spPr>
            <a:xfrm>
              <a:off x="677427" y="1663437"/>
              <a:ext cx="5144271" cy="567625"/>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SzPts val="1800"/>
                <a:buFont typeface="Arial"/>
                <a:buChar char="•"/>
              </a:pPr>
              <a:r>
                <a:rPr b="0" i="0" lang="en-US" sz="1800" u="none" cap="none" strike="noStrike">
                  <a:latin typeface="Arial"/>
                  <a:ea typeface="Arial"/>
                  <a:cs typeface="Arial"/>
                  <a:sym typeface="Arial"/>
                </a:rPr>
                <a:t>Make cookie-sized balls of dough</a:t>
              </a:r>
              <a:endParaRPr/>
            </a:p>
            <a:p>
              <a:pPr indent="-171450" lvl="1" marL="171450" marR="0" rtl="0" algn="l">
                <a:lnSpc>
                  <a:spcPct val="90000"/>
                </a:lnSpc>
                <a:spcBef>
                  <a:spcPts val="270"/>
                </a:spcBef>
                <a:spcAft>
                  <a:spcPts val="0"/>
                </a:spcAft>
                <a:buSzPts val="1800"/>
                <a:buFont typeface="Arial"/>
                <a:buChar char="•"/>
              </a:pPr>
              <a:r>
                <a:rPr b="0" i="0" lang="en-US" sz="1800" u="none" cap="none" strike="noStrike">
                  <a:latin typeface="Arial"/>
                  <a:ea typeface="Arial"/>
                  <a:cs typeface="Arial"/>
                  <a:sym typeface="Arial"/>
                </a:rPr>
                <a:t>Place evenly on baking sheet</a:t>
              </a:r>
              <a:endParaRPr/>
            </a:p>
          </p:txBody>
        </p:sp>
        <p:sp>
          <p:nvSpPr>
            <p:cNvPr id="395" name="Google Shape;395;p64"/>
            <p:cNvSpPr/>
            <p:nvPr/>
          </p:nvSpPr>
          <p:spPr>
            <a:xfrm rot="5400000">
              <a:off x="-145162" y="2593939"/>
              <a:ext cx="967752" cy="677426"/>
            </a:xfrm>
            <a:prstGeom prst="chevron">
              <a:avLst>
                <a:gd fmla="val 50000" name="adj"/>
              </a:avLst>
            </a:prstGeom>
            <a:solidFill>
              <a:srgbClr val="9795A5"/>
            </a:solidFill>
            <a:ln cap="flat" cmpd="sng" w="12700">
              <a:solidFill>
                <a:srgbClr val="9795A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64"/>
            <p:cNvSpPr txBox="1"/>
            <p:nvPr/>
          </p:nvSpPr>
          <p:spPr>
            <a:xfrm>
              <a:off x="1" y="2787489"/>
              <a:ext cx="677426" cy="290326"/>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chemeClr val="lt1"/>
                </a:buClr>
                <a:buSzPts val="1900"/>
                <a:buFont typeface="Arial"/>
                <a:buNone/>
              </a:pPr>
              <a:r>
                <a:rPr b="0" i="0" lang="en-US" sz="1900" u="none" cap="none" strike="noStrike">
                  <a:solidFill>
                    <a:schemeClr val="lt1"/>
                  </a:solidFill>
                  <a:latin typeface="Arial"/>
                  <a:ea typeface="Arial"/>
                  <a:cs typeface="Arial"/>
                  <a:sym typeface="Arial"/>
                </a:rPr>
                <a:t>Bake</a:t>
              </a:r>
              <a:endParaRPr/>
            </a:p>
          </p:txBody>
        </p:sp>
        <p:sp>
          <p:nvSpPr>
            <p:cNvPr id="397" name="Google Shape;397;p64"/>
            <p:cNvSpPr/>
            <p:nvPr/>
          </p:nvSpPr>
          <p:spPr>
            <a:xfrm rot="5400000">
              <a:off x="2950396" y="175806"/>
              <a:ext cx="629039" cy="5174978"/>
            </a:xfrm>
            <a:prstGeom prst="round2SameRect">
              <a:avLst>
                <a:gd fmla="val 16667" name="adj1"/>
                <a:gd fmla="val 0" name="adj2"/>
              </a:avLst>
            </a:prstGeom>
            <a:solidFill>
              <a:schemeClr val="lt1">
                <a:alpha val="89803"/>
              </a:schemeClr>
            </a:solidFill>
            <a:ln cap="flat" cmpd="sng" w="12700">
              <a:solidFill>
                <a:srgbClr val="9795A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4"/>
            <p:cNvSpPr txBox="1"/>
            <p:nvPr/>
          </p:nvSpPr>
          <p:spPr>
            <a:xfrm>
              <a:off x="677427" y="2479483"/>
              <a:ext cx="5144271" cy="567625"/>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SzPts val="1800"/>
                <a:buFont typeface="Arial"/>
                <a:buChar char="•"/>
              </a:pPr>
              <a:r>
                <a:rPr b="0" i="0" lang="en-US" sz="1800" u="none" cap="none" strike="noStrike">
                  <a:latin typeface="Arial"/>
                  <a:ea typeface="Arial"/>
                  <a:cs typeface="Arial"/>
                  <a:sym typeface="Arial"/>
                </a:rPr>
                <a:t>Bake at 350 degrees Fahrenheit for 10 minutes</a:t>
              </a:r>
              <a:endParaRPr/>
            </a:p>
            <a:p>
              <a:pPr indent="-171450" lvl="1" marL="171450" marR="0" rtl="0" algn="l">
                <a:lnSpc>
                  <a:spcPct val="90000"/>
                </a:lnSpc>
                <a:spcBef>
                  <a:spcPts val="270"/>
                </a:spcBef>
                <a:spcAft>
                  <a:spcPts val="0"/>
                </a:spcAft>
                <a:buSzPts val="1800"/>
                <a:buFont typeface="Arial"/>
                <a:buChar char="•"/>
              </a:pPr>
              <a:r>
                <a:rPr b="0" i="0" lang="en-US" sz="1800" u="none" cap="none" strike="noStrike">
                  <a:latin typeface="Arial"/>
                  <a:ea typeface="Arial"/>
                  <a:cs typeface="Arial"/>
                  <a:sym typeface="Arial"/>
                </a:rPr>
                <a:t>Let cool after</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5"/>
          <p:cNvSpPr txBox="1"/>
          <p:nvPr>
            <p:ph idx="4294967295" type="title"/>
          </p:nvPr>
        </p:nvSpPr>
        <p:spPr>
          <a:xfrm>
            <a:off x="838080" y="456480"/>
            <a:ext cx="10515000" cy="7617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Functional Decomposition</a:t>
            </a:r>
            <a:endParaRPr b="0" i="0" sz="4400" u="none" cap="none" strike="noStrike">
              <a:latin typeface="Arial"/>
              <a:ea typeface="Arial"/>
              <a:cs typeface="Arial"/>
              <a:sym typeface="Arial"/>
            </a:endParaRPr>
          </a:p>
        </p:txBody>
      </p:sp>
      <p:sp>
        <p:nvSpPr>
          <p:cNvPr id="404" name="Google Shape;404;p65"/>
          <p:cNvSpPr txBox="1"/>
          <p:nvPr>
            <p:ph idx="4294967295" type="body"/>
          </p:nvPr>
        </p:nvSpPr>
        <p:spPr>
          <a:xfrm>
            <a:off x="838080" y="1371600"/>
            <a:ext cx="10515000" cy="48045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Functional decomposition </a:t>
            </a:r>
            <a:r>
              <a:rPr lang="en-US" sz="2800">
                <a:solidFill>
                  <a:schemeClr val="dk1"/>
                </a:solidFill>
                <a:latin typeface="Calibri"/>
                <a:ea typeface="Calibri"/>
                <a:cs typeface="Calibri"/>
                <a:sym typeface="Calibri"/>
              </a:rPr>
              <a:t>in code means break down a program into smaller methods (also called functions).</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p:txBody>
      </p:sp>
      <p:sp>
        <p:nvSpPr>
          <p:cNvPr id="405" name="Google Shape;405;p65"/>
          <p:cNvSpPr/>
          <p:nvPr/>
        </p:nvSpPr>
        <p:spPr>
          <a:xfrm>
            <a:off x="345960" y="4538160"/>
            <a:ext cx="4541400" cy="638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Calibri"/>
              <a:buNone/>
            </a:pPr>
            <a:r>
              <a:rPr lang="en-US" sz="3600">
                <a:latin typeface="Calibri"/>
                <a:ea typeface="Calibri"/>
                <a:cs typeface="Calibri"/>
                <a:sym typeface="Calibri"/>
              </a:rPr>
              <a:t>Temperatures program</a:t>
            </a:r>
            <a:endParaRPr b="0" i="0" sz="3600" u="none" cap="none" strike="noStrike">
              <a:latin typeface="Arial"/>
              <a:ea typeface="Arial"/>
              <a:cs typeface="Arial"/>
              <a:sym typeface="Arial"/>
            </a:endParaRPr>
          </a:p>
        </p:txBody>
      </p:sp>
      <p:pic>
        <p:nvPicPr>
          <p:cNvPr descr="Arrow Right with solid fill" id="406" name="Google Shape;406;p65"/>
          <p:cNvPicPr preferRelativeResize="0"/>
          <p:nvPr/>
        </p:nvPicPr>
        <p:blipFill rotWithShape="1">
          <a:blip r:embed="rId3">
            <a:alphaModFix/>
          </a:blip>
          <a:srcRect b="0" l="0" r="0" t="0"/>
          <a:stretch/>
        </p:blipFill>
        <p:spPr>
          <a:xfrm>
            <a:off x="4891920" y="4404240"/>
            <a:ext cx="913680" cy="913680"/>
          </a:xfrm>
          <a:prstGeom prst="rect">
            <a:avLst/>
          </a:prstGeom>
          <a:noFill/>
          <a:ln>
            <a:noFill/>
          </a:ln>
        </p:spPr>
      </p:pic>
      <p:sp>
        <p:nvSpPr>
          <p:cNvPr id="407" name="Google Shape;407;p65"/>
          <p:cNvSpPr txBox="1"/>
          <p:nvPr/>
        </p:nvSpPr>
        <p:spPr>
          <a:xfrm>
            <a:off x="6357475" y="3793575"/>
            <a:ext cx="5629800" cy="2039100"/>
          </a:xfrm>
          <a:prstGeom prst="rect">
            <a:avLst/>
          </a:prstGeom>
          <a:noFill/>
          <a:ln>
            <a:noFill/>
          </a:ln>
        </p:spPr>
        <p:txBody>
          <a:bodyPr anchorCtr="0" anchor="t" bIns="91425" lIns="91425" spcFirstLastPara="1" rIns="91425" wrap="square" tIns="91425">
            <a:spAutoFit/>
          </a:bodyPr>
          <a:lstStyle/>
          <a:p>
            <a:pPr indent="-190500" lvl="0" marL="0" rtl="0" algn="l">
              <a:lnSpc>
                <a:spcPct val="90000"/>
              </a:lnSpc>
              <a:spcBef>
                <a:spcPts val="499"/>
              </a:spcBef>
              <a:spcAft>
                <a:spcPts val="0"/>
              </a:spcAft>
              <a:buClr>
                <a:schemeClr val="dk1"/>
              </a:buClr>
              <a:buSzPts val="3000"/>
              <a:buFont typeface="NTR"/>
              <a:buAutoNum type="arabicPeriod"/>
            </a:pPr>
            <a:r>
              <a:rPr lang="en-US" sz="3000">
                <a:solidFill>
                  <a:schemeClr val="dk1"/>
                </a:solidFill>
                <a:latin typeface="Calibri"/>
                <a:ea typeface="Calibri"/>
                <a:cs typeface="Calibri"/>
                <a:sym typeface="Calibri"/>
              </a:rPr>
              <a:t>Read in temperature data</a:t>
            </a:r>
            <a:endParaRPr sz="3000">
              <a:solidFill>
                <a:schemeClr val="dk1"/>
              </a:solidFill>
            </a:endParaRPr>
          </a:p>
          <a:p>
            <a:pPr indent="-190500" lvl="0" marL="0" rtl="0" algn="l">
              <a:lnSpc>
                <a:spcPct val="90000"/>
              </a:lnSpc>
              <a:spcBef>
                <a:spcPts val="499"/>
              </a:spcBef>
              <a:spcAft>
                <a:spcPts val="0"/>
              </a:spcAft>
              <a:buClr>
                <a:schemeClr val="dk1"/>
              </a:buClr>
              <a:buSzPts val="3000"/>
              <a:buFont typeface="NTR"/>
              <a:buAutoNum type="arabicPeriod"/>
            </a:pPr>
            <a:r>
              <a:rPr lang="en-US" sz="3000">
                <a:solidFill>
                  <a:schemeClr val="dk1"/>
                </a:solidFill>
                <a:latin typeface="Calibri"/>
                <a:ea typeface="Calibri"/>
                <a:cs typeface="Calibri"/>
                <a:sym typeface="Calibri"/>
              </a:rPr>
              <a:t>Finding the hottest day</a:t>
            </a:r>
            <a:endParaRPr sz="3000">
              <a:solidFill>
                <a:schemeClr val="dk1"/>
              </a:solidFill>
            </a:endParaRPr>
          </a:p>
          <a:p>
            <a:pPr indent="-190500" lvl="0" marL="0" rtl="0" algn="l">
              <a:lnSpc>
                <a:spcPct val="90000"/>
              </a:lnSpc>
              <a:spcBef>
                <a:spcPts val="499"/>
              </a:spcBef>
              <a:spcAft>
                <a:spcPts val="0"/>
              </a:spcAft>
              <a:buClr>
                <a:schemeClr val="dk1"/>
              </a:buClr>
              <a:buSzPts val="3000"/>
              <a:buFont typeface="NTR"/>
              <a:buAutoNum type="arabicPeriod"/>
            </a:pPr>
            <a:r>
              <a:rPr lang="en-US" sz="3000">
                <a:solidFill>
                  <a:schemeClr val="dk1"/>
                </a:solidFill>
                <a:latin typeface="Calibri"/>
                <a:ea typeface="Calibri"/>
                <a:cs typeface="Calibri"/>
                <a:sym typeface="Calibri"/>
              </a:rPr>
              <a:t>Finding the average on a range</a:t>
            </a:r>
            <a:endParaRPr sz="3000">
              <a:solidFill>
                <a:schemeClr val="dk1"/>
              </a:solidFill>
            </a:endParaRPr>
          </a:p>
          <a:p>
            <a:pPr indent="-190500" lvl="0" marL="0" rtl="0" algn="l">
              <a:lnSpc>
                <a:spcPct val="90000"/>
              </a:lnSpc>
              <a:spcBef>
                <a:spcPts val="499"/>
              </a:spcBef>
              <a:spcAft>
                <a:spcPts val="0"/>
              </a:spcAft>
              <a:buClr>
                <a:schemeClr val="dk1"/>
              </a:buClr>
              <a:buSzPts val="3000"/>
              <a:buFont typeface="NTR"/>
              <a:buAutoNum type="arabicPeriod"/>
            </a:pPr>
            <a:r>
              <a:rPr lang="en-US" sz="3000">
                <a:solidFill>
                  <a:schemeClr val="dk1"/>
                </a:solidFill>
                <a:latin typeface="Calibri"/>
                <a:ea typeface="Calibri"/>
                <a:cs typeface="Calibri"/>
                <a:sym typeface="Calibri"/>
              </a:rPr>
              <a:t>Reporting stats on a range</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6"/>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Avoid Trivial Methods</a:t>
            </a:r>
            <a:endParaRPr b="0" i="0" sz="4400" u="none" cap="none" strike="noStrike">
              <a:latin typeface="Arial"/>
              <a:ea typeface="Arial"/>
              <a:cs typeface="Arial"/>
              <a:sym typeface="Arial"/>
            </a:endParaRPr>
          </a:p>
        </p:txBody>
      </p:sp>
      <p:sp>
        <p:nvSpPr>
          <p:cNvPr id="413" name="Google Shape;413;p66"/>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rmAutofit fontScale="94000"/>
          </a:bodyPr>
          <a:lstStyle/>
          <a:p>
            <a:pPr indent="0" lvl="0" marL="0" marR="0" rtl="0" algn="l">
              <a:lnSpc>
                <a:spcPct val="90000"/>
              </a:lnSpc>
              <a:spcBef>
                <a:spcPts val="0"/>
              </a:spcBef>
              <a:spcAft>
                <a:spcPts val="0"/>
              </a:spcAft>
              <a:buClr>
                <a:srgbClr val="000000"/>
              </a:buClr>
              <a:buSzPct val="100000"/>
              <a:buFont typeface="Calibri"/>
              <a:buNone/>
            </a:pPr>
            <a:r>
              <a:rPr b="0" i="0" lang="en-US" sz="2800" u="none" cap="none" strike="noStrike">
                <a:solidFill>
                  <a:srgbClr val="000000"/>
                </a:solidFill>
                <a:latin typeface="Calibri"/>
                <a:ea typeface="Calibri"/>
                <a:cs typeface="Calibri"/>
                <a:sym typeface="Calibri"/>
              </a:rPr>
              <a:t>Introduce methods to decompose a complex problem, not just for the sake of adding a method. </a:t>
            </a:r>
            <a:br>
              <a:rPr b="0" i="0" lang="en-US" sz="2800" u="none" cap="none" strike="noStrike"/>
            </a:b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Clr>
                <a:srgbClr val="000000"/>
              </a:buClr>
              <a:buSzPct val="100000"/>
              <a:buFont typeface="Calibri"/>
              <a:buNone/>
            </a:pPr>
            <a:r>
              <a:rPr b="1" i="0" lang="en-US" sz="2800" u="none" cap="none" strike="noStrike">
                <a:solidFill>
                  <a:srgbClr val="000000"/>
                </a:solidFill>
                <a:latin typeface="Calibri"/>
                <a:ea typeface="Calibri"/>
                <a:cs typeface="Calibri"/>
                <a:sym typeface="Calibri"/>
              </a:rPr>
              <a:t>Bad example:					Good Example:</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ct val="1000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ct val="1000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ct val="1000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ct val="1000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Clr>
                <a:srgbClr val="000000"/>
              </a:buClr>
              <a:buSzPct val="100000"/>
              <a:buFont typeface="Calibri"/>
              <a:buNone/>
            </a:pPr>
            <a:r>
              <a:rPr b="0" i="0" lang="en-US" sz="2800" u="none" cap="none" strike="noStrike">
                <a:solidFill>
                  <a:srgbClr val="000000"/>
                </a:solidFill>
                <a:latin typeface="Calibri"/>
                <a:ea typeface="Calibri"/>
                <a:cs typeface="Calibri"/>
                <a:sym typeface="Calibri"/>
              </a:rPr>
              <a:t>Rule of thumb: A method should do at least two steps</a:t>
            </a:r>
            <a:endParaRPr b="0" i="0" sz="28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ct val="100000"/>
              <a:buFont typeface="NTR"/>
              <a:buChar char="-"/>
            </a:pPr>
            <a:r>
              <a:rPr b="0" i="0" lang="en-US" sz="2400" u="none" cap="none" strike="noStrike">
                <a:solidFill>
                  <a:srgbClr val="000000"/>
                </a:solidFill>
                <a:latin typeface="Calibri"/>
                <a:ea typeface="Calibri"/>
                <a:cs typeface="Calibri"/>
                <a:sym typeface="Calibri"/>
              </a:rPr>
              <a:t>Ask yourself: Does adding this method make my code easier to understand?</a:t>
            </a:r>
            <a:endParaRPr b="0" i="0" sz="2400" u="none" cap="none" strike="noStrike">
              <a:latin typeface="Arial"/>
              <a:ea typeface="Arial"/>
              <a:cs typeface="Arial"/>
              <a:sym typeface="Arial"/>
            </a:endParaRPr>
          </a:p>
          <a:p>
            <a:pPr indent="0" lvl="0" marL="0" marR="0" rtl="0" algn="l">
              <a:lnSpc>
                <a:spcPct val="90000"/>
              </a:lnSpc>
              <a:spcBef>
                <a:spcPts val="1001"/>
              </a:spcBef>
              <a:spcAft>
                <a:spcPts val="0"/>
              </a:spcAft>
              <a:buSzPct val="100000"/>
              <a:buFont typeface="Arial"/>
              <a:buNone/>
            </a:pPr>
            <a:r>
              <a:t/>
            </a:r>
            <a:endParaRPr b="0" i="0" sz="2800" u="none" cap="none" strike="noStrike">
              <a:latin typeface="Arial"/>
              <a:ea typeface="Arial"/>
              <a:cs typeface="Arial"/>
              <a:sym typeface="Arial"/>
            </a:endParaRPr>
          </a:p>
        </p:txBody>
      </p:sp>
      <p:sp>
        <p:nvSpPr>
          <p:cNvPr id="414" name="Google Shape;414;p66"/>
          <p:cNvSpPr/>
          <p:nvPr/>
        </p:nvSpPr>
        <p:spPr>
          <a:xfrm>
            <a:off x="838080" y="3312720"/>
            <a:ext cx="5528880" cy="729000"/>
          </a:xfrm>
          <a:prstGeom prst="rect">
            <a:avLst/>
          </a:prstGeom>
          <a:solidFill>
            <a:srgbClr val="FAFAFA"/>
          </a:solidFill>
          <a:ln cap="flat" cmpd="sng" w="9525">
            <a:solidFill>
              <a:srgbClr val="000000"/>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33B3"/>
              </a:buClr>
              <a:buSzPts val="1400"/>
              <a:buFont typeface="Arial"/>
              <a:buNone/>
            </a:pPr>
            <a:r>
              <a:rPr b="0" i="0" lang="en-US" sz="1400" u="none" cap="none" strike="noStrike">
                <a:solidFill>
                  <a:srgbClr val="0033B3"/>
                </a:solidFill>
                <a:latin typeface="Arial"/>
                <a:ea typeface="Arial"/>
                <a:cs typeface="Arial"/>
                <a:sym typeface="Arial"/>
              </a:rPr>
              <a:t>public static void </a:t>
            </a:r>
            <a:r>
              <a:rPr b="0" i="0" lang="en-US" sz="1400" u="none" cap="none" strike="noStrike">
                <a:solidFill>
                  <a:srgbClr val="00627A"/>
                </a:solidFill>
                <a:latin typeface="Arial"/>
                <a:ea typeface="Arial"/>
                <a:cs typeface="Arial"/>
                <a:sym typeface="Arial"/>
              </a:rPr>
              <a:t>printMessage</a:t>
            </a:r>
            <a:r>
              <a:rPr b="0" i="0" lang="en-US" sz="1400" u="none" cap="none" strike="noStrike">
                <a:solidFill>
                  <a:srgbClr val="000000"/>
                </a:solidFill>
                <a:latin typeface="Arial"/>
                <a:ea typeface="Arial"/>
                <a:cs typeface="Arial"/>
                <a:sym typeface="Arial"/>
              </a:rPr>
              <a:t>(String message) {</a:t>
            </a:r>
            <a:br>
              <a:rPr b="0" i="0" lang="en-US" sz="1400" u="none" cap="none" strike="noStrike">
                <a:latin typeface="Arial"/>
                <a:ea typeface="Arial"/>
                <a:cs typeface="Arial"/>
                <a:sym typeface="Arial"/>
              </a:rPr>
            </a:br>
            <a:r>
              <a:rPr b="0" i="0" lang="en-US" sz="1400" u="none" cap="none" strike="noStrike">
                <a:solidFill>
                  <a:srgbClr val="000000"/>
                </a:solidFill>
                <a:latin typeface="Arial"/>
                <a:ea typeface="Arial"/>
                <a:cs typeface="Arial"/>
                <a:sym typeface="Arial"/>
              </a:rPr>
              <a:t>    System.</a:t>
            </a:r>
            <a:r>
              <a:rPr b="0" i="1" lang="en-US" sz="1400" u="none" cap="none" strike="noStrike">
                <a:solidFill>
                  <a:srgbClr val="871094"/>
                </a:solidFill>
                <a:latin typeface="Arial"/>
                <a:ea typeface="Arial"/>
                <a:cs typeface="Arial"/>
                <a:sym typeface="Arial"/>
              </a:rPr>
              <a:t>out</a:t>
            </a:r>
            <a:r>
              <a:rPr b="0" i="0" lang="en-US" sz="1400" u="none" cap="none" strike="noStrike">
                <a:solidFill>
                  <a:srgbClr val="000000"/>
                </a:solidFill>
                <a:latin typeface="Arial"/>
                <a:ea typeface="Arial"/>
                <a:cs typeface="Arial"/>
                <a:sym typeface="Arial"/>
              </a:rPr>
              <a:t>.println(message);</a:t>
            </a:r>
            <a:br>
              <a:rPr b="0" i="0" lang="en-US" sz="1400" u="none" cap="none" strike="noStrike">
                <a:latin typeface="Arial"/>
                <a:ea typeface="Arial"/>
                <a:cs typeface="Arial"/>
                <a:sym typeface="Arial"/>
              </a:rPr>
            </a:br>
            <a:r>
              <a:rPr b="0" i="0" lang="en-US" sz="1400" u="none" cap="none" strike="noStrike">
                <a:solidFill>
                  <a:srgbClr val="000000"/>
                </a:solidFill>
                <a:latin typeface="Arial"/>
                <a:ea typeface="Arial"/>
                <a:cs typeface="Arial"/>
                <a:sym typeface="Arial"/>
              </a:rPr>
              <a:t>}</a:t>
            </a:r>
            <a:endParaRPr b="0" i="0" sz="1400" u="none" cap="none" strike="noStrike">
              <a:latin typeface="Arial"/>
              <a:ea typeface="Arial"/>
              <a:cs typeface="Arial"/>
              <a:sym typeface="Arial"/>
            </a:endParaRPr>
          </a:p>
        </p:txBody>
      </p:sp>
      <p:sp>
        <p:nvSpPr>
          <p:cNvPr id="415" name="Google Shape;415;p66"/>
          <p:cNvSpPr/>
          <p:nvPr/>
        </p:nvSpPr>
        <p:spPr>
          <a:xfrm>
            <a:off x="7215120" y="3307320"/>
            <a:ext cx="4726440" cy="698400"/>
          </a:xfrm>
          <a:prstGeom prst="rect">
            <a:avLst/>
          </a:prstGeom>
          <a:solidFill>
            <a:srgbClr val="FAFAFA"/>
          </a:solidFill>
          <a:ln cap="flat" cmpd="sng" w="9525">
            <a:solidFill>
              <a:srgbClr val="000000"/>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33B3"/>
              </a:buClr>
              <a:buSzPts val="1400"/>
              <a:buFont typeface="Arial"/>
              <a:buNone/>
            </a:pPr>
            <a:r>
              <a:rPr b="0" i="0" lang="en-US" sz="1400" u="none" cap="none" strike="noStrike">
                <a:solidFill>
                  <a:srgbClr val="0033B3"/>
                </a:solidFill>
                <a:latin typeface="Arial"/>
                <a:ea typeface="Arial"/>
                <a:cs typeface="Arial"/>
                <a:sym typeface="Arial"/>
              </a:rPr>
              <a:t>public static double </a:t>
            </a:r>
            <a:r>
              <a:rPr b="0" i="0" lang="en-US" sz="1400" u="none" cap="none" strike="noStrike">
                <a:solidFill>
                  <a:srgbClr val="00627A"/>
                </a:solidFill>
                <a:latin typeface="Arial"/>
                <a:ea typeface="Arial"/>
                <a:cs typeface="Arial"/>
                <a:sym typeface="Arial"/>
              </a:rPr>
              <a:t>round</a:t>
            </a:r>
            <a:r>
              <a:rPr b="0" i="0" lang="en-US" sz="1400" u="none" cap="none" strike="noStrike">
                <a:solidFill>
                  <a:srgbClr val="000000"/>
                </a:solidFill>
                <a:latin typeface="Arial"/>
                <a:ea typeface="Arial"/>
                <a:cs typeface="Arial"/>
                <a:sym typeface="Arial"/>
              </a:rPr>
              <a:t>(</a:t>
            </a:r>
            <a:r>
              <a:rPr b="0" i="0" lang="en-US" sz="1400" u="none" cap="none" strike="noStrike">
                <a:solidFill>
                  <a:srgbClr val="0033B3"/>
                </a:solidFill>
                <a:latin typeface="Arial"/>
                <a:ea typeface="Arial"/>
                <a:cs typeface="Arial"/>
                <a:sym typeface="Arial"/>
              </a:rPr>
              <a:t>double </a:t>
            </a:r>
            <a:r>
              <a:rPr b="0" i="0" lang="en-US" sz="1400" u="none" cap="none" strike="noStrike">
                <a:solidFill>
                  <a:srgbClr val="000000"/>
                </a:solidFill>
                <a:latin typeface="Arial"/>
                <a:ea typeface="Arial"/>
                <a:cs typeface="Arial"/>
                <a:sym typeface="Arial"/>
              </a:rPr>
              <a:t>num) {</a:t>
            </a:r>
            <a:br>
              <a:rPr b="0" i="0" lang="en-US" sz="1400" u="none" cap="none" strike="noStrike">
                <a:latin typeface="Arial"/>
                <a:ea typeface="Arial"/>
                <a:cs typeface="Arial"/>
                <a:sym typeface="Arial"/>
              </a:rPr>
            </a:br>
            <a:r>
              <a:rPr b="0" i="0" lang="en-US" sz="1200" u="none" cap="none" strike="noStrike">
                <a:solidFill>
                  <a:srgbClr val="000000"/>
                </a:solidFill>
                <a:latin typeface="Arial"/>
                <a:ea typeface="Arial"/>
                <a:cs typeface="Arial"/>
                <a:sym typeface="Arial"/>
              </a:rPr>
              <a:t>    </a:t>
            </a:r>
            <a:r>
              <a:rPr b="0" i="0" lang="en-US" sz="1200" u="none" cap="none" strike="noStrike">
                <a:solidFill>
                  <a:srgbClr val="0033B3"/>
                </a:solidFill>
                <a:latin typeface="Arial"/>
                <a:ea typeface="Arial"/>
                <a:cs typeface="Arial"/>
                <a:sym typeface="Arial"/>
              </a:rPr>
              <a:t>return </a:t>
            </a:r>
            <a:r>
              <a:rPr b="0" i="0" lang="en-US" sz="1200" u="none" cap="none" strike="noStrike">
                <a:solidFill>
                  <a:srgbClr val="000000"/>
                </a:solidFill>
                <a:latin typeface="Arial"/>
                <a:ea typeface="Arial"/>
                <a:cs typeface="Arial"/>
                <a:sym typeface="Arial"/>
              </a:rPr>
              <a:t>((</a:t>
            </a:r>
            <a:r>
              <a:rPr b="0" i="0" lang="en-US" sz="1200" u="none" cap="none" strike="noStrike">
                <a:solidFill>
                  <a:srgbClr val="0033B3"/>
                </a:solidFill>
                <a:latin typeface="Arial"/>
                <a:ea typeface="Arial"/>
                <a:cs typeface="Arial"/>
                <a:sym typeface="Arial"/>
              </a:rPr>
              <a:t>int</a:t>
            </a:r>
            <a:r>
              <a:rPr b="0" i="0" lang="en-US" sz="1200" u="none" cap="none" strike="noStrike">
                <a:solidFill>
                  <a:srgbClr val="000000"/>
                </a:solidFill>
                <a:latin typeface="Arial"/>
                <a:ea typeface="Arial"/>
                <a:cs typeface="Arial"/>
                <a:sym typeface="Arial"/>
              </a:rPr>
              <a:t>) Math.round(num * </a:t>
            </a:r>
            <a:r>
              <a:rPr b="0" i="0" lang="en-US" sz="1200" u="none" cap="none" strike="noStrike">
                <a:solidFill>
                  <a:srgbClr val="1750EB"/>
                </a:solidFill>
                <a:latin typeface="Arial"/>
                <a:ea typeface="Arial"/>
                <a:cs typeface="Arial"/>
                <a:sym typeface="Arial"/>
              </a:rPr>
              <a:t>10</a:t>
            </a:r>
            <a:r>
              <a:rPr b="0" i="0" lang="en-US" sz="1200" u="none" cap="none" strike="noStrike">
                <a:solidFill>
                  <a:srgbClr val="000000"/>
                </a:solidFill>
                <a:latin typeface="Arial"/>
                <a:ea typeface="Arial"/>
                <a:cs typeface="Arial"/>
                <a:sym typeface="Arial"/>
              </a:rPr>
              <a:t>)) / </a:t>
            </a:r>
            <a:r>
              <a:rPr b="0" i="0" lang="en-US" sz="1200" u="none" cap="none" strike="noStrike">
                <a:solidFill>
                  <a:srgbClr val="1750EB"/>
                </a:solidFill>
                <a:latin typeface="Arial"/>
                <a:ea typeface="Arial"/>
                <a:cs typeface="Arial"/>
                <a:sym typeface="Arial"/>
              </a:rPr>
              <a:t>10.0</a:t>
            </a:r>
            <a:r>
              <a:rPr b="0" i="0" lang="en-US" sz="1200" u="none" cap="none" strike="noStrike">
                <a:solidFill>
                  <a:srgbClr val="000000"/>
                </a:solidFill>
                <a:latin typeface="Arial"/>
                <a:ea typeface="Arial"/>
                <a:cs typeface="Arial"/>
                <a:sym typeface="Arial"/>
              </a:rPr>
              <a:t>;</a:t>
            </a:r>
            <a:br>
              <a:rPr b="0" i="0" lang="en-US" sz="1400" u="none" cap="none" strike="noStrike">
                <a:latin typeface="Arial"/>
                <a:ea typeface="Arial"/>
                <a:cs typeface="Arial"/>
                <a:sym typeface="Arial"/>
              </a:rPr>
            </a:br>
            <a:r>
              <a:rPr b="0" i="0" lang="en-US" sz="1400" u="none" cap="none" strike="noStrike">
                <a:solidFill>
                  <a:srgbClr val="000000"/>
                </a:solidFill>
                <a:latin typeface="Arial"/>
                <a:ea typeface="Arial"/>
                <a:cs typeface="Arial"/>
                <a:sym typeface="Arial"/>
              </a:rPr>
              <a:t>}</a:t>
            </a:r>
            <a:endParaRPr b="0" i="0" sz="1400" u="none" cap="none" strike="noStrik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7"/>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Lecture Outline</a:t>
            </a:r>
            <a:endParaRPr b="0" i="0" sz="4400" u="none" cap="none" strike="noStrike">
              <a:latin typeface="Arial"/>
              <a:ea typeface="Arial"/>
              <a:cs typeface="Arial"/>
              <a:sym typeface="Arial"/>
            </a:endParaRPr>
          </a:p>
        </p:txBody>
      </p:sp>
      <p:sp>
        <p:nvSpPr>
          <p:cNvPr id="421" name="Google Shape;421;p67"/>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Autofit/>
          </a:bodyPr>
          <a:lstStyle/>
          <a:p>
            <a:pPr indent="-228600" lvl="0" marL="228600" marR="0" rtl="0" algn="l">
              <a:lnSpc>
                <a:spcPct val="9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Announcements/Reminders</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Review Java</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Functional Decomposition</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EE8A64"/>
              </a:buClr>
              <a:buSzPts val="2800"/>
              <a:buFont typeface="Arial"/>
              <a:buChar char="•"/>
            </a:pPr>
            <a:r>
              <a:rPr b="1" i="0" lang="en-US" sz="2800" u="none" cap="none" strike="noStrike">
                <a:solidFill>
                  <a:srgbClr val="EE8A64"/>
                </a:solidFill>
                <a:latin typeface="Calibri"/>
                <a:ea typeface="Calibri"/>
                <a:cs typeface="Calibri"/>
                <a:sym typeface="Calibri"/>
              </a:rPr>
              <a:t>Code Quality</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First Assignment</a:t>
            </a:r>
            <a:endParaRPr b="0" i="0" sz="28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Grading</a:t>
            </a:r>
            <a:endParaRPr b="0" i="0" sz="2400" u="none" cap="none" strike="noStrike">
              <a:latin typeface="Arial"/>
              <a:ea typeface="Arial"/>
              <a:cs typeface="Arial"/>
              <a:sym typeface="Arial"/>
            </a:endParaRPr>
          </a:p>
        </p:txBody>
      </p:sp>
      <p:sp>
        <p:nvSpPr>
          <p:cNvPr id="422" name="Google Shape;422;p67"/>
          <p:cNvSpPr/>
          <p:nvPr/>
        </p:nvSpPr>
        <p:spPr>
          <a:xfrm rot="10800000">
            <a:off x="3274920" y="3466080"/>
            <a:ext cx="444240" cy="308160"/>
          </a:xfrm>
          <a:prstGeom prst="homePlat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8"/>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Code Quality</a:t>
            </a:r>
            <a:endParaRPr b="0" i="0" sz="4400" u="none" cap="none" strike="noStrike">
              <a:latin typeface="Arial"/>
              <a:ea typeface="Arial"/>
              <a:cs typeface="Arial"/>
              <a:sym typeface="Arial"/>
            </a:endParaRPr>
          </a:p>
        </p:txBody>
      </p:sp>
      <p:sp>
        <p:nvSpPr>
          <p:cNvPr id="428" name="Google Shape;428;p68"/>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“Programs are meant to be read by humans and only incidentally for computers to execute.” – Abelson &amp; Sussman, SICP</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Code is about </a:t>
            </a:r>
            <a:r>
              <a:rPr b="0" i="1" lang="en-US" sz="2800" u="none" cap="none" strike="noStrike">
                <a:solidFill>
                  <a:srgbClr val="000000"/>
                </a:solidFill>
                <a:latin typeface="Calibri"/>
                <a:ea typeface="Calibri"/>
                <a:cs typeface="Calibri"/>
                <a:sym typeface="Calibri"/>
              </a:rPr>
              <a:t>communication. </a:t>
            </a:r>
            <a:r>
              <a:rPr b="0" i="0" lang="en-US" sz="2800" u="none" cap="none" strike="noStrike">
                <a:solidFill>
                  <a:srgbClr val="000000"/>
                </a:solidFill>
                <a:latin typeface="Calibri"/>
                <a:ea typeface="Calibri"/>
                <a:cs typeface="Calibri"/>
                <a:sym typeface="Calibri"/>
              </a:rPr>
              <a:t>Writing code with good </a:t>
            </a:r>
            <a:r>
              <a:rPr b="1" i="0" lang="en-US" sz="2800" u="none" cap="none" strike="noStrike">
                <a:solidFill>
                  <a:srgbClr val="000000"/>
                </a:solidFill>
                <a:latin typeface="Calibri"/>
                <a:ea typeface="Calibri"/>
                <a:cs typeface="Calibri"/>
                <a:sym typeface="Calibri"/>
              </a:rPr>
              <a:t>code quality </a:t>
            </a:r>
            <a:r>
              <a:rPr b="0" i="0" lang="en-US" sz="2800" u="none" cap="none" strike="noStrike">
                <a:solidFill>
                  <a:srgbClr val="000000"/>
                </a:solidFill>
                <a:latin typeface="Calibri"/>
                <a:ea typeface="Calibri"/>
                <a:cs typeface="Calibri"/>
                <a:sym typeface="Calibri"/>
              </a:rPr>
              <a:t>is important to communicate effectively.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a:p>
            <a:pPr indent="0" lvl="0" marL="0" marR="0" rtl="0" algn="l">
              <a:lnSpc>
                <a:spcPct val="90000"/>
              </a:lnSpc>
              <a:spcBef>
                <a:spcPts val="1001"/>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Different organizations have different </a:t>
            </a:r>
            <a:r>
              <a:rPr b="0" i="1" lang="en-US" sz="2800" u="none" cap="none" strike="noStrike">
                <a:solidFill>
                  <a:srgbClr val="000000"/>
                </a:solidFill>
                <a:latin typeface="Calibri"/>
                <a:ea typeface="Calibri"/>
                <a:cs typeface="Calibri"/>
                <a:sym typeface="Calibri"/>
              </a:rPr>
              <a:t>standards </a:t>
            </a:r>
            <a:r>
              <a:rPr b="0" i="0" lang="en-US" sz="2800" u="none" cap="none" strike="noStrike">
                <a:solidFill>
                  <a:srgbClr val="000000"/>
                </a:solidFill>
                <a:latin typeface="Calibri"/>
                <a:ea typeface="Calibri"/>
                <a:cs typeface="Calibri"/>
                <a:sym typeface="Calibri"/>
              </a:rPr>
              <a:t>for code quality.</a:t>
            </a:r>
            <a:endParaRPr b="0" i="0" sz="28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Doesn’t mean any one standard is wrong! (e.g., APA, MLA, Chicago, IEEE, ...)</a:t>
            </a:r>
            <a:endParaRPr b="0" i="0" sz="24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Consistency is very helpful within a group project</a:t>
            </a:r>
            <a:endParaRPr b="0" i="0" sz="24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See our </a:t>
            </a:r>
            <a:r>
              <a:rPr b="0" i="0" lang="en-US" sz="2400" u="sng" cap="none" strike="noStrike">
                <a:solidFill>
                  <a:schemeClr val="hlink"/>
                </a:solidFill>
                <a:latin typeface="Calibri"/>
                <a:ea typeface="Calibri"/>
                <a:cs typeface="Calibri"/>
                <a:sym typeface="Calibri"/>
                <a:hlinkClick r:id="rId3"/>
              </a:rPr>
              <a:t>Code Quality Guide</a:t>
            </a:r>
            <a:r>
              <a:rPr b="0" i="0" lang="en-US" sz="2400" u="none" cap="none" strike="noStrike">
                <a:solidFill>
                  <a:srgbClr val="000000"/>
                </a:solidFill>
                <a:latin typeface="Calibri"/>
                <a:ea typeface="Calibri"/>
                <a:cs typeface="Calibri"/>
                <a:sym typeface="Calibri"/>
              </a:rPr>
              <a:t> for the standards we will all use in CSE 122</a:t>
            </a:r>
            <a:endParaRPr b="0" i="0" sz="2400" u="none" cap="none" strike="noStrik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9"/>
          <p:cNvSpPr txBox="1"/>
          <p:nvPr>
            <p:ph idx="4294967295" type="title"/>
          </p:nvPr>
        </p:nvSpPr>
        <p:spPr>
          <a:xfrm>
            <a:off x="838080" y="1388160"/>
            <a:ext cx="10514880" cy="761760"/>
          </a:xfrm>
          <a:prstGeom prst="rect">
            <a:avLst/>
          </a:prstGeom>
          <a:noFill/>
          <a:ln>
            <a:noFill/>
          </a:ln>
        </p:spPr>
        <p:txBody>
          <a:bodyPr anchorCtr="0" anchor="ctr" bIns="45000" lIns="90000" spcFirstLastPara="1" rIns="90000" wrap="square" tIns="45000">
            <a:normAutofit fontScale="90000"/>
          </a:bodyPr>
          <a:lstStyle/>
          <a:p>
            <a:pPr indent="0" lvl="0" marL="0" marR="0" rtl="0" algn="l">
              <a:lnSpc>
                <a:spcPct val="90000"/>
              </a:lnSpc>
              <a:spcBef>
                <a:spcPts val="0"/>
              </a:spcBef>
              <a:spcAft>
                <a:spcPts val="0"/>
              </a:spcAft>
              <a:buClr>
                <a:srgbClr val="000000"/>
              </a:buClr>
              <a:buSzPct val="100000"/>
              <a:buFont typeface="Calibri"/>
              <a:buNone/>
            </a:pPr>
            <a:r>
              <a:rPr b="1" i="0" lang="en-US" sz="4400" u="none" cap="none" strike="noStrike">
                <a:solidFill>
                  <a:srgbClr val="000000"/>
                </a:solidFill>
                <a:latin typeface="Calibri"/>
                <a:ea typeface="Calibri"/>
                <a:cs typeface="Calibri"/>
                <a:sym typeface="Calibri"/>
              </a:rPr>
              <a:t>What does this code do? How could you improve the quality of this code? </a:t>
            </a:r>
            <a:r>
              <a:rPr b="0" i="0" lang="en-US" sz="4400" u="none" cap="none" strike="noStrike">
                <a:solidFill>
                  <a:srgbClr val="000000"/>
                </a:solidFill>
                <a:latin typeface="Calibri"/>
                <a:ea typeface="Calibri"/>
                <a:cs typeface="Calibri"/>
                <a:sym typeface="Calibri"/>
              </a:rPr>
              <a:t>(No Slido poll)</a:t>
            </a:r>
            <a:endParaRPr b="0" i="0" sz="4400" u="none" cap="none" strike="noStrike">
              <a:latin typeface="Arial"/>
              <a:ea typeface="Arial"/>
              <a:cs typeface="Arial"/>
              <a:sym typeface="Arial"/>
            </a:endParaRPr>
          </a:p>
        </p:txBody>
      </p:sp>
      <p:sp>
        <p:nvSpPr>
          <p:cNvPr id="434" name="Google Shape;434;p69"/>
          <p:cNvSpPr/>
          <p:nvPr/>
        </p:nvSpPr>
        <p:spPr>
          <a:xfrm>
            <a:off x="838080" y="2551680"/>
            <a:ext cx="7522920" cy="1735560"/>
          </a:xfrm>
          <a:prstGeom prst="rect">
            <a:avLst/>
          </a:prstGeom>
          <a:solidFill>
            <a:srgbClr val="FAFAFA"/>
          </a:solidFill>
          <a:ln cap="flat" cmpd="sng" w="9525">
            <a:solidFill>
              <a:srgbClr val="000000"/>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33B3"/>
              </a:buClr>
              <a:buSzPts val="1800"/>
              <a:buFont typeface="Consolas"/>
              <a:buNone/>
            </a:pPr>
            <a:r>
              <a:rPr b="0" i="0" lang="en-US" sz="1800" u="none" cap="none" strike="noStrike">
                <a:solidFill>
                  <a:srgbClr val="0033B3"/>
                </a:solidFill>
                <a:latin typeface="Consolas"/>
                <a:ea typeface="Consolas"/>
                <a:cs typeface="Consolas"/>
                <a:sym typeface="Consolas"/>
              </a:rPr>
              <a:t>public static int </a:t>
            </a:r>
            <a:r>
              <a:rPr b="0" i="0" lang="en-US" sz="1800" u="none" cap="none" strike="noStrike">
                <a:solidFill>
                  <a:srgbClr val="00627A"/>
                </a:solidFill>
                <a:latin typeface="Consolas"/>
                <a:ea typeface="Consolas"/>
                <a:cs typeface="Consolas"/>
                <a:sym typeface="Consolas"/>
              </a:rPr>
              <a:t>l</a:t>
            </a:r>
            <a:r>
              <a:rPr b="0" i="0" lang="en-US" sz="1800" u="none" cap="none" strike="noStrike">
                <a:solidFill>
                  <a:srgbClr val="000000"/>
                </a:solidFill>
                <a:latin typeface="Consolas"/>
                <a:ea typeface="Consolas"/>
                <a:cs typeface="Consolas"/>
                <a:sym typeface="Consolas"/>
              </a:rPr>
              <a:t>(String a,</a:t>
            </a:r>
            <a:r>
              <a:rPr b="0" i="0" lang="en-US" sz="1800" u="none" cap="none" strike="noStrike">
                <a:solidFill>
                  <a:srgbClr val="0033B3"/>
                </a:solidFill>
                <a:latin typeface="Consolas"/>
                <a:ea typeface="Consolas"/>
                <a:cs typeface="Consolas"/>
                <a:sym typeface="Consolas"/>
              </a:rPr>
              <a:t>char </a:t>
            </a:r>
            <a:r>
              <a:rPr b="0" i="0" lang="en-US" sz="1800" u="none" cap="none" strike="noStrike">
                <a:solidFill>
                  <a:srgbClr val="000000"/>
                </a:solidFill>
                <a:latin typeface="Consolas"/>
                <a:ea typeface="Consolas"/>
                <a:cs typeface="Consolas"/>
                <a:sym typeface="Consolas"/>
              </a:rPr>
              <a:t>b){</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int </a:t>
            </a:r>
            <a:r>
              <a:rPr b="0" i="0" lang="en-US" sz="1800" u="none" cap="none" strike="noStrike">
                <a:solidFill>
                  <a:srgbClr val="000000"/>
                </a:solidFill>
                <a:latin typeface="Consolas"/>
                <a:ea typeface="Consolas"/>
                <a:cs typeface="Consolas"/>
                <a:sym typeface="Consolas"/>
              </a:rPr>
              <a:t>j=-</a:t>
            </a:r>
            <a:r>
              <a:rPr b="0" i="0" lang="en-US" sz="1800" u="none" cap="none" strike="noStrike">
                <a:solidFill>
                  <a:srgbClr val="1750EB"/>
                </a:solidFill>
                <a:latin typeface="Consolas"/>
                <a:ea typeface="Consolas"/>
                <a:cs typeface="Consolas"/>
                <a:sym typeface="Consolas"/>
              </a:rPr>
              <a:t>1</a:t>
            </a:r>
            <a:r>
              <a:rPr b="0" i="0" lang="en-US" sz="1800" u="none" cap="none" strike="noStrike">
                <a:solidFill>
                  <a:srgbClr val="000000"/>
                </a:solidFill>
                <a:latin typeface="Consolas"/>
                <a:ea typeface="Consolas"/>
                <a:cs typeface="Consolas"/>
                <a:sym typeface="Consolas"/>
              </a:rPr>
              <a:t>;</a:t>
            </a:r>
            <a:r>
              <a:rPr b="0" i="0" lang="en-US" sz="1800" u="none" cap="none" strike="noStrike">
                <a:solidFill>
                  <a:srgbClr val="0033B3"/>
                </a:solidFill>
                <a:latin typeface="Consolas"/>
                <a:ea typeface="Consolas"/>
                <a:cs typeface="Consolas"/>
                <a:sym typeface="Consolas"/>
              </a:rPr>
              <a:t>for</a:t>
            </a:r>
            <a:r>
              <a:rPr b="0" i="0" lang="en-US" sz="1800" u="none" cap="none" strike="noStrike">
                <a:solidFill>
                  <a:srgbClr val="000000"/>
                </a:solidFill>
                <a:latin typeface="Consolas"/>
                <a:ea typeface="Consolas"/>
                <a:cs typeface="Consolas"/>
                <a:sym typeface="Consolas"/>
              </a:rPr>
              <a:t>(</a:t>
            </a:r>
            <a:r>
              <a:rPr b="0" i="0" lang="en-US" sz="1800" u="none" cap="none" strike="noStrike">
                <a:solidFill>
                  <a:srgbClr val="0033B3"/>
                </a:solidFill>
                <a:latin typeface="Consolas"/>
                <a:ea typeface="Consolas"/>
                <a:cs typeface="Consolas"/>
                <a:sym typeface="Consolas"/>
              </a:rPr>
              <a:t>int </a:t>
            </a:r>
            <a:r>
              <a:rPr b="0" i="0" lang="en-US" sz="1800" u="none" cap="none" strike="noStrike">
                <a:solidFill>
                  <a:srgbClr val="000000"/>
                </a:solidFill>
                <a:latin typeface="Consolas"/>
                <a:ea typeface="Consolas"/>
                <a:cs typeface="Consolas"/>
                <a:sym typeface="Consolas"/>
              </a:rPr>
              <a:t>a1=</a:t>
            </a:r>
            <a:r>
              <a:rPr b="0" i="0" lang="en-US" sz="1800" u="none" cap="none" strike="noStrike">
                <a:solidFill>
                  <a:srgbClr val="1750EB"/>
                </a:solidFill>
                <a:latin typeface="Consolas"/>
                <a:ea typeface="Consolas"/>
                <a:cs typeface="Consolas"/>
                <a:sym typeface="Consolas"/>
              </a:rPr>
              <a:t>0</a:t>
            </a:r>
            <a:r>
              <a:rPr b="0" i="0" lang="en-US" sz="1800" u="none" cap="none" strike="noStrike">
                <a:solidFill>
                  <a:srgbClr val="000000"/>
                </a:solidFill>
                <a:latin typeface="Consolas"/>
                <a:ea typeface="Consolas"/>
                <a:cs typeface="Consolas"/>
                <a:sym typeface="Consolas"/>
              </a:rPr>
              <a:t>;a1&lt;a.length();a1   ++)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if </a:t>
            </a:r>
            <a:r>
              <a:rPr b="0" i="0" lang="en-US" sz="1800" u="none" cap="none" strike="noStrike">
                <a:solidFill>
                  <a:srgbClr val="000000"/>
                </a:solidFill>
                <a:latin typeface="Consolas"/>
                <a:ea typeface="Consolas"/>
                <a:cs typeface="Consolas"/>
                <a:sym typeface="Consolas"/>
              </a:rPr>
              <a:t>(a.charAt(a1) == b)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j = a1;</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 } </a:t>
            </a:r>
            <a:r>
              <a:rPr b="0" i="0" lang="en-US" sz="1800" u="none" cap="none" strike="noStrike">
                <a:solidFill>
                  <a:srgbClr val="0033B3"/>
                </a:solidFill>
                <a:latin typeface="Consolas"/>
                <a:ea typeface="Consolas"/>
                <a:cs typeface="Consolas"/>
                <a:sym typeface="Consolas"/>
              </a:rPr>
              <a:t>if</a:t>
            </a:r>
            <a:r>
              <a:rPr b="0" i="0" lang="en-US" sz="1800" u="none" cap="none" strike="noStrike">
                <a:solidFill>
                  <a:srgbClr val="000000"/>
                </a:solidFill>
                <a:latin typeface="Consolas"/>
                <a:ea typeface="Consolas"/>
                <a:cs typeface="Consolas"/>
                <a:sym typeface="Consolas"/>
              </a:rPr>
              <a:t>(j==-</a:t>
            </a:r>
            <a:r>
              <a:rPr b="0" i="0" lang="en-US" sz="1800" u="none" cap="none" strike="noStrike">
                <a:solidFill>
                  <a:srgbClr val="1750EB"/>
                </a:solidFill>
                <a:latin typeface="Consolas"/>
                <a:ea typeface="Consolas"/>
                <a:cs typeface="Consolas"/>
                <a:sym typeface="Consolas"/>
              </a:rPr>
              <a:t>1</a:t>
            </a:r>
            <a:r>
              <a:rPr b="0" i="0" lang="en-US" sz="1800" u="none" cap="none" strike="noStrike">
                <a:solidFill>
                  <a:srgbClr val="000000"/>
                </a:solidFill>
                <a:latin typeface="Consolas"/>
                <a:ea typeface="Consolas"/>
                <a:cs typeface="Consolas"/>
                <a:sym typeface="Consolas"/>
              </a:rPr>
              <a:t>){</a:t>
            </a:r>
            <a:r>
              <a:rPr b="0" i="0" lang="en-US" sz="1800" u="none" cap="none" strike="noStrike">
                <a:solidFill>
                  <a:srgbClr val="0033B3"/>
                </a:solidFill>
                <a:latin typeface="Consolas"/>
                <a:ea typeface="Consolas"/>
                <a:cs typeface="Consolas"/>
                <a:sym typeface="Consolas"/>
              </a:rPr>
              <a:t>return </a:t>
            </a:r>
            <a:r>
              <a:rPr b="0" i="0" lang="en-US" sz="1800" u="none" cap="none" strike="noStrike">
                <a:solidFill>
                  <a:srgbClr val="000000"/>
                </a:solidFill>
                <a:latin typeface="Consolas"/>
                <a:ea typeface="Consolas"/>
                <a:cs typeface="Consolas"/>
                <a:sym typeface="Consolas"/>
              </a:rPr>
              <a:t>-</a:t>
            </a:r>
            <a:r>
              <a:rPr b="0" i="0" lang="en-US" sz="1800" u="none" cap="none" strike="noStrike">
                <a:solidFill>
                  <a:srgbClr val="1750EB"/>
                </a:solidFill>
                <a:latin typeface="Consolas"/>
                <a:ea typeface="Consolas"/>
                <a:cs typeface="Consolas"/>
                <a:sym typeface="Consolas"/>
              </a:rPr>
              <a:t>1</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else </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return </a:t>
            </a:r>
            <a:r>
              <a:rPr b="0" i="0" lang="en-US" sz="1800" u="none" cap="none" strike="noStrike">
                <a:solidFill>
                  <a:srgbClr val="000000"/>
                </a:solidFill>
                <a:latin typeface="Consolas"/>
                <a:ea typeface="Consolas"/>
                <a:cs typeface="Consolas"/>
                <a:sym typeface="Consolas"/>
              </a:rPr>
              <a:t>j;} }</a:t>
            </a:r>
            <a:endParaRPr b="0" i="0" sz="1800" u="none" cap="none" strike="noStrike">
              <a:latin typeface="Arial"/>
              <a:ea typeface="Arial"/>
              <a:cs typeface="Arial"/>
              <a:sym typeface="Arial"/>
            </a:endParaRPr>
          </a:p>
        </p:txBody>
      </p:sp>
      <p:sp>
        <p:nvSpPr>
          <p:cNvPr id="435" name="Google Shape;435;p69"/>
          <p:cNvSpPr/>
          <p:nvPr/>
        </p:nvSpPr>
        <p:spPr>
          <a:xfrm>
            <a:off x="6643080" y="187200"/>
            <a:ext cx="5408640" cy="972360"/>
          </a:xfrm>
          <a:prstGeom prst="roundRect">
            <a:avLst>
              <a:gd fmla="val 16667" name="adj"/>
            </a:avLst>
          </a:prstGeom>
          <a:solidFill>
            <a:srgbClr val="2E23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70"/>
          <p:cNvSpPr txBox="1"/>
          <p:nvPr>
            <p:ph idx="4294967295" type="title"/>
          </p:nvPr>
        </p:nvSpPr>
        <p:spPr>
          <a:xfrm>
            <a:off x="838080" y="1388160"/>
            <a:ext cx="10514880" cy="761760"/>
          </a:xfrm>
          <a:prstGeom prst="rect">
            <a:avLst/>
          </a:prstGeom>
          <a:noFill/>
          <a:ln>
            <a:noFill/>
          </a:ln>
        </p:spPr>
        <p:txBody>
          <a:bodyPr anchorCtr="0" anchor="ctr" bIns="45000" lIns="90000" spcFirstLastPara="1" rIns="90000" wrap="square" tIns="45000">
            <a:normAutofit fontScale="90000"/>
          </a:bodyPr>
          <a:lstStyle/>
          <a:p>
            <a:pPr indent="0" lvl="0" marL="0" marR="0" rtl="0" algn="l">
              <a:lnSpc>
                <a:spcPct val="90000"/>
              </a:lnSpc>
              <a:spcBef>
                <a:spcPts val="0"/>
              </a:spcBef>
              <a:spcAft>
                <a:spcPts val="0"/>
              </a:spcAft>
              <a:buClr>
                <a:srgbClr val="000000"/>
              </a:buClr>
              <a:buSzPct val="100000"/>
              <a:buFont typeface="Calibri"/>
              <a:buNone/>
            </a:pPr>
            <a:r>
              <a:rPr b="1" i="0" lang="en-US" sz="4400" u="none" cap="none" strike="noStrike">
                <a:solidFill>
                  <a:srgbClr val="000000"/>
                </a:solidFill>
                <a:latin typeface="Calibri"/>
                <a:ea typeface="Calibri"/>
                <a:cs typeface="Calibri"/>
                <a:sym typeface="Calibri"/>
              </a:rPr>
              <a:t>What does this code do? How could you improve the quality of this code? </a:t>
            </a:r>
            <a:r>
              <a:rPr b="0" i="0" lang="en-US" sz="4400" u="none" cap="none" strike="noStrike">
                <a:solidFill>
                  <a:srgbClr val="000000"/>
                </a:solidFill>
                <a:latin typeface="Calibri"/>
                <a:ea typeface="Calibri"/>
                <a:cs typeface="Calibri"/>
                <a:sym typeface="Calibri"/>
              </a:rPr>
              <a:t>(No Slido poll)</a:t>
            </a:r>
            <a:endParaRPr b="0" i="0" sz="4400" u="none" cap="none" strike="noStrike">
              <a:latin typeface="Arial"/>
              <a:ea typeface="Arial"/>
              <a:cs typeface="Arial"/>
              <a:sym typeface="Arial"/>
            </a:endParaRPr>
          </a:p>
        </p:txBody>
      </p:sp>
      <p:sp>
        <p:nvSpPr>
          <p:cNvPr id="441" name="Google Shape;441;p70"/>
          <p:cNvSpPr/>
          <p:nvPr/>
        </p:nvSpPr>
        <p:spPr>
          <a:xfrm>
            <a:off x="838080" y="2551680"/>
            <a:ext cx="7522920" cy="3655800"/>
          </a:xfrm>
          <a:prstGeom prst="rect">
            <a:avLst/>
          </a:prstGeom>
          <a:solidFill>
            <a:srgbClr val="FAFAFA"/>
          </a:solidFill>
          <a:ln cap="flat" cmpd="sng" w="9525">
            <a:solidFill>
              <a:srgbClr val="000000"/>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33B3"/>
              </a:buClr>
              <a:buSzPts val="1800"/>
              <a:buFont typeface="Consolas"/>
              <a:buNone/>
            </a:pPr>
            <a:r>
              <a:rPr b="0" i="0" lang="en-US" sz="1800" u="none" cap="none" strike="noStrike">
                <a:solidFill>
                  <a:srgbClr val="0033B3"/>
                </a:solidFill>
                <a:latin typeface="Consolas"/>
                <a:ea typeface="Consolas"/>
                <a:cs typeface="Consolas"/>
                <a:sym typeface="Consolas"/>
              </a:rPr>
              <a:t>public static int </a:t>
            </a:r>
            <a:r>
              <a:rPr b="0" i="0" lang="en-US" sz="1800" u="none" cap="none" strike="noStrike">
                <a:solidFill>
                  <a:srgbClr val="00627A"/>
                </a:solidFill>
                <a:latin typeface="Consolas"/>
                <a:ea typeface="Consolas"/>
                <a:cs typeface="Consolas"/>
                <a:sym typeface="Consolas"/>
              </a:rPr>
              <a:t>l</a:t>
            </a:r>
            <a:r>
              <a:rPr b="0" i="0" lang="en-US" sz="1800" u="none" cap="none" strike="noStrike">
                <a:solidFill>
                  <a:srgbClr val="000000"/>
                </a:solidFill>
                <a:latin typeface="Consolas"/>
                <a:ea typeface="Consolas"/>
                <a:cs typeface="Consolas"/>
                <a:sym typeface="Consolas"/>
              </a:rPr>
              <a:t>(String a, </a:t>
            </a:r>
            <a:r>
              <a:rPr b="0" i="0" lang="en-US" sz="1800" u="none" cap="none" strike="noStrike">
                <a:solidFill>
                  <a:srgbClr val="0033B3"/>
                </a:solidFill>
                <a:latin typeface="Consolas"/>
                <a:ea typeface="Consolas"/>
                <a:cs typeface="Consolas"/>
                <a:sym typeface="Consolas"/>
              </a:rPr>
              <a:t>char </a:t>
            </a:r>
            <a:r>
              <a:rPr b="0" i="0" lang="en-US" sz="1800" u="none" cap="none" strike="noStrike">
                <a:solidFill>
                  <a:srgbClr val="000000"/>
                </a:solidFill>
                <a:latin typeface="Consolas"/>
                <a:ea typeface="Consolas"/>
                <a:cs typeface="Consolas"/>
                <a:sym typeface="Consolas"/>
              </a:rPr>
              <a:t>b)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int </a:t>
            </a:r>
            <a:r>
              <a:rPr b="0" i="0" lang="en-US" sz="1800" u="none" cap="none" strike="noStrike">
                <a:solidFill>
                  <a:srgbClr val="000000"/>
                </a:solidFill>
                <a:latin typeface="Consolas"/>
                <a:ea typeface="Consolas"/>
                <a:cs typeface="Consolas"/>
                <a:sym typeface="Consolas"/>
              </a:rPr>
              <a:t>j=-</a:t>
            </a:r>
            <a:r>
              <a:rPr b="0" i="0" lang="en-US" sz="1800" u="none" cap="none" strike="noStrike">
                <a:solidFill>
                  <a:srgbClr val="1750EB"/>
                </a:solidFill>
                <a:latin typeface="Consolas"/>
                <a:ea typeface="Consolas"/>
                <a:cs typeface="Consolas"/>
                <a:sym typeface="Consolas"/>
              </a:rPr>
              <a:t>1</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for</a:t>
            </a:r>
            <a:r>
              <a:rPr b="0" i="0" lang="en-US" sz="1800" u="none" cap="none" strike="noStrike">
                <a:solidFill>
                  <a:srgbClr val="000000"/>
                </a:solidFill>
                <a:latin typeface="Consolas"/>
                <a:ea typeface="Consolas"/>
                <a:cs typeface="Consolas"/>
                <a:sym typeface="Consolas"/>
              </a:rPr>
              <a:t>(</a:t>
            </a:r>
            <a:r>
              <a:rPr b="0" i="0" lang="en-US" sz="1800" u="none" cap="none" strike="noStrike">
                <a:solidFill>
                  <a:srgbClr val="0033B3"/>
                </a:solidFill>
                <a:latin typeface="Consolas"/>
                <a:ea typeface="Consolas"/>
                <a:cs typeface="Consolas"/>
                <a:sym typeface="Consolas"/>
              </a:rPr>
              <a:t>int </a:t>
            </a:r>
            <a:r>
              <a:rPr b="0" i="0" lang="en-US" sz="1800" u="none" cap="none" strike="noStrike">
                <a:solidFill>
                  <a:srgbClr val="000000"/>
                </a:solidFill>
                <a:latin typeface="Consolas"/>
                <a:ea typeface="Consolas"/>
                <a:cs typeface="Consolas"/>
                <a:sym typeface="Consolas"/>
              </a:rPr>
              <a:t>a1=</a:t>
            </a:r>
            <a:r>
              <a:rPr b="0" i="0" lang="en-US" sz="1800" u="none" cap="none" strike="noStrike">
                <a:solidFill>
                  <a:srgbClr val="1750EB"/>
                </a:solidFill>
                <a:latin typeface="Consolas"/>
                <a:ea typeface="Consolas"/>
                <a:cs typeface="Consolas"/>
                <a:sym typeface="Consolas"/>
              </a:rPr>
              <a:t>0</a:t>
            </a:r>
            <a:r>
              <a:rPr b="0" i="0" lang="en-US" sz="1800" u="none" cap="none" strike="noStrike">
                <a:solidFill>
                  <a:srgbClr val="000000"/>
                </a:solidFill>
                <a:latin typeface="Consolas"/>
                <a:ea typeface="Consolas"/>
                <a:cs typeface="Consolas"/>
                <a:sym typeface="Consolas"/>
              </a:rPr>
              <a:t>;a1&lt;a.length();a1     ++) {</a:t>
            </a:r>
            <a:br>
              <a:rPr b="0" i="0" lang="en-US" sz="1800" u="none" cap="none" strike="noStrike">
                <a:latin typeface="Arial"/>
                <a:ea typeface="Arial"/>
                <a:cs typeface="Arial"/>
                <a:sym typeface="Arial"/>
              </a:rPr>
            </a:br>
            <a:r>
              <a:rPr b="0" i="0" lang="en-US" sz="1800" u="none" cap="none" strike="noStrike">
                <a:solidFill>
                  <a:srgbClr val="0033B3"/>
                </a:solidFill>
                <a:latin typeface="Consolas"/>
                <a:ea typeface="Consolas"/>
                <a:cs typeface="Consolas"/>
                <a:sym typeface="Consolas"/>
              </a:rPr>
              <a:t>if </a:t>
            </a:r>
            <a:r>
              <a:rPr b="0" i="0" lang="en-US" sz="1800" u="none" cap="none" strike="noStrike">
                <a:solidFill>
                  <a:srgbClr val="000000"/>
                </a:solidFill>
                <a:latin typeface="Consolas"/>
                <a:ea typeface="Consolas"/>
                <a:cs typeface="Consolas"/>
                <a:sym typeface="Consolas"/>
              </a:rPr>
              <a:t>(a.charAt(a1) == b)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j = a1;</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if</a:t>
            </a:r>
            <a:r>
              <a:rPr b="0" i="0" lang="en-US" sz="1800" u="none" cap="none" strike="noStrike">
                <a:solidFill>
                  <a:srgbClr val="000000"/>
                </a:solidFill>
                <a:latin typeface="Consolas"/>
                <a:ea typeface="Consolas"/>
                <a:cs typeface="Consolas"/>
                <a:sym typeface="Consolas"/>
              </a:rPr>
              <a:t>(j==-</a:t>
            </a:r>
            <a:r>
              <a:rPr b="0" i="0" lang="en-US" sz="1800" u="none" cap="none" strike="noStrike">
                <a:solidFill>
                  <a:srgbClr val="1750EB"/>
                </a:solidFill>
                <a:latin typeface="Consolas"/>
                <a:ea typeface="Consolas"/>
                <a:cs typeface="Consolas"/>
                <a:sym typeface="Consolas"/>
              </a:rPr>
              <a:t>1</a:t>
            </a:r>
            <a:r>
              <a:rPr b="0" i="0" lang="en-US" sz="1800" u="none" cap="none" strike="noStrike">
                <a:solidFill>
                  <a:srgbClr val="000000"/>
                </a:solidFill>
                <a:latin typeface="Consolas"/>
                <a:ea typeface="Consolas"/>
                <a:cs typeface="Consolas"/>
                <a:sym typeface="Consolas"/>
              </a:rPr>
              <a:t>)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return </a:t>
            </a:r>
            <a:r>
              <a:rPr b="0" i="0" lang="en-US" sz="1800" u="none" cap="none" strike="noStrike">
                <a:solidFill>
                  <a:srgbClr val="000000"/>
                </a:solidFill>
                <a:latin typeface="Consolas"/>
                <a:ea typeface="Consolas"/>
                <a:cs typeface="Consolas"/>
                <a:sym typeface="Consolas"/>
              </a:rPr>
              <a:t>-</a:t>
            </a:r>
            <a:r>
              <a:rPr b="0" i="0" lang="en-US" sz="1800" u="none" cap="none" strike="noStrike">
                <a:solidFill>
                  <a:srgbClr val="1750EB"/>
                </a:solidFill>
                <a:latin typeface="Consolas"/>
                <a:ea typeface="Consolas"/>
                <a:cs typeface="Consolas"/>
                <a:sym typeface="Consolas"/>
              </a:rPr>
              <a:t>1</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 </a:t>
            </a:r>
            <a:r>
              <a:rPr b="0" i="0" lang="en-US" sz="1800" u="none" cap="none" strike="noStrike">
                <a:solidFill>
                  <a:srgbClr val="0033B3"/>
                </a:solidFill>
                <a:latin typeface="Consolas"/>
                <a:ea typeface="Consolas"/>
                <a:cs typeface="Consolas"/>
                <a:sym typeface="Consolas"/>
              </a:rPr>
              <a:t>else </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return </a:t>
            </a:r>
            <a:r>
              <a:rPr b="0" i="0" lang="en-US" sz="1800" u="none" cap="none" strike="noStrike">
                <a:solidFill>
                  <a:srgbClr val="000000"/>
                </a:solidFill>
                <a:latin typeface="Consolas"/>
                <a:ea typeface="Consolas"/>
                <a:cs typeface="Consolas"/>
                <a:sym typeface="Consolas"/>
              </a:rPr>
              <a:t>j;</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a:t>
            </a:r>
            <a:endParaRPr b="0" i="0" sz="1800" u="none" cap="none" strike="noStrike">
              <a:latin typeface="Arial"/>
              <a:ea typeface="Arial"/>
              <a:cs typeface="Arial"/>
              <a:sym typeface="Arial"/>
            </a:endParaRPr>
          </a:p>
        </p:txBody>
      </p:sp>
      <p:sp>
        <p:nvSpPr>
          <p:cNvPr id="442" name="Google Shape;442;p70"/>
          <p:cNvSpPr/>
          <p:nvPr/>
        </p:nvSpPr>
        <p:spPr>
          <a:xfrm>
            <a:off x="6643080" y="187200"/>
            <a:ext cx="5408640" cy="972360"/>
          </a:xfrm>
          <a:prstGeom prst="roundRect">
            <a:avLst>
              <a:gd fmla="val 16667" name="adj"/>
            </a:avLst>
          </a:prstGeom>
          <a:solidFill>
            <a:srgbClr val="2E23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1"/>
          <p:cNvSpPr txBox="1"/>
          <p:nvPr>
            <p:ph idx="4294967295" type="title"/>
          </p:nvPr>
        </p:nvSpPr>
        <p:spPr>
          <a:xfrm>
            <a:off x="838080" y="456480"/>
            <a:ext cx="10515000" cy="7617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CSE 122 Code Quality</a:t>
            </a:r>
            <a:endParaRPr b="0" i="0" sz="4400" u="none" cap="none" strike="noStrike">
              <a:latin typeface="Arial"/>
              <a:ea typeface="Arial"/>
              <a:cs typeface="Arial"/>
              <a:sym typeface="Arial"/>
            </a:endParaRPr>
          </a:p>
        </p:txBody>
      </p:sp>
      <p:sp>
        <p:nvSpPr>
          <p:cNvPr id="448" name="Google Shape;448;p71"/>
          <p:cNvSpPr txBox="1"/>
          <p:nvPr>
            <p:ph idx="4294967295" type="body"/>
          </p:nvPr>
        </p:nvSpPr>
        <p:spPr>
          <a:xfrm>
            <a:off x="838080" y="1371600"/>
            <a:ext cx="10515000" cy="48045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Examples relevant for this week</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lang="en-US" sz="2800">
                <a:latin typeface="Calibri"/>
                <a:ea typeface="Calibri"/>
                <a:cs typeface="Calibri"/>
                <a:sym typeface="Calibri"/>
              </a:rPr>
              <a:t>Correctly formatted variable, class, and method names</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Descriptive variable names</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Indentation</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lang="en-US" sz="2800">
                <a:latin typeface="Calibri"/>
                <a:ea typeface="Calibri"/>
                <a:cs typeface="Calibri"/>
                <a:sym typeface="Calibri"/>
              </a:rPr>
              <a:t>No l</a:t>
            </a:r>
            <a:r>
              <a:rPr b="0" i="0" lang="en-US" sz="2800" u="none" cap="none" strike="noStrike">
                <a:solidFill>
                  <a:srgbClr val="000000"/>
                </a:solidFill>
                <a:latin typeface="Calibri"/>
                <a:ea typeface="Calibri"/>
                <a:cs typeface="Calibri"/>
                <a:sym typeface="Calibri"/>
              </a:rPr>
              <a:t>ong lines (</a:t>
            </a:r>
            <a:r>
              <a:rPr lang="en-US" sz="2800">
                <a:latin typeface="Calibri"/>
                <a:ea typeface="Calibri"/>
                <a:cs typeface="Calibri"/>
                <a:sym typeface="Calibri"/>
              </a:rPr>
              <a:t>generally &lt; 80 chars)</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Spacing</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Good method decomposition</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Writing documentation - class and method comments</a:t>
            </a:r>
            <a:endParaRPr b="0" i="0" sz="2800" u="none" cap="none"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4"/>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Lecture Outline</a:t>
            </a:r>
            <a:endParaRPr b="0" i="0" sz="4400" u="none" cap="none" strike="noStrike">
              <a:latin typeface="Arial"/>
              <a:ea typeface="Arial"/>
              <a:cs typeface="Arial"/>
              <a:sym typeface="Arial"/>
            </a:endParaRPr>
          </a:p>
        </p:txBody>
      </p:sp>
      <p:sp>
        <p:nvSpPr>
          <p:cNvPr id="304" name="Google Shape;304;p54"/>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Autofit/>
          </a:bodyPr>
          <a:lstStyle/>
          <a:p>
            <a:pPr indent="-228600" lvl="0" marL="228600" marR="0" rtl="0" algn="l">
              <a:lnSpc>
                <a:spcPct val="90000"/>
              </a:lnSpc>
              <a:spcBef>
                <a:spcPts val="0"/>
              </a:spcBef>
              <a:spcAft>
                <a:spcPts val="0"/>
              </a:spcAft>
              <a:buClr>
                <a:srgbClr val="EE8A64"/>
              </a:buClr>
              <a:buSzPts val="2800"/>
              <a:buFont typeface="Arial"/>
              <a:buChar char="•"/>
            </a:pPr>
            <a:r>
              <a:rPr b="1" i="0" lang="en-US" sz="2800" u="none" cap="none" strike="noStrike">
                <a:solidFill>
                  <a:srgbClr val="EE8A64"/>
                </a:solidFill>
                <a:latin typeface="Calibri"/>
                <a:ea typeface="Calibri"/>
                <a:cs typeface="Calibri"/>
                <a:sym typeface="Calibri"/>
              </a:rPr>
              <a:t>Announcements/Reminders</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Review Java</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Functional Decomposition</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Code Quality</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First Assignment</a:t>
            </a:r>
            <a:endParaRPr b="0" i="0" sz="28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Grading</a:t>
            </a:r>
            <a:endParaRPr b="0" i="0" sz="2400" u="none" cap="none" strike="noStrike">
              <a:latin typeface="Arial"/>
              <a:ea typeface="Arial"/>
              <a:cs typeface="Arial"/>
              <a:sym typeface="Arial"/>
            </a:endParaRPr>
          </a:p>
        </p:txBody>
      </p:sp>
      <p:sp>
        <p:nvSpPr>
          <p:cNvPr id="305" name="Google Shape;305;p54"/>
          <p:cNvSpPr/>
          <p:nvPr/>
        </p:nvSpPr>
        <p:spPr>
          <a:xfrm rot="10800000">
            <a:off x="5491080" y="1413000"/>
            <a:ext cx="444240" cy="308160"/>
          </a:xfrm>
          <a:prstGeom prst="homePlat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2"/>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Lecture Outline</a:t>
            </a:r>
            <a:endParaRPr b="0" i="0" sz="4400" u="none" cap="none" strike="noStrike">
              <a:latin typeface="Arial"/>
              <a:ea typeface="Arial"/>
              <a:cs typeface="Arial"/>
              <a:sym typeface="Arial"/>
            </a:endParaRPr>
          </a:p>
        </p:txBody>
      </p:sp>
      <p:sp>
        <p:nvSpPr>
          <p:cNvPr id="454" name="Google Shape;454;p72"/>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Autofit/>
          </a:bodyPr>
          <a:lstStyle/>
          <a:p>
            <a:pPr indent="-228600" lvl="0" marL="228600" marR="0" rtl="0" algn="l">
              <a:lnSpc>
                <a:spcPct val="9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Announcements/Reminders</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Review Java</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Functional Decomposition</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Code Quality</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EE8A64"/>
              </a:buClr>
              <a:buSzPts val="2800"/>
              <a:buFont typeface="Arial"/>
              <a:buChar char="•"/>
            </a:pPr>
            <a:r>
              <a:rPr b="1" i="0" lang="en-US" sz="2800" u="none" cap="none" strike="noStrike">
                <a:solidFill>
                  <a:srgbClr val="EE8A64"/>
                </a:solidFill>
                <a:latin typeface="Calibri"/>
                <a:ea typeface="Calibri"/>
                <a:cs typeface="Calibri"/>
                <a:sym typeface="Calibri"/>
              </a:rPr>
              <a:t>First Assignment</a:t>
            </a:r>
            <a:endParaRPr b="0" i="0" sz="28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Grading</a:t>
            </a:r>
            <a:endParaRPr b="0" i="0" sz="2400" u="none" cap="none" strike="noStrike">
              <a:latin typeface="Arial"/>
              <a:ea typeface="Arial"/>
              <a:cs typeface="Arial"/>
              <a:sym typeface="Arial"/>
            </a:endParaRPr>
          </a:p>
        </p:txBody>
      </p:sp>
      <p:sp>
        <p:nvSpPr>
          <p:cNvPr id="455" name="Google Shape;455;p72"/>
          <p:cNvSpPr/>
          <p:nvPr/>
        </p:nvSpPr>
        <p:spPr>
          <a:xfrm rot="10800000">
            <a:off x="3776400" y="4119840"/>
            <a:ext cx="444240" cy="308160"/>
          </a:xfrm>
          <a:prstGeom prst="homePlat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3"/>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Graded Course Components</a:t>
            </a:r>
            <a:endParaRPr b="0" i="0" sz="4400" u="none" cap="none" strike="noStrike">
              <a:latin typeface="Arial"/>
              <a:ea typeface="Arial"/>
              <a:cs typeface="Arial"/>
              <a:sym typeface="Arial"/>
            </a:endParaRPr>
          </a:p>
        </p:txBody>
      </p:sp>
      <p:sp>
        <p:nvSpPr>
          <p:cNvPr id="461" name="Google Shape;461;p73"/>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Autofit/>
          </a:bodyPr>
          <a:lstStyle/>
          <a:p>
            <a:pPr indent="-228600" lvl="0" marL="228600" marR="0" rtl="0" algn="l">
              <a:lnSpc>
                <a:spcPct val="9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Your grade will consist of the following categories:</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Each mark is graded on the scale: </a:t>
            </a:r>
            <a:endParaRPr b="0" i="0" sz="28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1" i="0" lang="en-US" sz="2400" u="none" cap="none" strike="noStrike">
                <a:solidFill>
                  <a:srgbClr val="000000"/>
                </a:solidFill>
                <a:latin typeface="Calibri"/>
                <a:ea typeface="Calibri"/>
                <a:cs typeface="Calibri"/>
                <a:sym typeface="Calibri"/>
              </a:rPr>
              <a:t>E</a:t>
            </a:r>
            <a:r>
              <a:rPr b="0" i="0" lang="en-US" sz="2400" u="none" cap="none" strike="noStrike">
                <a:solidFill>
                  <a:srgbClr val="000000"/>
                </a:solidFill>
                <a:latin typeface="Calibri"/>
                <a:ea typeface="Calibri"/>
                <a:cs typeface="Calibri"/>
                <a:sym typeface="Calibri"/>
              </a:rPr>
              <a:t>(xcellent)</a:t>
            </a:r>
            <a:endParaRPr b="0" i="0" sz="24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1" i="0" lang="en-US" sz="2400" u="none" cap="none" strike="noStrike">
                <a:solidFill>
                  <a:srgbClr val="000000"/>
                </a:solidFill>
                <a:latin typeface="Calibri"/>
                <a:ea typeface="Calibri"/>
                <a:cs typeface="Calibri"/>
                <a:sym typeface="Calibri"/>
              </a:rPr>
              <a:t>S</a:t>
            </a:r>
            <a:r>
              <a:rPr b="0" i="0" lang="en-US" sz="2400" u="none" cap="none" strike="noStrike">
                <a:solidFill>
                  <a:srgbClr val="000000"/>
                </a:solidFill>
                <a:latin typeface="Calibri"/>
                <a:ea typeface="Calibri"/>
                <a:cs typeface="Calibri"/>
                <a:sym typeface="Calibri"/>
              </a:rPr>
              <a:t>(atisfafactory)</a:t>
            </a:r>
            <a:endParaRPr b="0" i="0" sz="24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1" i="0" lang="en-US" sz="2400" u="none" cap="none" strike="noStrike">
                <a:solidFill>
                  <a:srgbClr val="000000"/>
                </a:solidFill>
                <a:latin typeface="Calibri"/>
                <a:ea typeface="Calibri"/>
                <a:cs typeface="Calibri"/>
                <a:sym typeface="Calibri"/>
              </a:rPr>
              <a:t>N</a:t>
            </a:r>
            <a:r>
              <a:rPr b="0" i="0" lang="en-US" sz="2400" u="none" cap="none" strike="noStrike">
                <a:solidFill>
                  <a:srgbClr val="000000"/>
                </a:solidFill>
                <a:latin typeface="Calibri"/>
                <a:ea typeface="Calibri"/>
                <a:cs typeface="Calibri"/>
                <a:sym typeface="Calibri"/>
              </a:rPr>
              <a:t>(ot yet)</a:t>
            </a:r>
            <a:endParaRPr b="0" i="0" sz="2400" u="none" cap="none" strike="noStrike">
              <a:latin typeface="Arial"/>
              <a:ea typeface="Arial"/>
              <a:cs typeface="Arial"/>
              <a:sym typeface="Arial"/>
            </a:endParaRPr>
          </a:p>
        </p:txBody>
      </p:sp>
      <p:graphicFrame>
        <p:nvGraphicFramePr>
          <p:cNvPr id="462" name="Google Shape;462;p73"/>
          <p:cNvGraphicFramePr/>
          <p:nvPr/>
        </p:nvGraphicFramePr>
        <p:xfrm>
          <a:off x="1048680" y="4176360"/>
          <a:ext cx="3000000" cy="3000000"/>
        </p:xfrm>
        <a:graphic>
          <a:graphicData uri="http://schemas.openxmlformats.org/drawingml/2006/table">
            <a:tbl>
              <a:tblPr>
                <a:noFill/>
                <a:tableStyleId>{B01D047E-C65A-4B78-BB5A-F0808E58853D}</a:tableStyleId>
              </a:tblPr>
              <a:tblGrid>
                <a:gridCol w="2840050"/>
                <a:gridCol w="583550"/>
                <a:gridCol w="4891325"/>
                <a:gridCol w="1990075"/>
              </a:tblGrid>
              <a:tr h="444950">
                <a:tc>
                  <a:txBody>
                    <a:bodyPr/>
                    <a:lstStyle/>
                    <a:p>
                      <a:pPr indent="0" lvl="0" marL="0" marR="0" rtl="0" algn="l">
                        <a:lnSpc>
                          <a:spcPct val="100000"/>
                        </a:lnSpc>
                        <a:spcBef>
                          <a:spcPts val="0"/>
                        </a:spcBef>
                        <a:spcAft>
                          <a:spcPts val="0"/>
                        </a:spcAft>
                        <a:buClr>
                          <a:srgbClr val="FFFFFF"/>
                        </a:buClr>
                        <a:buSzPts val="1800"/>
                        <a:buFont typeface="Calibri"/>
                        <a:buNone/>
                      </a:pPr>
                      <a:r>
                        <a:rPr b="1" lang="en-US" sz="1800" u="none" cap="none" strike="noStrike">
                          <a:solidFill>
                            <a:srgbClr val="FFFFFF"/>
                          </a:solidFill>
                          <a:latin typeface="Calibri"/>
                          <a:ea typeface="Calibri"/>
                          <a:cs typeface="Calibri"/>
                          <a:sym typeface="Calibri"/>
                        </a:rPr>
                        <a:t>Category</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2E235D"/>
                    </a:solidFill>
                  </a:tcPr>
                </a:tc>
                <a:tc>
                  <a:txBody>
                    <a:bodyPr/>
                    <a:lstStyle/>
                    <a:p>
                      <a:pPr indent="0" lvl="0" marL="0" marR="0" rtl="0" algn="l">
                        <a:lnSpc>
                          <a:spcPct val="100000"/>
                        </a:lnSpc>
                        <a:spcBef>
                          <a:spcPts val="0"/>
                        </a:spcBef>
                        <a:spcAft>
                          <a:spcPts val="0"/>
                        </a:spcAft>
                        <a:buClr>
                          <a:srgbClr val="FFFFFF"/>
                        </a:buClr>
                        <a:buSzPts val="1800"/>
                        <a:buFont typeface="Calibri"/>
                        <a:buNone/>
                      </a:pPr>
                      <a:r>
                        <a:rPr b="1" lang="en-US" sz="1800" u="none" cap="none" strike="noStrike">
                          <a:solidFill>
                            <a:srgbClr val="FFFFFF"/>
                          </a:solidFill>
                          <a:latin typeface="Calibri"/>
                          <a:ea typeface="Calibri"/>
                          <a:cs typeface="Calibri"/>
                          <a:sym typeface="Calibri"/>
                        </a:rPr>
                        <a:t>#</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2E235D"/>
                    </a:solidFill>
                  </a:tcPr>
                </a:tc>
                <a:tc>
                  <a:txBody>
                    <a:bodyPr/>
                    <a:lstStyle/>
                    <a:p>
                      <a:pPr indent="0" lvl="0" marL="0" marR="0" rtl="0" algn="l">
                        <a:lnSpc>
                          <a:spcPct val="100000"/>
                        </a:lnSpc>
                        <a:spcBef>
                          <a:spcPts val="0"/>
                        </a:spcBef>
                        <a:spcAft>
                          <a:spcPts val="0"/>
                        </a:spcAft>
                        <a:buClr>
                          <a:srgbClr val="FFFFFF"/>
                        </a:buClr>
                        <a:buSzPts val="1800"/>
                        <a:buFont typeface="Calibri"/>
                        <a:buNone/>
                      </a:pPr>
                      <a:r>
                        <a:rPr b="1" lang="en-US" sz="1800" u="none" cap="none" strike="noStrike">
                          <a:solidFill>
                            <a:srgbClr val="FFFFFF"/>
                          </a:solidFill>
                          <a:latin typeface="Calibri"/>
                          <a:ea typeface="Calibri"/>
                          <a:cs typeface="Calibri"/>
                          <a:sym typeface="Calibri"/>
                        </a:rPr>
                        <a:t>Marks per</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2E235D"/>
                    </a:solidFill>
                  </a:tcPr>
                </a:tc>
                <a:tc>
                  <a:txBody>
                    <a:bodyPr/>
                    <a:lstStyle/>
                    <a:p>
                      <a:pPr indent="0" lvl="0" marL="0" marR="0" rtl="0" algn="l">
                        <a:lnSpc>
                          <a:spcPct val="100000"/>
                        </a:lnSpc>
                        <a:spcBef>
                          <a:spcPts val="0"/>
                        </a:spcBef>
                        <a:spcAft>
                          <a:spcPts val="0"/>
                        </a:spcAft>
                        <a:buClr>
                          <a:srgbClr val="FFFFFF"/>
                        </a:buClr>
                        <a:buSzPts val="1800"/>
                        <a:buFont typeface="Calibri"/>
                        <a:buNone/>
                      </a:pPr>
                      <a:r>
                        <a:rPr b="1" lang="en-US" sz="1800" u="none" cap="none" strike="noStrike">
                          <a:solidFill>
                            <a:srgbClr val="FFFFFF"/>
                          </a:solidFill>
                          <a:latin typeface="Calibri"/>
                          <a:ea typeface="Calibri"/>
                          <a:cs typeface="Calibri"/>
                          <a:sym typeface="Calibri"/>
                        </a:rPr>
                        <a:t>Total Marks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2E235D"/>
                    </a:solidFill>
                  </a:tcPr>
                </a:tc>
              </a:tr>
              <a:tr h="622450">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Programming Assignments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4</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563C1"/>
                        </a:buClr>
                        <a:buSzPts val="1800"/>
                        <a:buFont typeface="Calibri"/>
                        <a:buNone/>
                      </a:pPr>
                      <a:r>
                        <a:rPr b="0" lang="en-US" sz="1800" u="sng" cap="none" strike="noStrike">
                          <a:solidFill>
                            <a:schemeClr val="hlink"/>
                          </a:solidFill>
                          <a:latin typeface="Calibri"/>
                          <a:ea typeface="Calibri"/>
                          <a:cs typeface="Calibri"/>
                          <a:sym typeface="Calibri"/>
                          <a:hlinkClick r:id="rId3"/>
                        </a:rPr>
                        <a:t>4 (Behavior, Concepts, Quality, Testing/Reflection)</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16</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r>
              <a:tr h="444950">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Creative Projects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4</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1</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4</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r>
              <a:tr h="444950">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Quizzes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3</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3 (3 questions)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9</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r>
              <a:tr h="444950">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Exam</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1</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6 (6 questions)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6</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4"/>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Course Grades</a:t>
            </a:r>
            <a:endParaRPr b="0" i="0" sz="4400" u="none" cap="none" strike="noStrike">
              <a:latin typeface="Arial"/>
              <a:ea typeface="Arial"/>
              <a:cs typeface="Arial"/>
              <a:sym typeface="Arial"/>
            </a:endParaRPr>
          </a:p>
        </p:txBody>
      </p:sp>
      <p:sp>
        <p:nvSpPr>
          <p:cNvPr id="468" name="Google Shape;468;p74"/>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Instead of curving the class, we’ll use a bucket system:</a:t>
            </a:r>
            <a:endParaRPr b="0" i="0" sz="24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100"/>
              <a:buFont typeface="NTR"/>
              <a:buChar char="-"/>
            </a:pPr>
            <a:r>
              <a:rPr b="0" i="0" lang="en-US" sz="2100" u="none" cap="none" strike="noStrike">
                <a:solidFill>
                  <a:srgbClr val="000000"/>
                </a:solidFill>
                <a:latin typeface="Calibri"/>
                <a:ea typeface="Calibri"/>
                <a:cs typeface="Calibri"/>
                <a:sym typeface="Calibri"/>
              </a:rPr>
              <a:t>Marks earned place in an initial bucket, additional S+ marks improve grade. </a:t>
            </a:r>
            <a:endParaRPr b="0" i="0" sz="21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100"/>
              <a:buFont typeface="NTR"/>
              <a:buChar char="-"/>
            </a:pPr>
            <a:r>
              <a:rPr b="0" i="0" lang="en-US" sz="2100" u="none" cap="none" strike="noStrike">
                <a:solidFill>
                  <a:srgbClr val="000000"/>
                </a:solidFill>
                <a:latin typeface="Calibri"/>
                <a:ea typeface="Calibri"/>
                <a:cs typeface="Calibri"/>
                <a:sym typeface="Calibri"/>
              </a:rPr>
              <a:t>Must meet </a:t>
            </a:r>
            <a:r>
              <a:rPr b="0" i="1" lang="en-US" sz="2100" u="none" cap="none" strike="noStrike">
                <a:solidFill>
                  <a:srgbClr val="000000"/>
                </a:solidFill>
                <a:latin typeface="Calibri"/>
                <a:ea typeface="Calibri"/>
                <a:cs typeface="Calibri"/>
                <a:sym typeface="Calibri"/>
              </a:rPr>
              <a:t>all </a:t>
            </a:r>
            <a:r>
              <a:rPr b="0" i="0" lang="en-US" sz="2100" u="none" cap="none" strike="noStrike">
                <a:solidFill>
                  <a:srgbClr val="000000"/>
                </a:solidFill>
                <a:latin typeface="Calibri"/>
                <a:ea typeface="Calibri"/>
                <a:cs typeface="Calibri"/>
                <a:sym typeface="Calibri"/>
              </a:rPr>
              <a:t>requirements of a bucket for initial placement.</a:t>
            </a:r>
            <a:endParaRPr b="0" i="0" sz="21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100"/>
              <a:buFont typeface="NTR"/>
              <a:buChar char="-"/>
            </a:pPr>
            <a:r>
              <a:rPr b="0" i="0" lang="en-US" sz="2100" u="none" cap="none" strike="noStrike">
                <a:solidFill>
                  <a:srgbClr val="000000"/>
                </a:solidFill>
                <a:latin typeface="Calibri"/>
                <a:ea typeface="Calibri"/>
                <a:cs typeface="Calibri"/>
                <a:sym typeface="Calibri"/>
              </a:rPr>
              <a:t>These are </a:t>
            </a:r>
            <a:r>
              <a:rPr b="0" i="1" lang="en-US" sz="2100" u="none" cap="none" strike="noStrike">
                <a:solidFill>
                  <a:srgbClr val="000000"/>
                </a:solidFill>
                <a:latin typeface="Calibri"/>
                <a:ea typeface="Calibri"/>
                <a:cs typeface="Calibri"/>
                <a:sym typeface="Calibri"/>
              </a:rPr>
              <a:t>minimum</a:t>
            </a:r>
            <a:r>
              <a:rPr b="0" i="0" lang="en-US" sz="2100" u="none" cap="none" strike="noStrike">
                <a:solidFill>
                  <a:srgbClr val="000000"/>
                </a:solidFill>
                <a:latin typeface="Calibri"/>
                <a:ea typeface="Calibri"/>
                <a:cs typeface="Calibri"/>
                <a:sym typeface="Calibri"/>
              </a:rPr>
              <a:t> GPA guarantees – grade can always be higher than min promise.</a:t>
            </a:r>
            <a:endParaRPr b="0" i="0" sz="21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p:txBody>
      </p:sp>
      <p:graphicFrame>
        <p:nvGraphicFramePr>
          <p:cNvPr id="469" name="Google Shape;469;p74"/>
          <p:cNvGraphicFramePr/>
          <p:nvPr/>
        </p:nvGraphicFramePr>
        <p:xfrm>
          <a:off x="2940480" y="3107880"/>
          <a:ext cx="3000000" cy="3000000"/>
        </p:xfrm>
        <a:graphic>
          <a:graphicData uri="http://schemas.openxmlformats.org/drawingml/2006/table">
            <a:tbl>
              <a:tblPr>
                <a:noFill/>
                <a:tableStyleId>{B01D047E-C65A-4B78-BB5A-F0808E58853D}</a:tableStyleId>
              </a:tblPr>
              <a:tblGrid>
                <a:gridCol w="1763275"/>
                <a:gridCol w="1905850"/>
                <a:gridCol w="3015725"/>
                <a:gridCol w="2467800"/>
              </a:tblGrid>
              <a:tr h="622450">
                <a:tc>
                  <a:txBody>
                    <a:bodyPr/>
                    <a:lstStyle/>
                    <a:p>
                      <a:pPr indent="0" lvl="0" marL="0" marR="0" rtl="0" algn="l">
                        <a:lnSpc>
                          <a:spcPct val="100000"/>
                        </a:lnSpc>
                        <a:spcBef>
                          <a:spcPts val="0"/>
                        </a:spcBef>
                        <a:spcAft>
                          <a:spcPts val="0"/>
                        </a:spcAft>
                        <a:buClr>
                          <a:srgbClr val="FFFFFF"/>
                        </a:buClr>
                        <a:buSzPts val="1800"/>
                        <a:buFont typeface="Calibri"/>
                        <a:buNone/>
                      </a:pPr>
                      <a:r>
                        <a:rPr b="1" lang="en-US" sz="1800" u="none" cap="none" strike="noStrike">
                          <a:solidFill>
                            <a:srgbClr val="FFFFFF"/>
                          </a:solidFill>
                          <a:latin typeface="Calibri"/>
                          <a:ea typeface="Calibri"/>
                          <a:cs typeface="Calibri"/>
                          <a:sym typeface="Calibri"/>
                        </a:rPr>
                        <a:t>Minimum Grade</a:t>
                      </a:r>
                      <a:endParaRPr b="0" sz="1800" u="none" cap="none" strike="noStrike">
                        <a:latin typeface="Arial"/>
                        <a:ea typeface="Arial"/>
                        <a:cs typeface="Arial"/>
                        <a:sym typeface="Arial"/>
                      </a:endParaRPr>
                    </a:p>
                  </a:txBody>
                  <a:tcPr marT="45725" marB="45725" marR="91450" marL="91450" anchor="b">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2E235D"/>
                    </a:solidFill>
                  </a:tcPr>
                </a:tc>
                <a:tc>
                  <a:txBody>
                    <a:bodyPr/>
                    <a:lstStyle/>
                    <a:p>
                      <a:pPr indent="0" lvl="0" marL="0" marR="0" rtl="0" algn="l">
                        <a:lnSpc>
                          <a:spcPct val="100000"/>
                        </a:lnSpc>
                        <a:spcBef>
                          <a:spcPts val="0"/>
                        </a:spcBef>
                        <a:spcAft>
                          <a:spcPts val="0"/>
                        </a:spcAft>
                        <a:buClr>
                          <a:srgbClr val="FFFFFF"/>
                        </a:buClr>
                        <a:buSzPts val="1800"/>
                        <a:buFont typeface="Calibri"/>
                        <a:buNone/>
                      </a:pPr>
                      <a:r>
                        <a:rPr b="1" lang="en-US" sz="1800" u="none" cap="none" strike="noStrike">
                          <a:solidFill>
                            <a:srgbClr val="FFFFFF"/>
                          </a:solidFill>
                          <a:latin typeface="Calibri"/>
                          <a:ea typeface="Calibri"/>
                          <a:cs typeface="Calibri"/>
                          <a:sym typeface="Calibri"/>
                        </a:rPr>
                        <a:t>Creative Projects</a:t>
                      </a:r>
                      <a:endParaRPr b="0" sz="1800" u="none" cap="none" strike="noStrike">
                        <a:latin typeface="Arial"/>
                        <a:ea typeface="Arial"/>
                        <a:cs typeface="Arial"/>
                        <a:sym typeface="Arial"/>
                      </a:endParaRPr>
                    </a:p>
                  </a:txBody>
                  <a:tcPr marT="45725" marB="45725" marR="91450" marL="91450" anchor="b">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2E235D"/>
                    </a:solidFill>
                  </a:tcPr>
                </a:tc>
                <a:tc>
                  <a:txBody>
                    <a:bodyPr/>
                    <a:lstStyle/>
                    <a:p>
                      <a:pPr indent="0" lvl="0" marL="0" marR="0" rtl="0" algn="l">
                        <a:lnSpc>
                          <a:spcPct val="100000"/>
                        </a:lnSpc>
                        <a:spcBef>
                          <a:spcPts val="0"/>
                        </a:spcBef>
                        <a:spcAft>
                          <a:spcPts val="0"/>
                        </a:spcAft>
                        <a:buClr>
                          <a:srgbClr val="FFFFFF"/>
                        </a:buClr>
                        <a:buSzPts val="1800"/>
                        <a:buFont typeface="Calibri"/>
                        <a:buNone/>
                      </a:pPr>
                      <a:r>
                        <a:rPr b="1" lang="en-US" sz="1800" u="none" cap="none" strike="noStrike">
                          <a:solidFill>
                            <a:srgbClr val="FFFFFF"/>
                          </a:solidFill>
                          <a:latin typeface="Calibri"/>
                          <a:ea typeface="Calibri"/>
                          <a:cs typeface="Calibri"/>
                          <a:sym typeface="Calibri"/>
                        </a:rPr>
                        <a:t>Programming Assignments</a:t>
                      </a:r>
                      <a:endParaRPr b="0" sz="1800" u="none" cap="none" strike="noStrike">
                        <a:latin typeface="Arial"/>
                        <a:ea typeface="Arial"/>
                        <a:cs typeface="Arial"/>
                        <a:sym typeface="Arial"/>
                      </a:endParaRPr>
                    </a:p>
                  </a:txBody>
                  <a:tcPr marT="45725" marB="45725" marR="91450" marL="91450" anchor="b">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2E235D"/>
                    </a:solidFill>
                  </a:tcPr>
                </a:tc>
                <a:tc>
                  <a:txBody>
                    <a:bodyPr/>
                    <a:lstStyle/>
                    <a:p>
                      <a:pPr indent="0" lvl="0" marL="0" marR="0" rtl="0" algn="l">
                        <a:lnSpc>
                          <a:spcPct val="100000"/>
                        </a:lnSpc>
                        <a:spcBef>
                          <a:spcPts val="0"/>
                        </a:spcBef>
                        <a:spcAft>
                          <a:spcPts val="0"/>
                        </a:spcAft>
                        <a:buClr>
                          <a:srgbClr val="FFFFFF"/>
                        </a:buClr>
                        <a:buSzPts val="1800"/>
                        <a:buFont typeface="Calibri"/>
                        <a:buNone/>
                      </a:pPr>
                      <a:r>
                        <a:rPr b="1" lang="en-US" sz="1800" u="none" cap="none" strike="noStrike">
                          <a:solidFill>
                            <a:srgbClr val="FFFFFF"/>
                          </a:solidFill>
                          <a:latin typeface="Calibri"/>
                          <a:ea typeface="Calibri"/>
                          <a:cs typeface="Calibri"/>
                          <a:sym typeface="Calibri"/>
                        </a:rPr>
                        <a:t>Quiz/Exam Problems</a:t>
                      </a:r>
                      <a:endParaRPr b="0" sz="1800" u="none" cap="none" strike="noStrike">
                        <a:latin typeface="Arial"/>
                        <a:ea typeface="Arial"/>
                        <a:cs typeface="Arial"/>
                        <a:sym typeface="Arial"/>
                      </a:endParaRPr>
                    </a:p>
                  </a:txBody>
                  <a:tcPr marT="45725" marB="45725" marR="91450" marL="91450" anchor="b">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2E235D"/>
                    </a:solidFill>
                  </a:tcPr>
                </a:tc>
              </a:tr>
              <a:tr h="444950">
                <a:tc>
                  <a:txBody>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Total Marks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4 ESN</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16 ESN</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15 ESN</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r>
              <a:tr h="622450">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3.5</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All (4) S+; 3 E</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All (16) S+; 12 E; 3 Es per dim.</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13 S+; 11 E</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r>
              <a:tr h="444950">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3.0</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All (4) S+; 2 E</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14 S+; 8 E; 2 E per dim.</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10 S+; 7 E</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r>
              <a:tr h="444950">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2.5</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3 S+; 1 E</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12 S+; 4 E; 1 E per dim.</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8 S+; 3 E</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r>
              <a:tr h="444950">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2.0</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2 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10 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7 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r>
              <a:tr h="444950">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1.5</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1 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8 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5 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7E7E9"/>
                    </a:solidFill>
                  </a:tcPr>
                </a:tc>
              </a:tr>
              <a:tr h="444950">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0.7</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1 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4 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3 S+</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DCCD1"/>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5"/>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Programming Assignment 0 – Warm Up</a:t>
            </a:r>
            <a:endParaRPr b="0" i="0" sz="4400" u="none" cap="none" strike="noStrike">
              <a:latin typeface="Arial"/>
              <a:ea typeface="Arial"/>
              <a:cs typeface="Arial"/>
              <a:sym typeface="Arial"/>
            </a:endParaRPr>
          </a:p>
        </p:txBody>
      </p:sp>
      <p:sp>
        <p:nvSpPr>
          <p:cNvPr id="475" name="Google Shape;475;p75"/>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rmAutofit/>
          </a:bodyPr>
          <a:lstStyle/>
          <a:p>
            <a:pPr indent="-255270" lvl="0" marL="228600" marR="0" rtl="0" algn="l">
              <a:lnSpc>
                <a:spcPct val="9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Released today, due next Thursday (</a:t>
            </a:r>
            <a:r>
              <a:rPr lang="en-US" sz="2800">
                <a:latin typeface="Calibri"/>
                <a:ea typeface="Calibri"/>
                <a:cs typeface="Calibri"/>
                <a:sym typeface="Calibri"/>
              </a:rPr>
              <a:t>4/6</a:t>
            </a:r>
            <a:r>
              <a:rPr b="0" i="0" lang="en-US" sz="2800" u="none" cap="none" strike="noStrike">
                <a:solidFill>
                  <a:srgbClr val="000000"/>
                </a:solidFill>
                <a:latin typeface="Calibri"/>
                <a:ea typeface="Calibri"/>
                <a:cs typeface="Calibri"/>
                <a:sym typeface="Calibri"/>
              </a:rPr>
              <a:t>) at 11:59 pm on Ed</a:t>
            </a:r>
            <a:endParaRPr b="0" i="0" sz="2800" u="none" cap="none" strike="noStrike">
              <a:latin typeface="Arial"/>
              <a:ea typeface="Arial"/>
              <a:cs typeface="Arial"/>
              <a:sym typeface="Arial"/>
            </a:endParaRPr>
          </a:p>
          <a:p>
            <a:pPr indent="-251459"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Can submit as many times as you want before initial submission date with </a:t>
            </a:r>
            <a:r>
              <a:rPr b="1" i="0" lang="en-US" sz="2400" u="none" cap="none" strike="noStrike">
                <a:solidFill>
                  <a:srgbClr val="000000"/>
                </a:solidFill>
                <a:latin typeface="Calibri"/>
                <a:ea typeface="Calibri"/>
                <a:cs typeface="Calibri"/>
                <a:sym typeface="Calibri"/>
              </a:rPr>
              <a:t>Mark </a:t>
            </a:r>
            <a:r>
              <a:rPr b="0" i="0" lang="en-US" sz="2400" u="none" cap="none" strike="noStrike">
                <a:solidFill>
                  <a:srgbClr val="000000"/>
                </a:solidFill>
                <a:latin typeface="Calibri"/>
                <a:ea typeface="Calibri"/>
                <a:cs typeface="Calibri"/>
                <a:sym typeface="Calibri"/>
              </a:rPr>
              <a:t>button</a:t>
            </a:r>
            <a:endParaRPr b="0" i="0" sz="2400" u="none" cap="none" strike="noStrike">
              <a:latin typeface="Arial"/>
              <a:ea typeface="Arial"/>
              <a:cs typeface="Arial"/>
              <a:sym typeface="Arial"/>
            </a:endParaRPr>
          </a:p>
          <a:p>
            <a:pPr indent="-255270" lvl="0" marL="228600" marR="0" rtl="0" algn="l">
              <a:lnSpc>
                <a:spcPct val="90000"/>
              </a:lnSpc>
              <a:spcBef>
                <a:spcPts val="1001"/>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Focused on reviewing Java concepts and Functional Decomposition</a:t>
            </a:r>
            <a:endParaRPr b="0" i="0" sz="2800" u="none" cap="none" strike="noStrike">
              <a:latin typeface="Arial"/>
              <a:ea typeface="Arial"/>
              <a:cs typeface="Arial"/>
              <a:sym typeface="Arial"/>
            </a:endParaRPr>
          </a:p>
          <a:p>
            <a:pPr indent="-251459"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Different structure than most assignments with </a:t>
            </a:r>
            <a:r>
              <a:rPr b="0" i="1" lang="en-US" sz="2400" u="none" cap="none" strike="noStrike">
                <a:solidFill>
                  <a:srgbClr val="000000"/>
                </a:solidFill>
                <a:latin typeface="Calibri"/>
                <a:ea typeface="Calibri"/>
                <a:cs typeface="Calibri"/>
                <a:sym typeface="Calibri"/>
              </a:rPr>
              <a:t>multiple smaller problems</a:t>
            </a:r>
            <a:endParaRPr b="0" i="0" sz="2400" u="none" cap="none" strike="noStrike">
              <a:latin typeface="Arial"/>
              <a:ea typeface="Arial"/>
              <a:cs typeface="Arial"/>
              <a:sym typeface="Arial"/>
            </a:endParaRPr>
          </a:p>
          <a:p>
            <a:pPr indent="-255270" lvl="0" marL="228600" marR="0" rtl="0" algn="l">
              <a:lnSpc>
                <a:spcPct val="90000"/>
              </a:lnSpc>
              <a:spcBef>
                <a:spcPts val="1001"/>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See </a:t>
            </a:r>
            <a:r>
              <a:rPr b="0" i="0" lang="en-US" sz="2800" u="sng" cap="none" strike="noStrike">
                <a:solidFill>
                  <a:schemeClr val="hlink"/>
                </a:solidFill>
                <a:latin typeface="Calibri"/>
                <a:ea typeface="Calibri"/>
                <a:cs typeface="Calibri"/>
                <a:sym typeface="Calibri"/>
                <a:hlinkClick r:id="rId3"/>
              </a:rPr>
              <a:t>Grading Rubric</a:t>
            </a:r>
            <a:r>
              <a:rPr b="0" i="0" lang="en-US" sz="2800" u="none" cap="none" strike="noStrike">
                <a:solidFill>
                  <a:srgbClr val="000000"/>
                </a:solidFill>
                <a:latin typeface="Calibri"/>
                <a:ea typeface="Calibri"/>
                <a:cs typeface="Calibri"/>
                <a:sym typeface="Calibri"/>
              </a:rPr>
              <a:t> for how each dimension is assessed.</a:t>
            </a:r>
            <a:endParaRPr b="0" i="0" sz="2800" u="none" cap="none" strike="noStrike">
              <a:latin typeface="Arial"/>
              <a:ea typeface="Arial"/>
              <a:cs typeface="Arial"/>
              <a:sym typeface="Arial"/>
            </a:endParaRPr>
          </a:p>
          <a:p>
            <a:pPr indent="-255270" lvl="0" marL="228600" marR="0" rtl="0" algn="l">
              <a:lnSpc>
                <a:spcPct val="90000"/>
              </a:lnSpc>
              <a:spcBef>
                <a:spcPts val="1001"/>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IPL opens Monday!</a:t>
            </a:r>
            <a:endParaRPr b="0" i="0" sz="2800" u="none" cap="none" strike="noStrike">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6"/>
          <p:cNvSpPr txBox="1"/>
          <p:nvPr>
            <p:ph idx="4294967295" type="title"/>
          </p:nvPr>
        </p:nvSpPr>
        <p:spPr>
          <a:xfrm>
            <a:off x="838080" y="456480"/>
            <a:ext cx="10515000" cy="7617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Tasks before next time!</a:t>
            </a:r>
            <a:endParaRPr b="0" i="0" sz="4400" u="none" cap="none" strike="noStrike">
              <a:latin typeface="Arial"/>
              <a:ea typeface="Arial"/>
              <a:cs typeface="Arial"/>
              <a:sym typeface="Arial"/>
            </a:endParaRPr>
          </a:p>
        </p:txBody>
      </p:sp>
      <p:sp>
        <p:nvSpPr>
          <p:cNvPr id="481" name="Google Shape;481;p76"/>
          <p:cNvSpPr txBox="1"/>
          <p:nvPr>
            <p:ph idx="4294967295" type="body"/>
          </p:nvPr>
        </p:nvSpPr>
        <p:spPr>
          <a:xfrm>
            <a:off x="838080" y="1371600"/>
            <a:ext cx="10515000" cy="4804500"/>
          </a:xfrm>
          <a:prstGeom prst="rect">
            <a:avLst/>
          </a:prstGeom>
          <a:noFill/>
          <a:ln>
            <a:noFill/>
          </a:ln>
        </p:spPr>
        <p:txBody>
          <a:bodyPr anchorCtr="0" anchor="t" bIns="45000" lIns="90000" spcFirstLastPara="1" rIns="90000" wrap="square" tIns="45000">
            <a:normAutofit/>
          </a:bodyPr>
          <a:lstStyle/>
          <a:p>
            <a:pPr indent="-431800" lvl="0" marL="457200" marR="0" rtl="0" algn="l">
              <a:lnSpc>
                <a:spcPct val="115000"/>
              </a:lnSpc>
              <a:spcBef>
                <a:spcPts val="0"/>
              </a:spcBef>
              <a:spcAft>
                <a:spcPts val="0"/>
              </a:spcAft>
              <a:buSzPts val="3200"/>
              <a:buFont typeface="Calibri"/>
              <a:buChar char="●"/>
            </a:pPr>
            <a:r>
              <a:rPr b="0" i="0" lang="en-US" sz="3200" u="none" cap="none" strike="noStrike">
                <a:solidFill>
                  <a:srgbClr val="000000"/>
                </a:solidFill>
                <a:latin typeface="Calibri"/>
                <a:ea typeface="Calibri"/>
                <a:cs typeface="Calibri"/>
                <a:sym typeface="Calibri"/>
              </a:rPr>
              <a:t>Fill out the </a:t>
            </a:r>
            <a:r>
              <a:rPr b="0" i="0" lang="en-US" sz="3200" u="sng" cap="none" strike="noStrike">
                <a:solidFill>
                  <a:schemeClr val="hlink"/>
                </a:solidFill>
                <a:latin typeface="Calibri"/>
                <a:ea typeface="Calibri"/>
                <a:cs typeface="Calibri"/>
                <a:sym typeface="Calibri"/>
                <a:hlinkClick r:id="rId3"/>
              </a:rPr>
              <a:t>Introductory Survey</a:t>
            </a:r>
            <a:endParaRPr b="0" i="0" sz="3200" u="none" cap="none" strike="noStrike">
              <a:latin typeface="Arial"/>
              <a:ea typeface="Arial"/>
              <a:cs typeface="Arial"/>
              <a:sym typeface="Arial"/>
            </a:endParaRPr>
          </a:p>
          <a:p>
            <a:pPr indent="-431800" lvl="0" marL="457200" marR="0" rtl="0" algn="l">
              <a:lnSpc>
                <a:spcPct val="115000"/>
              </a:lnSpc>
              <a:spcBef>
                <a:spcPts val="0"/>
              </a:spcBef>
              <a:spcAft>
                <a:spcPts val="0"/>
              </a:spcAft>
              <a:buClr>
                <a:srgbClr val="000000"/>
              </a:buClr>
              <a:buSzPts val="3200"/>
              <a:buFont typeface="Calibri"/>
              <a:buChar char="●"/>
            </a:pPr>
            <a:r>
              <a:rPr b="0" i="0" lang="en-US" sz="3200" u="none" cap="none" strike="noStrike">
                <a:solidFill>
                  <a:srgbClr val="000000"/>
                </a:solidFill>
                <a:latin typeface="Calibri"/>
                <a:ea typeface="Calibri"/>
                <a:cs typeface="Calibri"/>
                <a:sym typeface="Calibri"/>
              </a:rPr>
              <a:t>⭐ Complete the pre-class material (PCM) for Wednesday (see calendar)</a:t>
            </a:r>
            <a:endParaRPr b="0" i="0" sz="3200" u="none" cap="none" strike="noStrike">
              <a:solidFill>
                <a:srgbClr val="000000"/>
              </a:solidFill>
              <a:latin typeface="Calibri"/>
              <a:ea typeface="Calibri"/>
              <a:cs typeface="Calibri"/>
              <a:sym typeface="Calibri"/>
            </a:endParaRPr>
          </a:p>
          <a:p>
            <a:pPr indent="-431800" lvl="0" marL="457200" marR="0" rtl="0" algn="l">
              <a:lnSpc>
                <a:spcPct val="115000"/>
              </a:lnSpc>
              <a:spcBef>
                <a:spcPts val="0"/>
              </a:spcBef>
              <a:spcAft>
                <a:spcPts val="0"/>
              </a:spcAft>
              <a:buSzPts val="3200"/>
              <a:buFont typeface="Calibri"/>
              <a:buChar char="●"/>
            </a:pPr>
            <a:r>
              <a:rPr lang="en-US" sz="3200">
                <a:latin typeface="Calibri"/>
                <a:ea typeface="Calibri"/>
                <a:cs typeface="Calibri"/>
                <a:sym typeface="Calibri"/>
              </a:rPr>
              <a:t>Come to Java Review Session on Monday if new to Java</a:t>
            </a:r>
            <a:endParaRPr sz="3200">
              <a:latin typeface="Calibri"/>
              <a:ea typeface="Calibri"/>
              <a:cs typeface="Calibri"/>
              <a:sym typeface="Calibri"/>
            </a:endParaRPr>
          </a:p>
          <a:p>
            <a:pPr indent="-431800" lvl="1" marL="914400" marR="0" rtl="0" algn="l">
              <a:lnSpc>
                <a:spcPct val="115000"/>
              </a:lnSpc>
              <a:spcBef>
                <a:spcPts val="0"/>
              </a:spcBef>
              <a:spcAft>
                <a:spcPts val="0"/>
              </a:spcAft>
              <a:buSzPts val="3200"/>
              <a:buFont typeface="Calibri"/>
              <a:buChar char="○"/>
            </a:pPr>
            <a:r>
              <a:rPr lang="en-US" sz="3200">
                <a:latin typeface="Calibri"/>
                <a:ea typeface="Calibri"/>
                <a:cs typeface="Calibri"/>
                <a:sym typeface="Calibri"/>
              </a:rPr>
              <a:t>GUG 220 @ 2:30 - 3:30 </a:t>
            </a:r>
            <a:endParaRPr sz="3200">
              <a:latin typeface="Calibri"/>
              <a:ea typeface="Calibri"/>
              <a:cs typeface="Calibri"/>
              <a:sym typeface="Calibri"/>
            </a:endParaRPr>
          </a:p>
          <a:p>
            <a:pPr indent="-431800" lvl="0" marL="457200" marR="0" rtl="0" algn="l">
              <a:lnSpc>
                <a:spcPct val="115000"/>
              </a:lnSpc>
              <a:spcBef>
                <a:spcPts val="0"/>
              </a:spcBef>
              <a:spcAft>
                <a:spcPts val="0"/>
              </a:spcAft>
              <a:buClr>
                <a:srgbClr val="000000"/>
              </a:buClr>
              <a:buSzPts val="3200"/>
              <a:buFont typeface="Calibri"/>
              <a:buChar char="●"/>
            </a:pPr>
            <a:r>
              <a:rPr b="0" i="0" lang="en-US" sz="3200" u="none" cap="none" strike="noStrike">
                <a:solidFill>
                  <a:srgbClr val="000000"/>
                </a:solidFill>
                <a:latin typeface="Calibri"/>
                <a:ea typeface="Calibri"/>
                <a:cs typeface="Calibri"/>
                <a:sym typeface="Calibri"/>
              </a:rPr>
              <a:t>Attend quiz section on Tuesday!</a:t>
            </a:r>
            <a:endParaRPr b="0" i="0" sz="3200" u="none" cap="none" strike="noStrike">
              <a:solidFill>
                <a:srgbClr val="000000"/>
              </a:solidFill>
              <a:latin typeface="Calibri"/>
              <a:ea typeface="Calibri"/>
              <a:cs typeface="Calibri"/>
              <a:sym typeface="Calibri"/>
            </a:endParaRPr>
          </a:p>
          <a:p>
            <a:pPr indent="-431800" lvl="0" marL="457200" marR="0" rtl="0" algn="l">
              <a:lnSpc>
                <a:spcPct val="115000"/>
              </a:lnSpc>
              <a:spcBef>
                <a:spcPts val="0"/>
              </a:spcBef>
              <a:spcAft>
                <a:spcPts val="0"/>
              </a:spcAft>
              <a:buSzPts val="3200"/>
              <a:buFont typeface="Calibri"/>
              <a:buChar char="●"/>
            </a:pPr>
            <a:r>
              <a:rPr lang="en-US" sz="3200">
                <a:latin typeface="Calibri"/>
                <a:ea typeface="Calibri"/>
                <a:cs typeface="Calibri"/>
                <a:sym typeface="Calibri"/>
              </a:rPr>
              <a:t>Get started on P0</a:t>
            </a:r>
            <a:endParaRPr sz="3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5"/>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Announcements</a:t>
            </a:r>
            <a:endParaRPr b="0" i="0" sz="4400" u="none" cap="none" strike="noStrike">
              <a:latin typeface="Arial"/>
              <a:ea typeface="Arial"/>
              <a:cs typeface="Arial"/>
              <a:sym typeface="Arial"/>
            </a:endParaRPr>
          </a:p>
        </p:txBody>
      </p:sp>
      <p:sp>
        <p:nvSpPr>
          <p:cNvPr id="311" name="Google Shape;311;p55"/>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rmAutofit/>
          </a:bodyPr>
          <a:lstStyle/>
          <a:p>
            <a:pPr indent="-406400" lvl="0" marL="457200" marR="0" rtl="0" algn="l">
              <a:lnSpc>
                <a:spcPct val="115000"/>
              </a:lnSpc>
              <a:spcBef>
                <a:spcPts val="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Ho</a:t>
            </a:r>
            <a:r>
              <a:rPr b="0" i="0" lang="en-US" sz="3000" u="none" cap="none" strike="noStrike">
                <a:solidFill>
                  <a:srgbClr val="000000"/>
                </a:solidFill>
                <a:latin typeface="Calibri"/>
                <a:ea typeface="Calibri"/>
                <a:cs typeface="Calibri"/>
                <a:sym typeface="Calibri"/>
              </a:rPr>
              <a:t>pe you had fun in your first quiz section yesterday! </a:t>
            </a:r>
            <a:endParaRPr b="0" i="0" sz="3000" u="none" cap="none" strike="noStrike">
              <a:solidFill>
                <a:srgbClr val="000000"/>
              </a:solidFill>
              <a:latin typeface="Calibri"/>
              <a:ea typeface="Calibri"/>
              <a:cs typeface="Calibri"/>
              <a:sym typeface="Calibri"/>
            </a:endParaRPr>
          </a:p>
          <a:p>
            <a:pPr indent="-419100" lvl="0" marL="457200" rtl="0" algn="l">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Java Review Session Monday 4/3</a:t>
            </a:r>
            <a:endParaRPr sz="3000">
              <a:solidFill>
                <a:schemeClr val="dk1"/>
              </a:solidFill>
            </a:endParaRPr>
          </a:p>
          <a:p>
            <a:pPr indent="-393700" lvl="1" marL="914400" rtl="0" algn="l">
              <a:lnSpc>
                <a:spcPct val="115000"/>
              </a:lnSpc>
              <a:spcBef>
                <a:spcPts val="0"/>
              </a:spcBef>
              <a:spcAft>
                <a:spcPts val="0"/>
              </a:spcAft>
              <a:buClr>
                <a:schemeClr val="dk1"/>
              </a:buClr>
              <a:buSzPts val="2600"/>
              <a:buChar char="○"/>
            </a:pPr>
            <a:r>
              <a:rPr lang="en-US" sz="2600">
                <a:solidFill>
                  <a:schemeClr val="dk1"/>
                </a:solidFill>
              </a:rPr>
              <a:t>GUG 220, 2:30pm-3:30pm</a:t>
            </a:r>
            <a:endParaRPr sz="3000">
              <a:latin typeface="Calibri"/>
              <a:ea typeface="Calibri"/>
              <a:cs typeface="Calibri"/>
              <a:sym typeface="Calibri"/>
            </a:endParaRPr>
          </a:p>
          <a:p>
            <a:pPr indent="-406400" lvl="0" marL="457200" marR="0" rtl="0" algn="l">
              <a:lnSpc>
                <a:spcPct val="115000"/>
              </a:lnSpc>
              <a:spcBef>
                <a:spcPts val="0"/>
              </a:spcBef>
              <a:spcAft>
                <a:spcPts val="0"/>
              </a:spcAft>
              <a:buClr>
                <a:srgbClr val="000000"/>
              </a:buClr>
              <a:buSzPts val="2800"/>
              <a:buFont typeface="Calibri"/>
              <a:buChar char="●"/>
            </a:pPr>
            <a:r>
              <a:rPr b="0" i="0" lang="en-US" sz="3000" u="none" cap="none" strike="noStrike">
                <a:solidFill>
                  <a:srgbClr val="000000"/>
                </a:solidFill>
                <a:latin typeface="Calibri"/>
                <a:ea typeface="Calibri"/>
                <a:cs typeface="Calibri"/>
                <a:sym typeface="Calibri"/>
              </a:rPr>
              <a:t>IPL</a:t>
            </a:r>
            <a:r>
              <a:rPr b="0" i="0" lang="en-US" sz="2800" u="none" cap="none" strike="noStrike">
                <a:solidFill>
                  <a:srgbClr val="000000"/>
                </a:solidFill>
                <a:latin typeface="Calibri"/>
                <a:ea typeface="Calibri"/>
                <a:cs typeface="Calibri"/>
                <a:sym typeface="Calibri"/>
              </a:rPr>
              <a:t> will open on Monday!</a:t>
            </a:r>
            <a:endParaRPr b="0" i="0" sz="2800" u="none" cap="none" strike="noStrike">
              <a:solidFill>
                <a:srgbClr val="000000"/>
              </a:solidFill>
              <a:latin typeface="Calibri"/>
              <a:ea typeface="Calibri"/>
              <a:cs typeface="Calibri"/>
              <a:sym typeface="Calibri"/>
            </a:endParaRPr>
          </a:p>
          <a:p>
            <a:pPr indent="-419100" lvl="0" marL="457200" rtl="0" algn="l">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Programming Assignment 0 (P0) released later today</a:t>
            </a:r>
            <a:endParaRPr sz="3000">
              <a:solidFill>
                <a:schemeClr val="dk1"/>
              </a:solidFill>
              <a:latin typeface="Calibri"/>
              <a:ea typeface="Calibri"/>
              <a:cs typeface="Calibri"/>
              <a:sym typeface="Calibri"/>
            </a:endParaRPr>
          </a:p>
          <a:p>
            <a:pPr indent="-419100" lvl="1" marL="914400" rtl="0" algn="l">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Due next Thurs (4/6)</a:t>
            </a:r>
            <a:endParaRPr sz="3000">
              <a:solidFill>
                <a:schemeClr val="dk1"/>
              </a:solidFill>
            </a:endParaRPr>
          </a:p>
          <a:p>
            <a:pPr indent="-393700" lvl="1" marL="914400" rtl="0" algn="l">
              <a:lnSpc>
                <a:spcPct val="115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Focused on Java Review </a:t>
            </a:r>
            <a:endParaRPr sz="2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6"/>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Lecture Outline</a:t>
            </a:r>
            <a:endParaRPr b="0" i="0" sz="4400" u="none" cap="none" strike="noStrike">
              <a:latin typeface="Arial"/>
              <a:ea typeface="Arial"/>
              <a:cs typeface="Arial"/>
              <a:sym typeface="Arial"/>
            </a:endParaRPr>
          </a:p>
        </p:txBody>
      </p:sp>
      <p:sp>
        <p:nvSpPr>
          <p:cNvPr id="317" name="Google Shape;317;p56"/>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Autofit/>
          </a:bodyPr>
          <a:lstStyle/>
          <a:p>
            <a:pPr indent="-228600" lvl="0" marL="228600" marR="0" rtl="0" algn="l">
              <a:lnSpc>
                <a:spcPct val="9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Announcements/Reminders</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EE8A64"/>
              </a:buClr>
              <a:buSzPts val="2800"/>
              <a:buFont typeface="Arial"/>
              <a:buChar char="•"/>
            </a:pPr>
            <a:r>
              <a:rPr b="1" i="0" lang="en-US" sz="2800" u="none" cap="none" strike="noStrike">
                <a:solidFill>
                  <a:srgbClr val="EE8A64"/>
                </a:solidFill>
                <a:latin typeface="Calibri"/>
                <a:ea typeface="Calibri"/>
                <a:cs typeface="Calibri"/>
                <a:sym typeface="Calibri"/>
              </a:rPr>
              <a:t>Review Java</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Functional Decomposition</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Code Quality</a:t>
            </a:r>
            <a:endParaRPr b="0" i="0" sz="2800" u="none" cap="none" strike="noStrike">
              <a:latin typeface="Arial"/>
              <a:ea typeface="Arial"/>
              <a:cs typeface="Arial"/>
              <a:sym typeface="Arial"/>
            </a:endParaRPr>
          </a:p>
          <a:p>
            <a:pPr indent="-228600" lvl="0" marL="228600" marR="0" rtl="0" algn="l">
              <a:lnSpc>
                <a:spcPct val="90000"/>
              </a:lnSpc>
              <a:spcBef>
                <a:spcPts val="2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First Assignment</a:t>
            </a:r>
            <a:endParaRPr b="0" i="0" sz="28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Grading</a:t>
            </a:r>
            <a:endParaRPr b="0" i="0" sz="2400" u="none" cap="none" strike="noStrike">
              <a:latin typeface="Arial"/>
              <a:ea typeface="Arial"/>
              <a:cs typeface="Arial"/>
              <a:sym typeface="Arial"/>
            </a:endParaRPr>
          </a:p>
        </p:txBody>
      </p:sp>
      <p:sp>
        <p:nvSpPr>
          <p:cNvPr id="318" name="Google Shape;318;p56"/>
          <p:cNvSpPr/>
          <p:nvPr/>
        </p:nvSpPr>
        <p:spPr>
          <a:xfrm rot="10800000">
            <a:off x="3075480" y="2137320"/>
            <a:ext cx="444240" cy="308160"/>
          </a:xfrm>
          <a:prstGeom prst="homePlat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7"/>
          <p:cNvSpPr txBox="1"/>
          <p:nvPr>
            <p:ph idx="4294967295" type="title"/>
          </p:nvPr>
        </p:nvSpPr>
        <p:spPr>
          <a:xfrm>
            <a:off x="838080" y="45648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Reminders: Review Java Syntax</a:t>
            </a:r>
            <a:endParaRPr b="0" i="0" sz="4400" u="none" cap="none" strike="noStrike">
              <a:latin typeface="Arial"/>
              <a:ea typeface="Arial"/>
              <a:cs typeface="Arial"/>
              <a:sym typeface="Arial"/>
            </a:endParaRPr>
          </a:p>
        </p:txBody>
      </p:sp>
      <p:sp>
        <p:nvSpPr>
          <p:cNvPr id="324" name="Google Shape;324;p57"/>
          <p:cNvSpPr txBox="1"/>
          <p:nvPr>
            <p:ph idx="4294967295" type="body"/>
          </p:nvPr>
        </p:nvSpPr>
        <p:spPr>
          <a:xfrm>
            <a:off x="838080" y="1371600"/>
            <a:ext cx="10514880" cy="4804560"/>
          </a:xfrm>
          <a:prstGeom prst="rect">
            <a:avLst/>
          </a:prstGeom>
          <a:noFill/>
          <a:ln>
            <a:noFill/>
          </a:ln>
        </p:spPr>
        <p:txBody>
          <a:bodyPr anchorCtr="0" anchor="t" bIns="45000" lIns="90000" spcFirstLastPara="1" rIns="90000" wrap="square" tIns="45000">
            <a:normAutofit/>
          </a:bodyPr>
          <a:lstStyle/>
          <a:p>
            <a:pPr indent="0" lvl="0" marL="0" marR="0" rtl="0" algn="l">
              <a:lnSpc>
                <a:spcPct val="90000"/>
              </a:lnSpc>
              <a:spcBef>
                <a:spcPts val="0"/>
              </a:spcBef>
              <a:spcAft>
                <a:spcPts val="0"/>
              </a:spcAft>
              <a:buClr>
                <a:srgbClr val="0563C1"/>
              </a:buClr>
              <a:buSzPts val="2800"/>
              <a:buFont typeface="Calibri"/>
              <a:buNone/>
            </a:pPr>
            <a:r>
              <a:rPr b="0" i="0" lang="en-US" sz="2800" u="sng" cap="none" strike="noStrike">
                <a:solidFill>
                  <a:srgbClr val="0563C1"/>
                </a:solidFill>
                <a:latin typeface="Calibri"/>
                <a:ea typeface="Calibri"/>
                <a:cs typeface="Calibri"/>
                <a:sym typeface="Calibri"/>
                <a:hlinkClick r:id="rId3">
                  <a:extLst>
                    <a:ext uri="{A12FA001-AC4F-418D-AE19-62706E023703}">
                      <ahyp:hlinkClr val="tx"/>
                    </a:ext>
                  </a:extLst>
                </a:hlinkClick>
              </a:rPr>
              <a:t>Java Tutorial</a:t>
            </a:r>
            <a:r>
              <a:rPr lang="en-US" sz="2800">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reviews all the relevant programming features you should familiar with (even if you don’t know them in Java).</a:t>
            </a:r>
            <a:endParaRPr b="0" i="0" sz="2800" u="none" cap="none" strike="noStrike">
              <a:latin typeface="Arial"/>
              <a:ea typeface="Arial"/>
              <a:cs typeface="Arial"/>
              <a:sym typeface="Arial"/>
            </a:endParaRPr>
          </a:p>
          <a:p>
            <a:pPr indent="-231647"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Printing and comments</a:t>
            </a:r>
            <a:endParaRPr b="0" i="0" sz="2400" u="none" cap="none" strike="noStrike">
              <a:latin typeface="Arial"/>
              <a:ea typeface="Arial"/>
              <a:cs typeface="Arial"/>
              <a:sym typeface="Arial"/>
            </a:endParaRPr>
          </a:p>
          <a:p>
            <a:pPr indent="-231647"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Variables, types, expressions</a:t>
            </a:r>
            <a:endParaRPr b="0" i="0" sz="2400" u="none" cap="none" strike="noStrike">
              <a:latin typeface="Arial"/>
              <a:ea typeface="Arial"/>
              <a:cs typeface="Arial"/>
              <a:sym typeface="Arial"/>
            </a:endParaRPr>
          </a:p>
          <a:p>
            <a:pPr indent="-231647"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Conditionals (if/else if/ else)</a:t>
            </a:r>
            <a:endParaRPr b="0" i="0" sz="2400" u="none" cap="none" strike="noStrike">
              <a:latin typeface="Arial"/>
              <a:ea typeface="Arial"/>
              <a:cs typeface="Arial"/>
              <a:sym typeface="Arial"/>
            </a:endParaRPr>
          </a:p>
          <a:p>
            <a:pPr indent="-231647"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Loops (for and while)</a:t>
            </a:r>
            <a:endParaRPr b="0" i="0" sz="2400" u="none" cap="none" strike="noStrike">
              <a:latin typeface="Arial"/>
              <a:ea typeface="Arial"/>
              <a:cs typeface="Arial"/>
              <a:sym typeface="Arial"/>
            </a:endParaRPr>
          </a:p>
          <a:p>
            <a:pPr indent="-231647"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Strings</a:t>
            </a:r>
            <a:endParaRPr b="0" i="0" sz="2400" u="none" cap="none" strike="noStrike">
              <a:latin typeface="Arial"/>
              <a:ea typeface="Arial"/>
              <a:cs typeface="Arial"/>
              <a:sym typeface="Arial"/>
            </a:endParaRPr>
          </a:p>
          <a:p>
            <a:pPr indent="-231647"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Methods</a:t>
            </a:r>
            <a:endParaRPr b="0" i="0" sz="2400" u="none" cap="none" strike="noStrike">
              <a:latin typeface="Arial"/>
              <a:ea typeface="Arial"/>
              <a:cs typeface="Arial"/>
              <a:sym typeface="Arial"/>
            </a:endParaRPr>
          </a:p>
          <a:p>
            <a:pPr indent="-231647"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File I/O</a:t>
            </a:r>
            <a:endParaRPr b="0" i="0" sz="2400" u="none" cap="none" strike="noStrike">
              <a:latin typeface="Arial"/>
              <a:ea typeface="Arial"/>
              <a:cs typeface="Arial"/>
              <a:sym typeface="Arial"/>
            </a:endParaRPr>
          </a:p>
          <a:p>
            <a:pPr indent="-231647"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Arrays</a:t>
            </a:r>
            <a:endParaRPr b="0" i="0" sz="2400" u="none" cap="none" strike="noStrike">
              <a:latin typeface="Arial"/>
              <a:ea typeface="Arial"/>
              <a:cs typeface="Arial"/>
              <a:sym typeface="Arial"/>
            </a:endParaRPr>
          </a:p>
          <a:p>
            <a:pPr indent="0" lvl="0" marL="0" marR="0" rtl="0" algn="l">
              <a:lnSpc>
                <a:spcPct val="90000"/>
              </a:lnSpc>
              <a:spcBef>
                <a:spcPts val="1001"/>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 </a:t>
            </a:r>
            <a:endParaRPr b="0" i="0" sz="28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8"/>
          <p:cNvSpPr txBox="1"/>
          <p:nvPr>
            <p:ph idx="4294967295" type="title"/>
          </p:nvPr>
        </p:nvSpPr>
        <p:spPr>
          <a:xfrm>
            <a:off x="838080" y="138816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In-Class Activities</a:t>
            </a:r>
            <a:endParaRPr b="0" i="0" sz="4400" u="none" cap="none" strike="noStrike">
              <a:latin typeface="Arial"/>
              <a:ea typeface="Arial"/>
              <a:cs typeface="Arial"/>
              <a:sym typeface="Arial"/>
            </a:endParaRPr>
          </a:p>
        </p:txBody>
      </p:sp>
      <p:sp>
        <p:nvSpPr>
          <p:cNvPr id="330" name="Google Shape;330;p58"/>
          <p:cNvSpPr/>
          <p:nvPr/>
        </p:nvSpPr>
        <p:spPr>
          <a:xfrm>
            <a:off x="838080" y="2150640"/>
            <a:ext cx="10514880" cy="4465800"/>
          </a:xfrm>
          <a:prstGeom prst="rect">
            <a:avLst/>
          </a:prstGeom>
          <a:noFill/>
          <a:ln>
            <a:noFill/>
          </a:ln>
        </p:spPr>
        <p:txBody>
          <a:bodyPr anchorCtr="0" anchor="t" bIns="45000" lIns="90000" spcFirstLastPara="1" rIns="90000" wrap="square" tIns="45000">
            <a:noAutofit/>
          </a:bodyPr>
          <a:lstStyle/>
          <a:p>
            <a:pPr indent="-228600" lvl="0" marL="228600" marR="0" rtl="0" algn="l">
              <a:lnSpc>
                <a:spcPct val="90000"/>
              </a:lnSpc>
              <a:spcBef>
                <a:spcPts val="0"/>
              </a:spcBef>
              <a:spcAft>
                <a:spcPts val="0"/>
              </a:spcAft>
              <a:buClr>
                <a:srgbClr val="000000"/>
              </a:buClr>
              <a:buSzPts val="2800"/>
              <a:buFont typeface="Arial"/>
              <a:buChar char="•"/>
            </a:pPr>
            <a:r>
              <a:rPr b="1" i="0" lang="en-US" sz="2800" u="none" cap="none" strike="noStrike">
                <a:solidFill>
                  <a:srgbClr val="2699A9"/>
                </a:solidFill>
                <a:latin typeface="Calibri"/>
                <a:ea typeface="Calibri"/>
                <a:cs typeface="Calibri"/>
                <a:sym typeface="Calibri"/>
              </a:rPr>
              <a:t>Goal</a:t>
            </a:r>
            <a:r>
              <a:rPr b="0" i="0" lang="en-US" sz="2800" u="none" cap="none" strike="noStrike">
                <a:solidFill>
                  <a:srgbClr val="000000"/>
                </a:solidFill>
                <a:latin typeface="Calibri"/>
                <a:ea typeface="Calibri"/>
                <a:cs typeface="Calibri"/>
                <a:sym typeface="Calibri"/>
              </a:rPr>
              <a:t>: Get you actively participating in your learning</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Typical Activity</a:t>
            </a:r>
            <a:endParaRPr b="0" i="0" sz="28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Question is posed</a:t>
            </a:r>
            <a:endParaRPr b="0" i="0" sz="24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1" i="0" lang="en-US" sz="2400" u="none" cap="none" strike="noStrike">
                <a:solidFill>
                  <a:srgbClr val="2699A9"/>
                </a:solidFill>
                <a:latin typeface="Calibri"/>
                <a:ea typeface="Calibri"/>
                <a:cs typeface="Calibri"/>
                <a:sym typeface="Calibri"/>
              </a:rPr>
              <a:t>Think</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(1 min): Think about the question on your own</a:t>
            </a:r>
            <a:endParaRPr b="0" i="0" sz="24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1" i="0" lang="en-US" sz="2400" u="none" cap="none" strike="noStrike">
                <a:solidFill>
                  <a:srgbClr val="2699A9"/>
                </a:solidFill>
                <a:latin typeface="Calibri"/>
                <a:ea typeface="Calibri"/>
                <a:cs typeface="Calibri"/>
                <a:sym typeface="Calibri"/>
              </a:rPr>
              <a:t>Pair</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(2 min): Talk with your neighbor to discuss question</a:t>
            </a:r>
            <a:endParaRPr b="0" i="0" sz="2400" u="none" cap="none" strike="noStrike">
              <a:latin typeface="Arial"/>
              <a:ea typeface="Arial"/>
              <a:cs typeface="Arial"/>
              <a:sym typeface="Arial"/>
            </a:endParaRPr>
          </a:p>
          <a:p>
            <a:pPr indent="-228600" lvl="2" marL="1143000" marR="0" rtl="0" algn="l">
              <a:lnSpc>
                <a:spcPct val="90000"/>
              </a:lnSpc>
              <a:spcBef>
                <a:spcPts val="499"/>
              </a:spcBef>
              <a:spcAft>
                <a:spcPts val="0"/>
              </a:spcAft>
              <a:buClr>
                <a:srgbClr val="000000"/>
              </a:buClr>
              <a:buSzPts val="2000"/>
              <a:buFont typeface="NTR"/>
              <a:buChar char="-"/>
            </a:pPr>
            <a:r>
              <a:rPr b="0" i="0" lang="en-US" sz="2000" u="none" cap="none" strike="noStrike">
                <a:solidFill>
                  <a:srgbClr val="000000"/>
                </a:solidFill>
                <a:latin typeface="Calibri"/>
                <a:ea typeface="Calibri"/>
                <a:cs typeface="Calibri"/>
                <a:sym typeface="Calibri"/>
              </a:rPr>
              <a:t>If you arrive at different conclusions, discuss your logic and figure out why you differ!</a:t>
            </a:r>
            <a:endParaRPr b="0" i="0" sz="2000" u="none" cap="none" strike="noStrike">
              <a:latin typeface="Arial"/>
              <a:ea typeface="Arial"/>
              <a:cs typeface="Arial"/>
              <a:sym typeface="Arial"/>
            </a:endParaRPr>
          </a:p>
          <a:p>
            <a:pPr indent="-228600" lvl="2" marL="1143000" marR="0" rtl="0" algn="l">
              <a:lnSpc>
                <a:spcPct val="90000"/>
              </a:lnSpc>
              <a:spcBef>
                <a:spcPts val="499"/>
              </a:spcBef>
              <a:spcAft>
                <a:spcPts val="0"/>
              </a:spcAft>
              <a:buClr>
                <a:srgbClr val="000000"/>
              </a:buClr>
              <a:buSzPts val="2000"/>
              <a:buFont typeface="NTR"/>
              <a:buChar char="-"/>
            </a:pPr>
            <a:r>
              <a:rPr b="0" i="0" lang="en-US" sz="2000" u="none" cap="none" strike="noStrike">
                <a:solidFill>
                  <a:srgbClr val="000000"/>
                </a:solidFill>
                <a:latin typeface="Calibri"/>
                <a:ea typeface="Calibri"/>
                <a:cs typeface="Calibri"/>
                <a:sym typeface="Calibri"/>
              </a:rPr>
              <a:t>If you arrived at the same conclusion, discuss why the other answers might be wrong!</a:t>
            </a:r>
            <a:endParaRPr b="0" i="0" sz="20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1" i="0" lang="en-US" sz="2400" u="none" cap="none" strike="noStrike">
                <a:solidFill>
                  <a:srgbClr val="2699A9"/>
                </a:solidFill>
                <a:latin typeface="Calibri"/>
                <a:ea typeface="Calibri"/>
                <a:cs typeface="Calibri"/>
                <a:sym typeface="Calibri"/>
              </a:rPr>
              <a:t>Share</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(1 min): We discuss the conclusions as a class</a:t>
            </a:r>
            <a:endParaRPr b="0" i="0" sz="24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During each of the </a:t>
            </a:r>
            <a:r>
              <a:rPr b="1" i="0" lang="en-US" sz="2800" u="none" cap="none" strike="noStrike">
                <a:solidFill>
                  <a:srgbClr val="2699A9"/>
                </a:solidFill>
                <a:latin typeface="Calibri"/>
                <a:ea typeface="Calibri"/>
                <a:cs typeface="Calibri"/>
                <a:sym typeface="Calibri"/>
              </a:rPr>
              <a:t>Think</a:t>
            </a: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and </a:t>
            </a:r>
            <a:r>
              <a:rPr b="1" i="0" lang="en-US" sz="2800" u="none" cap="none" strike="noStrike">
                <a:solidFill>
                  <a:srgbClr val="2699A9"/>
                </a:solidFill>
                <a:latin typeface="Calibri"/>
                <a:ea typeface="Calibri"/>
                <a:cs typeface="Calibri"/>
                <a:sym typeface="Calibri"/>
              </a:rPr>
              <a:t>Pair</a:t>
            </a:r>
            <a:r>
              <a:rPr b="0" i="0" lang="en-US" sz="2800" u="none" cap="none" strike="noStrike">
                <a:solidFill>
                  <a:srgbClr val="000000"/>
                </a:solidFill>
                <a:latin typeface="Calibri"/>
                <a:ea typeface="Calibri"/>
                <a:cs typeface="Calibri"/>
                <a:sym typeface="Calibri"/>
              </a:rPr>
              <a:t> stages, you will respond to the question via a sli.do poll</a:t>
            </a:r>
            <a:endParaRPr b="0" i="0" sz="2800" u="none" cap="none" strike="noStrike">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NTR"/>
              <a:buChar char="-"/>
            </a:pPr>
            <a:r>
              <a:rPr b="0" i="0" lang="en-US" sz="2400" u="none" cap="none" strike="noStrike">
                <a:solidFill>
                  <a:srgbClr val="000000"/>
                </a:solidFill>
                <a:latin typeface="Calibri"/>
                <a:ea typeface="Calibri"/>
                <a:cs typeface="Calibri"/>
                <a:sym typeface="Calibri"/>
              </a:rPr>
              <a:t>Not worth any points, just here to help you learn! </a:t>
            </a:r>
            <a:endParaRPr b="0" i="0" sz="2400" u="none" cap="none" strike="noStrike">
              <a:latin typeface="Arial"/>
              <a:ea typeface="Arial"/>
              <a:cs typeface="Arial"/>
              <a:sym typeface="Arial"/>
            </a:endParaRPr>
          </a:p>
          <a:p>
            <a:pPr indent="0" lvl="0" marL="0" marR="0" rtl="0" algn="l">
              <a:lnSpc>
                <a:spcPct val="90000"/>
              </a:lnSpc>
              <a:spcBef>
                <a:spcPts val="1001"/>
              </a:spcBef>
              <a:spcAft>
                <a:spcPts val="0"/>
              </a:spcAft>
              <a:buSzPts val="2800"/>
              <a:buFont typeface="Arial"/>
              <a:buNone/>
            </a:pPr>
            <a:r>
              <a:t/>
            </a:r>
            <a:endParaRPr b="0" i="0" sz="280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9"/>
          <p:cNvSpPr txBox="1"/>
          <p:nvPr>
            <p:ph idx="4294967295" type="title"/>
          </p:nvPr>
        </p:nvSpPr>
        <p:spPr>
          <a:xfrm>
            <a:off x="838080" y="138816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What is the output of this Java program?</a:t>
            </a:r>
            <a:endParaRPr b="0" i="0" sz="4400" u="none" cap="none" strike="noStrike">
              <a:latin typeface="Arial"/>
              <a:ea typeface="Arial"/>
              <a:cs typeface="Arial"/>
              <a:sym typeface="Arial"/>
            </a:endParaRPr>
          </a:p>
        </p:txBody>
      </p:sp>
      <p:sp>
        <p:nvSpPr>
          <p:cNvPr id="336" name="Google Shape;336;p59"/>
          <p:cNvSpPr/>
          <p:nvPr/>
        </p:nvSpPr>
        <p:spPr>
          <a:xfrm>
            <a:off x="838080" y="2378160"/>
            <a:ext cx="7390800" cy="3381480"/>
          </a:xfrm>
          <a:prstGeom prst="rect">
            <a:avLst/>
          </a:prstGeom>
          <a:solidFill>
            <a:srgbClr val="FAFAFA"/>
          </a:solidFill>
          <a:ln cap="flat" cmpd="sng" w="9525">
            <a:solidFill>
              <a:srgbClr val="000000"/>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33B3"/>
              </a:buClr>
              <a:buSzPts val="1800"/>
              <a:buFont typeface="Consolas"/>
              <a:buNone/>
            </a:pPr>
            <a:r>
              <a:rPr b="0" i="0" lang="en-US" sz="1800" u="none" cap="none" strike="noStrike">
                <a:solidFill>
                  <a:srgbClr val="0033B3"/>
                </a:solidFill>
                <a:latin typeface="Consolas"/>
                <a:ea typeface="Consolas"/>
                <a:cs typeface="Consolas"/>
                <a:sym typeface="Consolas"/>
              </a:rPr>
              <a:t>public class </a:t>
            </a:r>
            <a:r>
              <a:rPr b="0" i="0" lang="en-US" sz="1800" u="none" cap="none" strike="noStrike">
                <a:solidFill>
                  <a:srgbClr val="000000"/>
                </a:solidFill>
                <a:latin typeface="Consolas"/>
                <a:ea typeface="Consolas"/>
                <a:cs typeface="Consolas"/>
                <a:sym typeface="Consolas"/>
              </a:rPr>
              <a:t>Demo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public static void </a:t>
            </a:r>
            <a:r>
              <a:rPr b="0" i="0" lang="en-US" sz="1800" u="none" cap="none" strike="noStrike">
                <a:solidFill>
                  <a:srgbClr val="00627A"/>
                </a:solidFill>
                <a:latin typeface="Consolas"/>
                <a:ea typeface="Consolas"/>
                <a:cs typeface="Consolas"/>
                <a:sym typeface="Consolas"/>
              </a:rPr>
              <a:t>main</a:t>
            </a:r>
            <a:r>
              <a:rPr b="0" i="0" lang="en-US" sz="1800" u="none" cap="none" strike="noStrike">
                <a:solidFill>
                  <a:srgbClr val="000000"/>
                </a:solidFill>
                <a:latin typeface="Consolas"/>
                <a:ea typeface="Consolas"/>
                <a:cs typeface="Consolas"/>
                <a:sym typeface="Consolas"/>
              </a:rPr>
              <a:t>(String[] args)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int</a:t>
            </a:r>
            <a:r>
              <a:rPr b="0" i="0" lang="en-US" sz="1800" u="none" cap="none" strike="noStrike">
                <a:solidFill>
                  <a:srgbClr val="000000"/>
                </a:solidFill>
                <a:latin typeface="Consolas"/>
                <a:ea typeface="Consolas"/>
                <a:cs typeface="Consolas"/>
                <a:sym typeface="Consolas"/>
              </a:rPr>
              <a:t>[] nums = {</a:t>
            </a:r>
            <a:r>
              <a:rPr b="0" i="0" lang="en-US" sz="1800" u="none" cap="none" strike="noStrike">
                <a:solidFill>
                  <a:srgbClr val="1750EB"/>
                </a:solidFill>
                <a:latin typeface="Consolas"/>
                <a:ea typeface="Consolas"/>
                <a:cs typeface="Consolas"/>
                <a:sym typeface="Consolas"/>
              </a:rPr>
              <a:t>2</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1750EB"/>
                </a:solidFill>
                <a:latin typeface="Consolas"/>
                <a:ea typeface="Consolas"/>
                <a:cs typeface="Consolas"/>
                <a:sym typeface="Consolas"/>
              </a:rPr>
              <a:t>3</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1750EB"/>
                </a:solidFill>
                <a:latin typeface="Consolas"/>
                <a:ea typeface="Consolas"/>
                <a:cs typeface="Consolas"/>
                <a:sym typeface="Consolas"/>
              </a:rPr>
              <a:t>5</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1750EB"/>
                </a:solidFill>
                <a:latin typeface="Consolas"/>
                <a:ea typeface="Consolas"/>
                <a:cs typeface="Consolas"/>
                <a:sym typeface="Consolas"/>
              </a:rPr>
              <a:t>9</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1750EB"/>
                </a:solidFill>
                <a:latin typeface="Consolas"/>
                <a:ea typeface="Consolas"/>
                <a:cs typeface="Consolas"/>
                <a:sym typeface="Consolas"/>
              </a:rPr>
              <a:t>14</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int </a:t>
            </a:r>
            <a:r>
              <a:rPr b="0" i="0" lang="en-US" sz="1800" u="none" cap="none" strike="noStrike">
                <a:solidFill>
                  <a:srgbClr val="000000"/>
                </a:solidFill>
                <a:latin typeface="Consolas"/>
                <a:ea typeface="Consolas"/>
                <a:cs typeface="Consolas"/>
                <a:sym typeface="Consolas"/>
              </a:rPr>
              <a:t>totalDiff = </a:t>
            </a:r>
            <a:r>
              <a:rPr b="0" i="0" lang="en-US" sz="1800" u="none" cap="none" strike="noStrike">
                <a:solidFill>
                  <a:srgbClr val="1750EB"/>
                </a:solidFill>
                <a:latin typeface="Consolas"/>
                <a:ea typeface="Consolas"/>
                <a:cs typeface="Consolas"/>
                <a:sym typeface="Consolas"/>
              </a:rPr>
              <a:t>0</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for </a:t>
            </a:r>
            <a:r>
              <a:rPr b="0" i="0" lang="en-US" sz="1800" u="none" cap="none" strike="noStrike">
                <a:solidFill>
                  <a:srgbClr val="000000"/>
                </a:solidFill>
                <a:latin typeface="Consolas"/>
                <a:ea typeface="Consolas"/>
                <a:cs typeface="Consolas"/>
                <a:sym typeface="Consolas"/>
              </a:rPr>
              <a:t>(</a:t>
            </a:r>
            <a:r>
              <a:rPr b="0" i="0" lang="en-US" sz="1800" u="none" cap="none" strike="noStrike">
                <a:solidFill>
                  <a:srgbClr val="0033B3"/>
                </a:solidFill>
                <a:latin typeface="Consolas"/>
                <a:ea typeface="Consolas"/>
                <a:cs typeface="Consolas"/>
                <a:sym typeface="Consolas"/>
              </a:rPr>
              <a:t>int </a:t>
            </a:r>
            <a:r>
              <a:rPr b="0" i="0" lang="en-US" sz="1800" u="none" cap="none" strike="noStrike">
                <a:solidFill>
                  <a:srgbClr val="000000"/>
                </a:solidFill>
                <a:latin typeface="Consolas"/>
                <a:ea typeface="Consolas"/>
                <a:cs typeface="Consolas"/>
                <a:sym typeface="Consolas"/>
              </a:rPr>
              <a:t>i = </a:t>
            </a:r>
            <a:r>
              <a:rPr b="0" i="0" lang="en-US" sz="1800" u="none" cap="none" strike="noStrike">
                <a:solidFill>
                  <a:srgbClr val="1750EB"/>
                </a:solidFill>
                <a:latin typeface="Consolas"/>
                <a:ea typeface="Consolas"/>
                <a:cs typeface="Consolas"/>
                <a:sym typeface="Consolas"/>
              </a:rPr>
              <a:t>1</a:t>
            </a:r>
            <a:r>
              <a:rPr b="0" i="0" lang="en-US" sz="1800" u="none" cap="none" strike="noStrike">
                <a:solidFill>
                  <a:srgbClr val="000000"/>
                </a:solidFill>
                <a:latin typeface="Consolas"/>
                <a:ea typeface="Consolas"/>
                <a:cs typeface="Consolas"/>
                <a:sym typeface="Consolas"/>
              </a:rPr>
              <a:t>; i &lt;= nums.</a:t>
            </a:r>
            <a:r>
              <a:rPr b="0" i="0" lang="en-US" sz="1800" u="none" cap="none" strike="noStrike">
                <a:solidFill>
                  <a:srgbClr val="871094"/>
                </a:solidFill>
                <a:latin typeface="Consolas"/>
                <a:ea typeface="Consolas"/>
                <a:cs typeface="Consolas"/>
                <a:sym typeface="Consolas"/>
              </a:rPr>
              <a:t>length</a:t>
            </a:r>
            <a:r>
              <a:rPr b="0" i="0" lang="en-US" sz="1800" u="none" cap="none" strike="noStrike">
                <a:solidFill>
                  <a:srgbClr val="000000"/>
                </a:solidFill>
                <a:latin typeface="Consolas"/>
                <a:ea typeface="Consolas"/>
                <a:cs typeface="Consolas"/>
                <a:sym typeface="Consolas"/>
              </a:rPr>
              <a:t>; i++)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totalDiff += (nums[i] - nums[i - </a:t>
            </a:r>
            <a:r>
              <a:rPr b="0" i="0" lang="en-US" sz="1800" u="none" cap="none" strike="noStrike">
                <a:solidFill>
                  <a:srgbClr val="1750EB"/>
                </a:solidFill>
                <a:latin typeface="Consolas"/>
                <a:ea typeface="Consolas"/>
                <a:cs typeface="Consolas"/>
                <a:sym typeface="Consolas"/>
              </a:rPr>
              <a:t>1</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System.</a:t>
            </a:r>
            <a:r>
              <a:rPr b="0" i="1" lang="en-US" sz="1800" u="none" cap="none" strike="noStrike">
                <a:solidFill>
                  <a:srgbClr val="871094"/>
                </a:solidFill>
                <a:latin typeface="Consolas"/>
                <a:ea typeface="Consolas"/>
                <a:cs typeface="Consolas"/>
                <a:sym typeface="Consolas"/>
              </a:rPr>
              <a:t>out</a:t>
            </a:r>
            <a:r>
              <a:rPr b="0" i="0" lang="en-US" sz="1800" u="none" cap="none" strike="noStrike">
                <a:solidFill>
                  <a:srgbClr val="000000"/>
                </a:solidFill>
                <a:latin typeface="Consolas"/>
                <a:ea typeface="Consolas"/>
                <a:cs typeface="Consolas"/>
                <a:sym typeface="Consolas"/>
              </a:rPr>
              <a:t>.println(</a:t>
            </a:r>
            <a:r>
              <a:rPr b="0" i="0" lang="en-US" sz="1800" u="none" cap="none" strike="noStrike">
                <a:solidFill>
                  <a:srgbClr val="067D17"/>
                </a:solidFill>
                <a:latin typeface="Consolas"/>
                <a:ea typeface="Consolas"/>
                <a:cs typeface="Consolas"/>
                <a:sym typeface="Consolas"/>
              </a:rPr>
              <a:t>"Total Diff = ” </a:t>
            </a:r>
            <a:r>
              <a:rPr b="0" i="0" lang="en-US" sz="1800" u="none" cap="none" strike="noStrike">
                <a:solidFill>
                  <a:srgbClr val="000000"/>
                </a:solidFill>
                <a:latin typeface="Consolas"/>
                <a:ea typeface="Consolas"/>
                <a:cs typeface="Consolas"/>
                <a:sym typeface="Consolas"/>
              </a:rPr>
              <a:t>+ totalDiff);</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a:t>
            </a:r>
            <a:endParaRPr b="0" i="0" sz="1800" u="none" cap="none" strike="noStrike">
              <a:latin typeface="Arial"/>
              <a:ea typeface="Arial"/>
              <a:cs typeface="Arial"/>
              <a:sym typeface="Arial"/>
            </a:endParaRPr>
          </a:p>
        </p:txBody>
      </p:sp>
      <p:sp>
        <p:nvSpPr>
          <p:cNvPr id="337" name="Google Shape;337;p59"/>
          <p:cNvSpPr/>
          <p:nvPr/>
        </p:nvSpPr>
        <p:spPr>
          <a:xfrm>
            <a:off x="8577960" y="2347080"/>
            <a:ext cx="3273000" cy="2222700"/>
          </a:xfrm>
          <a:prstGeom prst="rect">
            <a:avLst/>
          </a:prstGeom>
          <a:noFill/>
          <a:ln>
            <a:noFill/>
          </a:ln>
        </p:spPr>
        <p:txBody>
          <a:bodyPr anchorCtr="0" anchor="t" bIns="45000" lIns="90000" spcFirstLastPara="1" rIns="90000" wrap="square" tIns="45000">
            <a:noAutofit/>
          </a:bodyPr>
          <a:lstStyle/>
          <a:p>
            <a:pPr indent="-343080" lvl="0" marL="343080" marR="0" rtl="0" algn="l">
              <a:lnSpc>
                <a:spcPct val="100000"/>
              </a:lnSpc>
              <a:spcBef>
                <a:spcPts val="0"/>
              </a:spcBef>
              <a:spcAft>
                <a:spcPts val="0"/>
              </a:spcAft>
              <a:buClr>
                <a:srgbClr val="000000"/>
              </a:buClr>
              <a:buSzPts val="2800"/>
              <a:buFont typeface="Noto Sans Symbols"/>
              <a:buAutoNum type="alphaUcParenR"/>
            </a:pP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Total Diff = 12</a:t>
            </a:r>
            <a:endParaRPr b="0" i="0" sz="2800" u="none" cap="none" strike="noStrike">
              <a:latin typeface="Arial"/>
              <a:ea typeface="Arial"/>
              <a:cs typeface="Arial"/>
              <a:sym typeface="Arial"/>
            </a:endParaRPr>
          </a:p>
          <a:p>
            <a:pPr indent="-343080" lvl="0" marL="343080" marR="0" rtl="0" algn="l">
              <a:lnSpc>
                <a:spcPct val="100000"/>
              </a:lnSpc>
              <a:spcBef>
                <a:spcPts val="0"/>
              </a:spcBef>
              <a:spcAft>
                <a:spcPts val="0"/>
              </a:spcAft>
              <a:buClr>
                <a:srgbClr val="000000"/>
              </a:buClr>
              <a:buSzPts val="2800"/>
              <a:buFont typeface="Noto Sans Symbols"/>
              <a:buAutoNum type="alphaUcParenR"/>
            </a:pP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Total Diff = 11</a:t>
            </a:r>
            <a:endParaRPr b="0" i="0" sz="2800" u="none" cap="none" strike="noStrike">
              <a:latin typeface="Arial"/>
              <a:ea typeface="Arial"/>
              <a:cs typeface="Arial"/>
              <a:sym typeface="Arial"/>
            </a:endParaRPr>
          </a:p>
          <a:p>
            <a:pPr indent="-343080" lvl="0" marL="343080" marR="0" rtl="0" algn="l">
              <a:lnSpc>
                <a:spcPct val="100000"/>
              </a:lnSpc>
              <a:spcBef>
                <a:spcPts val="0"/>
              </a:spcBef>
              <a:spcAft>
                <a:spcPts val="0"/>
              </a:spcAft>
              <a:buClr>
                <a:srgbClr val="000000"/>
              </a:buClr>
              <a:buSzPts val="2800"/>
              <a:buFont typeface="Noto Sans Symbols"/>
              <a:buAutoNum type="alphaUcParenR"/>
            </a:pP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Total Diff = 7</a:t>
            </a:r>
            <a:endParaRPr b="0" i="0" sz="2800" u="none" cap="none" strike="noStrike">
              <a:latin typeface="Arial"/>
              <a:ea typeface="Arial"/>
              <a:cs typeface="Arial"/>
              <a:sym typeface="Arial"/>
            </a:endParaRPr>
          </a:p>
          <a:p>
            <a:pPr indent="-343080" lvl="0" marL="343080" marR="0" rtl="0" algn="l">
              <a:lnSpc>
                <a:spcPct val="100000"/>
              </a:lnSpc>
              <a:spcBef>
                <a:spcPts val="0"/>
              </a:spcBef>
              <a:spcAft>
                <a:spcPts val="0"/>
              </a:spcAft>
              <a:buClr>
                <a:srgbClr val="000000"/>
              </a:buClr>
              <a:buSzPts val="2800"/>
              <a:buFont typeface="Noto Sans Symbols"/>
              <a:buAutoNum type="alphaUcParenR"/>
            </a:pP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Error</a:t>
            </a:r>
            <a:endParaRPr b="0" i="0" sz="2800" u="none" cap="none" strike="noStrike">
              <a:latin typeface="Arial"/>
              <a:ea typeface="Arial"/>
              <a:cs typeface="Arial"/>
              <a:sym typeface="Arial"/>
            </a:endParaRPr>
          </a:p>
          <a:p>
            <a:pPr indent="0" lvl="0" marL="0" marR="0" rtl="0" algn="l">
              <a:lnSpc>
                <a:spcPct val="100000"/>
              </a:lnSpc>
              <a:spcBef>
                <a:spcPts val="0"/>
              </a:spcBef>
              <a:spcAft>
                <a:spcPts val="0"/>
              </a:spcAft>
              <a:buSzPts val="2800"/>
              <a:buFont typeface="Arial"/>
              <a:buNone/>
            </a:pPr>
            <a:r>
              <a:t/>
            </a:r>
            <a:endParaRPr b="0" i="0" sz="2800" u="none" cap="none"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0"/>
          <p:cNvSpPr txBox="1"/>
          <p:nvPr>
            <p:ph idx="4294967295" type="title"/>
          </p:nvPr>
        </p:nvSpPr>
        <p:spPr>
          <a:xfrm>
            <a:off x="838080" y="1388160"/>
            <a:ext cx="10514880" cy="76176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What is the output of this Java program?</a:t>
            </a:r>
            <a:endParaRPr b="0" i="0" sz="4400" u="none" cap="none" strike="noStrike">
              <a:latin typeface="Arial"/>
              <a:ea typeface="Arial"/>
              <a:cs typeface="Arial"/>
              <a:sym typeface="Arial"/>
            </a:endParaRPr>
          </a:p>
        </p:txBody>
      </p:sp>
      <p:sp>
        <p:nvSpPr>
          <p:cNvPr id="343" name="Google Shape;343;p60"/>
          <p:cNvSpPr/>
          <p:nvPr/>
        </p:nvSpPr>
        <p:spPr>
          <a:xfrm>
            <a:off x="838080" y="2378160"/>
            <a:ext cx="7390800" cy="3381480"/>
          </a:xfrm>
          <a:prstGeom prst="rect">
            <a:avLst/>
          </a:prstGeom>
          <a:solidFill>
            <a:srgbClr val="FAFAFA"/>
          </a:solidFill>
          <a:ln cap="flat" cmpd="sng" w="9525">
            <a:solidFill>
              <a:srgbClr val="000000"/>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33B3"/>
              </a:buClr>
              <a:buSzPts val="1800"/>
              <a:buFont typeface="Consolas"/>
              <a:buNone/>
            </a:pPr>
            <a:r>
              <a:rPr b="0" i="0" lang="en-US" sz="1800" u="none" cap="none" strike="noStrike">
                <a:solidFill>
                  <a:srgbClr val="0033B3"/>
                </a:solidFill>
                <a:latin typeface="Consolas"/>
                <a:ea typeface="Consolas"/>
                <a:cs typeface="Consolas"/>
                <a:sym typeface="Consolas"/>
              </a:rPr>
              <a:t>public class </a:t>
            </a:r>
            <a:r>
              <a:rPr b="0" i="0" lang="en-US" sz="1800" u="none" cap="none" strike="noStrike">
                <a:solidFill>
                  <a:srgbClr val="000000"/>
                </a:solidFill>
                <a:latin typeface="Consolas"/>
                <a:ea typeface="Consolas"/>
                <a:cs typeface="Consolas"/>
                <a:sym typeface="Consolas"/>
              </a:rPr>
              <a:t>Demo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public static void </a:t>
            </a:r>
            <a:r>
              <a:rPr b="0" i="0" lang="en-US" sz="1800" u="none" cap="none" strike="noStrike">
                <a:solidFill>
                  <a:srgbClr val="00627A"/>
                </a:solidFill>
                <a:latin typeface="Consolas"/>
                <a:ea typeface="Consolas"/>
                <a:cs typeface="Consolas"/>
                <a:sym typeface="Consolas"/>
              </a:rPr>
              <a:t>main</a:t>
            </a:r>
            <a:r>
              <a:rPr b="0" i="0" lang="en-US" sz="1800" u="none" cap="none" strike="noStrike">
                <a:solidFill>
                  <a:srgbClr val="000000"/>
                </a:solidFill>
                <a:latin typeface="Consolas"/>
                <a:ea typeface="Consolas"/>
                <a:cs typeface="Consolas"/>
                <a:sym typeface="Consolas"/>
              </a:rPr>
              <a:t>(String[] args)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int</a:t>
            </a:r>
            <a:r>
              <a:rPr b="0" i="0" lang="en-US" sz="1800" u="none" cap="none" strike="noStrike">
                <a:solidFill>
                  <a:srgbClr val="000000"/>
                </a:solidFill>
                <a:latin typeface="Consolas"/>
                <a:ea typeface="Consolas"/>
                <a:cs typeface="Consolas"/>
                <a:sym typeface="Consolas"/>
              </a:rPr>
              <a:t>[] nums = {</a:t>
            </a:r>
            <a:r>
              <a:rPr b="0" i="0" lang="en-US" sz="1800" u="none" cap="none" strike="noStrike">
                <a:solidFill>
                  <a:srgbClr val="1750EB"/>
                </a:solidFill>
                <a:latin typeface="Consolas"/>
                <a:ea typeface="Consolas"/>
                <a:cs typeface="Consolas"/>
                <a:sym typeface="Consolas"/>
              </a:rPr>
              <a:t>2</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1750EB"/>
                </a:solidFill>
                <a:latin typeface="Consolas"/>
                <a:ea typeface="Consolas"/>
                <a:cs typeface="Consolas"/>
                <a:sym typeface="Consolas"/>
              </a:rPr>
              <a:t>3</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1750EB"/>
                </a:solidFill>
                <a:latin typeface="Consolas"/>
                <a:ea typeface="Consolas"/>
                <a:cs typeface="Consolas"/>
                <a:sym typeface="Consolas"/>
              </a:rPr>
              <a:t>5</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1750EB"/>
                </a:solidFill>
                <a:latin typeface="Consolas"/>
                <a:ea typeface="Consolas"/>
                <a:cs typeface="Consolas"/>
                <a:sym typeface="Consolas"/>
              </a:rPr>
              <a:t>9</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1750EB"/>
                </a:solidFill>
                <a:latin typeface="Consolas"/>
                <a:ea typeface="Consolas"/>
                <a:cs typeface="Consolas"/>
                <a:sym typeface="Consolas"/>
              </a:rPr>
              <a:t>14</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int </a:t>
            </a:r>
            <a:r>
              <a:rPr b="0" i="0" lang="en-US" sz="1800" u="none" cap="none" strike="noStrike">
                <a:solidFill>
                  <a:srgbClr val="000000"/>
                </a:solidFill>
                <a:latin typeface="Consolas"/>
                <a:ea typeface="Consolas"/>
                <a:cs typeface="Consolas"/>
                <a:sym typeface="Consolas"/>
              </a:rPr>
              <a:t>totalDiff = </a:t>
            </a:r>
            <a:r>
              <a:rPr b="0" i="0" lang="en-US" sz="1800" u="none" cap="none" strike="noStrike">
                <a:solidFill>
                  <a:srgbClr val="1750EB"/>
                </a:solidFill>
                <a:latin typeface="Consolas"/>
                <a:ea typeface="Consolas"/>
                <a:cs typeface="Consolas"/>
                <a:sym typeface="Consolas"/>
              </a:rPr>
              <a:t>0</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for </a:t>
            </a:r>
            <a:r>
              <a:rPr b="0" i="0" lang="en-US" sz="1800" u="none" cap="none" strike="noStrike">
                <a:solidFill>
                  <a:srgbClr val="000000"/>
                </a:solidFill>
                <a:latin typeface="Consolas"/>
                <a:ea typeface="Consolas"/>
                <a:cs typeface="Consolas"/>
                <a:sym typeface="Consolas"/>
              </a:rPr>
              <a:t>(</a:t>
            </a:r>
            <a:r>
              <a:rPr b="0" i="0" lang="en-US" sz="1800" u="none" cap="none" strike="noStrike">
                <a:solidFill>
                  <a:srgbClr val="0033B3"/>
                </a:solidFill>
                <a:latin typeface="Consolas"/>
                <a:ea typeface="Consolas"/>
                <a:cs typeface="Consolas"/>
                <a:sym typeface="Consolas"/>
              </a:rPr>
              <a:t>int </a:t>
            </a:r>
            <a:r>
              <a:rPr b="0" i="0" lang="en-US" sz="1800" u="none" cap="none" strike="noStrike">
                <a:solidFill>
                  <a:srgbClr val="000000"/>
                </a:solidFill>
                <a:latin typeface="Consolas"/>
                <a:ea typeface="Consolas"/>
                <a:cs typeface="Consolas"/>
                <a:sym typeface="Consolas"/>
              </a:rPr>
              <a:t>i = </a:t>
            </a:r>
            <a:r>
              <a:rPr b="0" i="0" lang="en-US" sz="1800" u="none" cap="none" strike="noStrike">
                <a:solidFill>
                  <a:srgbClr val="1750EB"/>
                </a:solidFill>
                <a:latin typeface="Consolas"/>
                <a:ea typeface="Consolas"/>
                <a:cs typeface="Consolas"/>
                <a:sym typeface="Consolas"/>
              </a:rPr>
              <a:t>1</a:t>
            </a:r>
            <a:r>
              <a:rPr b="0" i="0" lang="en-US" sz="1800" u="none" cap="none" strike="noStrike">
                <a:solidFill>
                  <a:srgbClr val="000000"/>
                </a:solidFill>
                <a:latin typeface="Consolas"/>
                <a:ea typeface="Consolas"/>
                <a:cs typeface="Consolas"/>
                <a:sym typeface="Consolas"/>
              </a:rPr>
              <a:t>; i &lt;= nums.</a:t>
            </a:r>
            <a:r>
              <a:rPr b="0" i="0" lang="en-US" sz="1800" u="none" cap="none" strike="noStrike">
                <a:solidFill>
                  <a:srgbClr val="871094"/>
                </a:solidFill>
                <a:latin typeface="Consolas"/>
                <a:ea typeface="Consolas"/>
                <a:cs typeface="Consolas"/>
                <a:sym typeface="Consolas"/>
              </a:rPr>
              <a:t>length</a:t>
            </a:r>
            <a:r>
              <a:rPr b="0" i="0" lang="en-US" sz="1800" u="none" cap="none" strike="noStrike">
                <a:solidFill>
                  <a:srgbClr val="000000"/>
                </a:solidFill>
                <a:latin typeface="Consolas"/>
                <a:ea typeface="Consolas"/>
                <a:cs typeface="Consolas"/>
                <a:sym typeface="Consolas"/>
              </a:rPr>
              <a:t>; i++)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totalDiff += (nums[i] - nums[i - </a:t>
            </a:r>
            <a:r>
              <a:rPr b="0" i="0" lang="en-US" sz="1800" u="none" cap="none" strike="noStrike">
                <a:solidFill>
                  <a:srgbClr val="1750EB"/>
                </a:solidFill>
                <a:latin typeface="Consolas"/>
                <a:ea typeface="Consolas"/>
                <a:cs typeface="Consolas"/>
                <a:sym typeface="Consolas"/>
              </a:rPr>
              <a:t>1</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System.</a:t>
            </a:r>
            <a:r>
              <a:rPr b="0" i="1" lang="en-US" sz="1800" u="none" cap="none" strike="noStrike">
                <a:solidFill>
                  <a:srgbClr val="871094"/>
                </a:solidFill>
                <a:latin typeface="Consolas"/>
                <a:ea typeface="Consolas"/>
                <a:cs typeface="Consolas"/>
                <a:sym typeface="Consolas"/>
              </a:rPr>
              <a:t>out</a:t>
            </a:r>
            <a:r>
              <a:rPr b="0" i="0" lang="en-US" sz="1800" u="none" cap="none" strike="noStrike">
                <a:solidFill>
                  <a:srgbClr val="000000"/>
                </a:solidFill>
                <a:latin typeface="Consolas"/>
                <a:ea typeface="Consolas"/>
                <a:cs typeface="Consolas"/>
                <a:sym typeface="Consolas"/>
              </a:rPr>
              <a:t>.println(</a:t>
            </a:r>
            <a:r>
              <a:rPr b="0" i="0" lang="en-US" sz="1800" u="none" cap="none" strike="noStrike">
                <a:solidFill>
                  <a:srgbClr val="067D17"/>
                </a:solidFill>
                <a:latin typeface="Consolas"/>
                <a:ea typeface="Consolas"/>
                <a:cs typeface="Consolas"/>
                <a:sym typeface="Consolas"/>
              </a:rPr>
              <a:t>"Total Diff = ” </a:t>
            </a:r>
            <a:r>
              <a:rPr b="0" i="0" lang="en-US" sz="1800" u="none" cap="none" strike="noStrike">
                <a:solidFill>
                  <a:srgbClr val="000000"/>
                </a:solidFill>
                <a:latin typeface="Consolas"/>
                <a:ea typeface="Consolas"/>
                <a:cs typeface="Consolas"/>
                <a:sym typeface="Consolas"/>
              </a:rPr>
              <a:t>+ totalDiff);</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a:t>
            </a:r>
            <a:endParaRPr b="0" i="0" sz="1800" u="none" cap="none" strike="noStrike">
              <a:latin typeface="Arial"/>
              <a:ea typeface="Arial"/>
              <a:cs typeface="Arial"/>
              <a:sym typeface="Arial"/>
            </a:endParaRPr>
          </a:p>
        </p:txBody>
      </p:sp>
      <p:sp>
        <p:nvSpPr>
          <p:cNvPr id="344" name="Google Shape;344;p60"/>
          <p:cNvSpPr/>
          <p:nvPr/>
        </p:nvSpPr>
        <p:spPr>
          <a:xfrm>
            <a:off x="8501760" y="2270880"/>
            <a:ext cx="3273000" cy="2222700"/>
          </a:xfrm>
          <a:prstGeom prst="rect">
            <a:avLst/>
          </a:prstGeom>
          <a:noFill/>
          <a:ln>
            <a:noFill/>
          </a:ln>
        </p:spPr>
        <p:txBody>
          <a:bodyPr anchorCtr="0" anchor="t" bIns="45000" lIns="90000" spcFirstLastPara="1" rIns="90000" wrap="square" tIns="45000">
            <a:noAutofit/>
          </a:bodyPr>
          <a:lstStyle/>
          <a:p>
            <a:pPr indent="-343080" lvl="0" marL="343080" marR="0" rtl="0" algn="l">
              <a:lnSpc>
                <a:spcPct val="100000"/>
              </a:lnSpc>
              <a:spcBef>
                <a:spcPts val="0"/>
              </a:spcBef>
              <a:spcAft>
                <a:spcPts val="0"/>
              </a:spcAft>
              <a:buClr>
                <a:srgbClr val="000000"/>
              </a:buClr>
              <a:buSzPts val="2800"/>
              <a:buFont typeface="Noto Sans Symbols"/>
              <a:buAutoNum type="alphaUcParenR"/>
            </a:pP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Total Diff = 12</a:t>
            </a:r>
            <a:endParaRPr b="0" i="0" sz="2800" u="none" cap="none" strike="noStrike">
              <a:latin typeface="Arial"/>
              <a:ea typeface="Arial"/>
              <a:cs typeface="Arial"/>
              <a:sym typeface="Arial"/>
            </a:endParaRPr>
          </a:p>
          <a:p>
            <a:pPr indent="-343080" lvl="0" marL="343080" marR="0" rtl="0" algn="l">
              <a:lnSpc>
                <a:spcPct val="100000"/>
              </a:lnSpc>
              <a:spcBef>
                <a:spcPts val="0"/>
              </a:spcBef>
              <a:spcAft>
                <a:spcPts val="0"/>
              </a:spcAft>
              <a:buClr>
                <a:srgbClr val="000000"/>
              </a:buClr>
              <a:buSzPts val="2800"/>
              <a:buFont typeface="Noto Sans Symbols"/>
              <a:buAutoNum type="alphaUcParenR"/>
            </a:pP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Total Diff = 11</a:t>
            </a:r>
            <a:endParaRPr b="0" i="0" sz="2800" u="none" cap="none" strike="noStrike">
              <a:latin typeface="Arial"/>
              <a:ea typeface="Arial"/>
              <a:cs typeface="Arial"/>
              <a:sym typeface="Arial"/>
            </a:endParaRPr>
          </a:p>
          <a:p>
            <a:pPr indent="-343080" lvl="0" marL="343080" marR="0" rtl="0" algn="l">
              <a:lnSpc>
                <a:spcPct val="100000"/>
              </a:lnSpc>
              <a:spcBef>
                <a:spcPts val="0"/>
              </a:spcBef>
              <a:spcAft>
                <a:spcPts val="0"/>
              </a:spcAft>
              <a:buClr>
                <a:srgbClr val="000000"/>
              </a:buClr>
              <a:buSzPts val="2800"/>
              <a:buFont typeface="Noto Sans Symbols"/>
              <a:buAutoNum type="alphaUcParenR"/>
            </a:pP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Total Diff = 7</a:t>
            </a:r>
            <a:endParaRPr b="0" i="0" sz="2800" u="none" cap="none" strike="noStrike">
              <a:latin typeface="Arial"/>
              <a:ea typeface="Arial"/>
              <a:cs typeface="Arial"/>
              <a:sym typeface="Arial"/>
            </a:endParaRPr>
          </a:p>
          <a:p>
            <a:pPr indent="-343080" lvl="0" marL="343080" marR="0" rtl="0" algn="l">
              <a:lnSpc>
                <a:spcPct val="100000"/>
              </a:lnSpc>
              <a:spcBef>
                <a:spcPts val="0"/>
              </a:spcBef>
              <a:spcAft>
                <a:spcPts val="0"/>
              </a:spcAft>
              <a:buClr>
                <a:srgbClr val="000000"/>
              </a:buClr>
              <a:buSzPts val="2800"/>
              <a:buFont typeface="Noto Sans Symbols"/>
              <a:buAutoNum type="alphaUcParenR"/>
            </a:pP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Error</a:t>
            </a:r>
            <a:endParaRPr b="0" i="0" sz="2800" u="none" cap="none" strike="noStrike">
              <a:latin typeface="Arial"/>
              <a:ea typeface="Arial"/>
              <a:cs typeface="Arial"/>
              <a:sym typeface="Arial"/>
            </a:endParaRPr>
          </a:p>
          <a:p>
            <a:pPr indent="0" lvl="0" marL="0" marR="0" rtl="0" algn="l">
              <a:lnSpc>
                <a:spcPct val="100000"/>
              </a:lnSpc>
              <a:spcBef>
                <a:spcPts val="0"/>
              </a:spcBef>
              <a:spcAft>
                <a:spcPts val="0"/>
              </a:spcAft>
              <a:buSzPts val="2800"/>
              <a:buFont typeface="Arial"/>
              <a:buNone/>
            </a:pPr>
            <a:r>
              <a:t/>
            </a:r>
            <a:endParaRPr b="0" i="0" sz="2800" u="none" cap="none" strike="noStrike">
              <a:latin typeface="Arial"/>
              <a:ea typeface="Arial"/>
              <a:cs typeface="Arial"/>
              <a:sym typeface="Arial"/>
            </a:endParaRPr>
          </a:p>
        </p:txBody>
      </p:sp>
      <p:pic>
        <p:nvPicPr>
          <p:cNvPr id="345" name="Google Shape;345;p60"/>
          <p:cNvPicPr preferRelativeResize="0"/>
          <p:nvPr/>
        </p:nvPicPr>
        <p:blipFill rotWithShape="1">
          <a:blip r:embed="rId3">
            <a:alphaModFix/>
          </a:blip>
          <a:srcRect b="0" l="0" r="0" t="0"/>
          <a:stretch/>
        </p:blipFill>
        <p:spPr>
          <a:xfrm>
            <a:off x="154080" y="300240"/>
            <a:ext cx="961200" cy="768600"/>
          </a:xfrm>
          <a:prstGeom prst="rect">
            <a:avLst/>
          </a:prstGeom>
          <a:noFill/>
          <a:ln>
            <a:noFill/>
          </a:ln>
        </p:spPr>
      </p:pic>
      <p:sp>
        <p:nvSpPr>
          <p:cNvPr id="346" name="Google Shape;346;p60"/>
          <p:cNvSpPr/>
          <p:nvPr/>
        </p:nvSpPr>
        <p:spPr>
          <a:xfrm>
            <a:off x="1247280" y="300240"/>
            <a:ext cx="4600800" cy="759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4400"/>
              <a:buFont typeface="Calibri"/>
              <a:buNone/>
            </a:pPr>
            <a:r>
              <a:rPr b="1" i="0" lang="en-US" sz="4400" u="none" cap="none" strike="noStrike">
                <a:solidFill>
                  <a:srgbClr val="FFFFFF"/>
                </a:solidFill>
                <a:latin typeface="Calibri"/>
                <a:ea typeface="Calibri"/>
                <a:cs typeface="Calibri"/>
                <a:sym typeface="Calibri"/>
              </a:rPr>
              <a:t>Practice : Pair</a:t>
            </a:r>
            <a:endParaRPr b="0" i="0" sz="4400" u="none" cap="none"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1"/>
          <p:cNvSpPr txBox="1"/>
          <p:nvPr>
            <p:ph idx="4294967295" type="title"/>
          </p:nvPr>
        </p:nvSpPr>
        <p:spPr>
          <a:xfrm>
            <a:off x="838080" y="1388160"/>
            <a:ext cx="10515000" cy="7617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What is the output of this Java program?</a:t>
            </a:r>
            <a:endParaRPr b="0" i="0" sz="4400" u="none" cap="none" strike="noStrike">
              <a:latin typeface="Arial"/>
              <a:ea typeface="Arial"/>
              <a:cs typeface="Arial"/>
              <a:sym typeface="Arial"/>
            </a:endParaRPr>
          </a:p>
        </p:txBody>
      </p:sp>
      <p:sp>
        <p:nvSpPr>
          <p:cNvPr id="352" name="Google Shape;352;p61"/>
          <p:cNvSpPr/>
          <p:nvPr/>
        </p:nvSpPr>
        <p:spPr>
          <a:xfrm>
            <a:off x="838080" y="2378160"/>
            <a:ext cx="7390800" cy="3381600"/>
          </a:xfrm>
          <a:prstGeom prst="rect">
            <a:avLst/>
          </a:prstGeom>
          <a:solidFill>
            <a:srgbClr val="FAFAFA"/>
          </a:solidFill>
          <a:ln cap="flat" cmpd="sng" w="9525">
            <a:solidFill>
              <a:srgbClr val="000000"/>
            </a:solidFill>
            <a:prstDash val="solid"/>
            <a:round/>
            <a:headEnd len="sm" w="sm" type="none"/>
            <a:tailEnd len="sm" w="sm" type="none"/>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33B3"/>
              </a:buClr>
              <a:buSzPts val="1800"/>
              <a:buFont typeface="Consolas"/>
              <a:buNone/>
            </a:pPr>
            <a:r>
              <a:rPr b="0" i="0" lang="en-US" sz="1800" u="none" cap="none" strike="noStrike">
                <a:solidFill>
                  <a:srgbClr val="0033B3"/>
                </a:solidFill>
                <a:latin typeface="Consolas"/>
                <a:ea typeface="Consolas"/>
                <a:cs typeface="Consolas"/>
                <a:sym typeface="Consolas"/>
              </a:rPr>
              <a:t>public class </a:t>
            </a:r>
            <a:r>
              <a:rPr b="0" i="0" lang="en-US" sz="1800" u="none" cap="none" strike="noStrike">
                <a:solidFill>
                  <a:srgbClr val="000000"/>
                </a:solidFill>
                <a:latin typeface="Consolas"/>
                <a:ea typeface="Consolas"/>
                <a:cs typeface="Consolas"/>
                <a:sym typeface="Consolas"/>
              </a:rPr>
              <a:t>Demo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public static void </a:t>
            </a:r>
            <a:r>
              <a:rPr b="0" i="0" lang="en-US" sz="1800" u="none" cap="none" strike="noStrike">
                <a:solidFill>
                  <a:srgbClr val="00627A"/>
                </a:solidFill>
                <a:latin typeface="Consolas"/>
                <a:ea typeface="Consolas"/>
                <a:cs typeface="Consolas"/>
                <a:sym typeface="Consolas"/>
              </a:rPr>
              <a:t>main</a:t>
            </a:r>
            <a:r>
              <a:rPr b="0" i="0" lang="en-US" sz="1800" u="none" cap="none" strike="noStrike">
                <a:solidFill>
                  <a:srgbClr val="000000"/>
                </a:solidFill>
                <a:latin typeface="Consolas"/>
                <a:ea typeface="Consolas"/>
                <a:cs typeface="Consolas"/>
                <a:sym typeface="Consolas"/>
              </a:rPr>
              <a:t>(String[] args)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int</a:t>
            </a:r>
            <a:r>
              <a:rPr b="0" i="0" lang="en-US" sz="1800" u="none" cap="none" strike="noStrike">
                <a:solidFill>
                  <a:srgbClr val="000000"/>
                </a:solidFill>
                <a:latin typeface="Consolas"/>
                <a:ea typeface="Consolas"/>
                <a:cs typeface="Consolas"/>
                <a:sym typeface="Consolas"/>
              </a:rPr>
              <a:t>[] nums = {</a:t>
            </a:r>
            <a:r>
              <a:rPr b="0" i="0" lang="en-US" sz="1800" u="none" cap="none" strike="noStrike">
                <a:solidFill>
                  <a:srgbClr val="1750EB"/>
                </a:solidFill>
                <a:latin typeface="Consolas"/>
                <a:ea typeface="Consolas"/>
                <a:cs typeface="Consolas"/>
                <a:sym typeface="Consolas"/>
              </a:rPr>
              <a:t>2</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1750EB"/>
                </a:solidFill>
                <a:latin typeface="Consolas"/>
                <a:ea typeface="Consolas"/>
                <a:cs typeface="Consolas"/>
                <a:sym typeface="Consolas"/>
              </a:rPr>
              <a:t>3</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1750EB"/>
                </a:solidFill>
                <a:latin typeface="Consolas"/>
                <a:ea typeface="Consolas"/>
                <a:cs typeface="Consolas"/>
                <a:sym typeface="Consolas"/>
              </a:rPr>
              <a:t>5</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1750EB"/>
                </a:solidFill>
                <a:latin typeface="Consolas"/>
                <a:ea typeface="Consolas"/>
                <a:cs typeface="Consolas"/>
                <a:sym typeface="Consolas"/>
              </a:rPr>
              <a:t>9</a:t>
            </a: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1750EB"/>
                </a:solidFill>
                <a:latin typeface="Consolas"/>
                <a:ea typeface="Consolas"/>
                <a:cs typeface="Consolas"/>
                <a:sym typeface="Consolas"/>
              </a:rPr>
              <a:t>14</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int </a:t>
            </a:r>
            <a:r>
              <a:rPr b="0" i="0" lang="en-US" sz="1800" u="none" cap="none" strike="noStrike">
                <a:solidFill>
                  <a:srgbClr val="000000"/>
                </a:solidFill>
                <a:latin typeface="Consolas"/>
                <a:ea typeface="Consolas"/>
                <a:cs typeface="Consolas"/>
                <a:sym typeface="Consolas"/>
              </a:rPr>
              <a:t>totalDiff = </a:t>
            </a:r>
            <a:r>
              <a:rPr b="0" i="0" lang="en-US" sz="1800" u="none" cap="none" strike="noStrike">
                <a:solidFill>
                  <a:srgbClr val="1750EB"/>
                </a:solidFill>
                <a:latin typeface="Consolas"/>
                <a:ea typeface="Consolas"/>
                <a:cs typeface="Consolas"/>
                <a:sym typeface="Consolas"/>
              </a:rPr>
              <a:t>0</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33B3"/>
                </a:solidFill>
                <a:latin typeface="Consolas"/>
                <a:ea typeface="Consolas"/>
                <a:cs typeface="Consolas"/>
                <a:sym typeface="Consolas"/>
              </a:rPr>
              <a:t>for </a:t>
            </a:r>
            <a:r>
              <a:rPr b="0" i="0" lang="en-US" sz="1800" u="none" cap="none" strike="noStrike">
                <a:solidFill>
                  <a:srgbClr val="000000"/>
                </a:solidFill>
                <a:latin typeface="Consolas"/>
                <a:ea typeface="Consolas"/>
                <a:cs typeface="Consolas"/>
                <a:sym typeface="Consolas"/>
              </a:rPr>
              <a:t>(</a:t>
            </a:r>
            <a:r>
              <a:rPr b="0" i="0" lang="en-US" sz="1800" u="none" cap="none" strike="noStrike">
                <a:solidFill>
                  <a:srgbClr val="0033B3"/>
                </a:solidFill>
                <a:latin typeface="Consolas"/>
                <a:ea typeface="Consolas"/>
                <a:cs typeface="Consolas"/>
                <a:sym typeface="Consolas"/>
              </a:rPr>
              <a:t>int </a:t>
            </a:r>
            <a:r>
              <a:rPr b="0" i="0" lang="en-US" sz="1800" u="none" cap="none" strike="noStrike">
                <a:solidFill>
                  <a:srgbClr val="000000"/>
                </a:solidFill>
                <a:latin typeface="Consolas"/>
                <a:ea typeface="Consolas"/>
                <a:cs typeface="Consolas"/>
                <a:sym typeface="Consolas"/>
              </a:rPr>
              <a:t>i = </a:t>
            </a:r>
            <a:r>
              <a:rPr b="0" i="0" lang="en-US" sz="1800" u="none" cap="none" strike="noStrike">
                <a:solidFill>
                  <a:srgbClr val="1750EB"/>
                </a:solidFill>
                <a:latin typeface="Consolas"/>
                <a:ea typeface="Consolas"/>
                <a:cs typeface="Consolas"/>
                <a:sym typeface="Consolas"/>
              </a:rPr>
              <a:t>1</a:t>
            </a:r>
            <a:r>
              <a:rPr b="0" i="0" lang="en-US" sz="1800" u="none" cap="none" strike="noStrike">
                <a:solidFill>
                  <a:srgbClr val="000000"/>
                </a:solidFill>
                <a:latin typeface="Consolas"/>
                <a:ea typeface="Consolas"/>
                <a:cs typeface="Consolas"/>
                <a:sym typeface="Consolas"/>
              </a:rPr>
              <a:t>; i &lt;= nums.</a:t>
            </a:r>
            <a:r>
              <a:rPr b="0" i="0" lang="en-US" sz="1800" u="none" cap="none" strike="noStrike">
                <a:solidFill>
                  <a:srgbClr val="871094"/>
                </a:solidFill>
                <a:latin typeface="Consolas"/>
                <a:ea typeface="Consolas"/>
                <a:cs typeface="Consolas"/>
                <a:sym typeface="Consolas"/>
              </a:rPr>
              <a:t>length</a:t>
            </a:r>
            <a:r>
              <a:rPr b="0" i="0" lang="en-US" sz="1800" u="none" cap="none" strike="noStrike">
                <a:solidFill>
                  <a:srgbClr val="000000"/>
                </a:solidFill>
                <a:latin typeface="Consolas"/>
                <a:ea typeface="Consolas"/>
                <a:cs typeface="Consolas"/>
                <a:sym typeface="Consolas"/>
              </a:rPr>
              <a:t>; i++)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totalDiff += (nums[i] - nums[i - </a:t>
            </a:r>
            <a:r>
              <a:rPr b="0" i="0" lang="en-US" sz="1800" u="none" cap="none" strike="noStrike">
                <a:solidFill>
                  <a:srgbClr val="1750EB"/>
                </a:solidFill>
                <a:latin typeface="Consolas"/>
                <a:ea typeface="Consolas"/>
                <a:cs typeface="Consolas"/>
                <a:sym typeface="Consolas"/>
              </a:rPr>
              <a:t>1</a:t>
            </a:r>
            <a:r>
              <a:rPr b="0" i="0" lang="en-US" sz="1800" u="none" cap="none" strike="noStrike">
                <a:solidFill>
                  <a:srgbClr val="000000"/>
                </a:solidFill>
                <a:latin typeface="Consolas"/>
                <a:ea typeface="Consolas"/>
                <a:cs typeface="Consolas"/>
                <a:sym typeface="Consolas"/>
              </a:rPr>
              <a:t>]);</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System.</a:t>
            </a:r>
            <a:r>
              <a:rPr b="0" i="1" lang="en-US" sz="1800" u="none" cap="none" strike="noStrike">
                <a:solidFill>
                  <a:srgbClr val="871094"/>
                </a:solidFill>
                <a:latin typeface="Consolas"/>
                <a:ea typeface="Consolas"/>
                <a:cs typeface="Consolas"/>
                <a:sym typeface="Consolas"/>
              </a:rPr>
              <a:t>out</a:t>
            </a:r>
            <a:r>
              <a:rPr b="0" i="0" lang="en-US" sz="1800" u="none" cap="none" strike="noStrike">
                <a:solidFill>
                  <a:srgbClr val="000000"/>
                </a:solidFill>
                <a:latin typeface="Consolas"/>
                <a:ea typeface="Consolas"/>
                <a:cs typeface="Consolas"/>
                <a:sym typeface="Consolas"/>
              </a:rPr>
              <a:t>.println(</a:t>
            </a:r>
            <a:r>
              <a:rPr b="0" i="0" lang="en-US" sz="1800" u="none" cap="none" strike="noStrike">
                <a:solidFill>
                  <a:srgbClr val="067D17"/>
                </a:solidFill>
                <a:latin typeface="Consolas"/>
                <a:ea typeface="Consolas"/>
                <a:cs typeface="Consolas"/>
                <a:sym typeface="Consolas"/>
              </a:rPr>
              <a:t>"Total Diff = ” </a:t>
            </a:r>
            <a:r>
              <a:rPr b="0" i="0" lang="en-US" sz="1800" u="none" cap="none" strike="noStrike">
                <a:solidFill>
                  <a:srgbClr val="000000"/>
                </a:solidFill>
                <a:latin typeface="Consolas"/>
                <a:ea typeface="Consolas"/>
                <a:cs typeface="Consolas"/>
                <a:sym typeface="Consolas"/>
              </a:rPr>
              <a:t>+ totalDiff);</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   }</a:t>
            </a:r>
            <a:br>
              <a:rPr b="0" i="0" lang="en-US" sz="1800" u="none" cap="none" strike="noStrike">
                <a:latin typeface="Arial"/>
                <a:ea typeface="Arial"/>
                <a:cs typeface="Arial"/>
                <a:sym typeface="Arial"/>
              </a:rPr>
            </a:br>
            <a:r>
              <a:rPr b="0" i="0" lang="en-US" sz="1800" u="none" cap="none" strike="noStrike">
                <a:solidFill>
                  <a:srgbClr val="000000"/>
                </a:solidFill>
                <a:latin typeface="Consolas"/>
                <a:ea typeface="Consolas"/>
                <a:cs typeface="Consolas"/>
                <a:sym typeface="Consolas"/>
              </a:rPr>
              <a:t>}</a:t>
            </a:r>
            <a:endParaRPr b="0" i="0" sz="1800" u="none" cap="none" strike="noStrike">
              <a:latin typeface="Arial"/>
              <a:ea typeface="Arial"/>
              <a:cs typeface="Arial"/>
              <a:sym typeface="Arial"/>
            </a:endParaRPr>
          </a:p>
        </p:txBody>
      </p:sp>
      <p:sp>
        <p:nvSpPr>
          <p:cNvPr id="353" name="Google Shape;353;p61"/>
          <p:cNvSpPr/>
          <p:nvPr/>
        </p:nvSpPr>
        <p:spPr>
          <a:xfrm>
            <a:off x="8501760" y="2270880"/>
            <a:ext cx="3273000" cy="2222700"/>
          </a:xfrm>
          <a:prstGeom prst="rect">
            <a:avLst/>
          </a:prstGeom>
          <a:noFill/>
          <a:ln>
            <a:noFill/>
          </a:ln>
        </p:spPr>
        <p:txBody>
          <a:bodyPr anchorCtr="0" anchor="t" bIns="45000" lIns="90000" spcFirstLastPara="1" rIns="90000" wrap="square" tIns="45000">
            <a:noAutofit/>
          </a:bodyPr>
          <a:lstStyle/>
          <a:p>
            <a:pPr indent="-343080" lvl="0" marL="343080" marR="0" rtl="0" algn="l">
              <a:lnSpc>
                <a:spcPct val="100000"/>
              </a:lnSpc>
              <a:spcBef>
                <a:spcPts val="0"/>
              </a:spcBef>
              <a:spcAft>
                <a:spcPts val="0"/>
              </a:spcAft>
              <a:buClr>
                <a:srgbClr val="000000"/>
              </a:buClr>
              <a:buSzPts val="2800"/>
              <a:buFont typeface="Noto Sans Symbols"/>
              <a:buAutoNum type="alphaUcParenR"/>
            </a:pP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Total Diff = 12</a:t>
            </a:r>
            <a:endParaRPr b="0" i="0" sz="2800" u="none" cap="none" strike="noStrike">
              <a:latin typeface="Arial"/>
              <a:ea typeface="Arial"/>
              <a:cs typeface="Arial"/>
              <a:sym typeface="Arial"/>
            </a:endParaRPr>
          </a:p>
          <a:p>
            <a:pPr indent="-343080" lvl="0" marL="343080" marR="0" rtl="0" algn="l">
              <a:lnSpc>
                <a:spcPct val="100000"/>
              </a:lnSpc>
              <a:spcBef>
                <a:spcPts val="0"/>
              </a:spcBef>
              <a:spcAft>
                <a:spcPts val="0"/>
              </a:spcAft>
              <a:buClr>
                <a:srgbClr val="000000"/>
              </a:buClr>
              <a:buSzPts val="2800"/>
              <a:buFont typeface="Noto Sans Symbols"/>
              <a:buAutoNum type="alphaUcParenR"/>
            </a:pP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Total Diff = 11</a:t>
            </a:r>
            <a:endParaRPr b="0" i="0" sz="2800" u="none" cap="none" strike="noStrike">
              <a:latin typeface="Arial"/>
              <a:ea typeface="Arial"/>
              <a:cs typeface="Arial"/>
              <a:sym typeface="Arial"/>
            </a:endParaRPr>
          </a:p>
          <a:p>
            <a:pPr indent="-343080" lvl="0" marL="343080" marR="0" rtl="0" algn="l">
              <a:lnSpc>
                <a:spcPct val="100000"/>
              </a:lnSpc>
              <a:spcBef>
                <a:spcPts val="0"/>
              </a:spcBef>
              <a:spcAft>
                <a:spcPts val="0"/>
              </a:spcAft>
              <a:buClr>
                <a:srgbClr val="000000"/>
              </a:buClr>
              <a:buSzPts val="2800"/>
              <a:buFont typeface="Noto Sans Symbols"/>
              <a:buAutoNum type="alphaUcParenR"/>
            </a:pP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Total Diff = 7</a:t>
            </a:r>
            <a:endParaRPr b="0" i="0" sz="2800" u="none" cap="none" strike="noStrike">
              <a:latin typeface="Arial"/>
              <a:ea typeface="Arial"/>
              <a:cs typeface="Arial"/>
              <a:sym typeface="Arial"/>
            </a:endParaRPr>
          </a:p>
          <a:p>
            <a:pPr indent="-343080" lvl="0" marL="343080" marR="0" rtl="0" algn="l">
              <a:lnSpc>
                <a:spcPct val="100000"/>
              </a:lnSpc>
              <a:spcBef>
                <a:spcPts val="0"/>
              </a:spcBef>
              <a:spcAft>
                <a:spcPts val="0"/>
              </a:spcAft>
              <a:buClr>
                <a:srgbClr val="000000"/>
              </a:buClr>
              <a:buSzPts val="2800"/>
              <a:buFont typeface="Noto Sans Symbols"/>
              <a:buAutoNum type="alphaUcParenR"/>
            </a:pP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Error</a:t>
            </a:r>
            <a:endParaRPr b="0" i="0" sz="2800" u="none" cap="none" strike="noStrike">
              <a:latin typeface="Arial"/>
              <a:ea typeface="Arial"/>
              <a:cs typeface="Arial"/>
              <a:sym typeface="Arial"/>
            </a:endParaRPr>
          </a:p>
          <a:p>
            <a:pPr indent="0" lvl="0" marL="0" marR="0" rtl="0" algn="l">
              <a:lnSpc>
                <a:spcPct val="100000"/>
              </a:lnSpc>
              <a:spcBef>
                <a:spcPts val="0"/>
              </a:spcBef>
              <a:spcAft>
                <a:spcPts val="0"/>
              </a:spcAft>
              <a:buSzPts val="2800"/>
              <a:buFont typeface="Arial"/>
              <a:buNone/>
            </a:pPr>
            <a:r>
              <a:t/>
            </a:r>
            <a:endParaRPr b="0" i="0" sz="2800" u="none" cap="none" strike="noStrike">
              <a:latin typeface="Arial"/>
              <a:ea typeface="Arial"/>
              <a:cs typeface="Arial"/>
              <a:sym typeface="Arial"/>
            </a:endParaRPr>
          </a:p>
        </p:txBody>
      </p:sp>
      <p:pic>
        <p:nvPicPr>
          <p:cNvPr id="354" name="Google Shape;354;p61"/>
          <p:cNvPicPr preferRelativeResize="0"/>
          <p:nvPr/>
        </p:nvPicPr>
        <p:blipFill rotWithShape="1">
          <a:blip r:embed="rId3">
            <a:alphaModFix/>
          </a:blip>
          <a:srcRect b="0" l="0" r="0" t="0"/>
          <a:stretch/>
        </p:blipFill>
        <p:spPr>
          <a:xfrm>
            <a:off x="154080" y="300240"/>
            <a:ext cx="961200" cy="768600"/>
          </a:xfrm>
          <a:prstGeom prst="rect">
            <a:avLst/>
          </a:prstGeom>
          <a:noFill/>
          <a:ln>
            <a:noFill/>
          </a:ln>
        </p:spPr>
      </p:pic>
      <p:sp>
        <p:nvSpPr>
          <p:cNvPr id="355" name="Google Shape;355;p61"/>
          <p:cNvSpPr/>
          <p:nvPr/>
        </p:nvSpPr>
        <p:spPr>
          <a:xfrm>
            <a:off x="1247280" y="300240"/>
            <a:ext cx="4600800" cy="759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4400"/>
              <a:buFont typeface="Calibri"/>
              <a:buNone/>
            </a:pPr>
            <a:r>
              <a:rPr b="1" i="0" lang="en-US" sz="4400" u="none" cap="none" strike="noStrike">
                <a:solidFill>
                  <a:srgbClr val="FFFFFF"/>
                </a:solidFill>
                <a:latin typeface="Calibri"/>
                <a:ea typeface="Calibri"/>
                <a:cs typeface="Calibri"/>
                <a:sym typeface="Calibri"/>
              </a:rPr>
              <a:t>Practice : </a:t>
            </a:r>
            <a:r>
              <a:rPr b="1" lang="en-US" sz="4400">
                <a:solidFill>
                  <a:srgbClr val="FFFFFF"/>
                </a:solidFill>
                <a:latin typeface="Calibri"/>
                <a:ea typeface="Calibri"/>
                <a:cs typeface="Calibri"/>
                <a:sym typeface="Calibri"/>
              </a:rPr>
              <a:t>Share</a:t>
            </a:r>
            <a:endParaRPr b="0" i="0" sz="4400" u="none" cap="none" strike="noStrike">
              <a:latin typeface="Arial"/>
              <a:ea typeface="Arial"/>
              <a:cs typeface="Arial"/>
              <a:sym typeface="Arial"/>
            </a:endParaRPr>
          </a:p>
        </p:txBody>
      </p:sp>
      <p:sp>
        <p:nvSpPr>
          <p:cNvPr id="356" name="Google Shape;356;p61"/>
          <p:cNvSpPr/>
          <p:nvPr/>
        </p:nvSpPr>
        <p:spPr>
          <a:xfrm>
            <a:off x="3801625" y="4093316"/>
            <a:ext cx="961200" cy="320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1"/>
          <p:cNvSpPr/>
          <p:nvPr/>
        </p:nvSpPr>
        <p:spPr>
          <a:xfrm>
            <a:off x="3603526" y="3768925"/>
            <a:ext cx="2301600" cy="320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1"/>
          <p:cNvSpPr/>
          <p:nvPr/>
        </p:nvSpPr>
        <p:spPr>
          <a:xfrm>
            <a:off x="7782450" y="3612975"/>
            <a:ext cx="519000" cy="320700"/>
          </a:xfrm>
          <a:prstGeom prst="rightArrow">
            <a:avLst>
              <a:gd fmla="val 50000" name="adj1"/>
              <a:gd fmla="val 50000" name="adj2"/>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61"/>
          <p:cNvSpPr txBox="1"/>
          <p:nvPr/>
        </p:nvSpPr>
        <p:spPr>
          <a:xfrm>
            <a:off x="915025" y="6037300"/>
            <a:ext cx="54336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t>throws an </a:t>
            </a:r>
            <a:r>
              <a:rPr lang="en-US" sz="1900">
                <a:latin typeface="Consolas"/>
                <a:ea typeface="Consolas"/>
                <a:cs typeface="Consolas"/>
                <a:sym typeface="Consolas"/>
              </a:rPr>
              <a:t>IndexOutOfBoundsException</a:t>
            </a:r>
            <a:endParaRPr sz="1900">
              <a:latin typeface="Consolas"/>
              <a:ea typeface="Consolas"/>
              <a:cs typeface="Consolas"/>
              <a:sym typeface="Consola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