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 id="2147483680" r:id="rId4"/>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12192000"/>
  <p:notesSz cx="6858000" cy="9144000"/>
  <p:embeddedFontLst>
    <p:embeddedFont>
      <p:font typeface="Montserrat SemiBold"/>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Roboto Light"/>
      <p:regular r:id="rId44"/>
      <p:bold r:id="rId45"/>
      <p:italic r:id="rId46"/>
      <p:boldItalic r:id="rId47"/>
    </p:embeddedFont>
    <p:embeddedFont>
      <p:font typeface="Montserrat ExtraBold"/>
      <p:bold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RobotoLight-regular.fntdata"/><Relationship Id="rId43" Type="http://schemas.openxmlformats.org/officeDocument/2006/relationships/font" Target="fonts/Inter-bold.fntdata"/><Relationship Id="rId46" Type="http://schemas.openxmlformats.org/officeDocument/2006/relationships/font" Target="fonts/RobotoLight-italic.fntdata"/><Relationship Id="rId45" Type="http://schemas.openxmlformats.org/officeDocument/2006/relationships/font" Target="fonts/RobotoLigh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MontserratExtraBold-bold.fntdata"/><Relationship Id="rId47" Type="http://schemas.openxmlformats.org/officeDocument/2006/relationships/font" Target="fonts/RobotoLight-boldItalic.fntdata"/><Relationship Id="rId49" Type="http://schemas.openxmlformats.org/officeDocument/2006/relationships/font" Target="fonts/MontserratExtraBold-boldItalic.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MontserratSemiBold-bold.fntdata"/><Relationship Id="rId34" Type="http://schemas.openxmlformats.org/officeDocument/2006/relationships/font" Target="fonts/MontserratSemiBold-regular.fntdata"/><Relationship Id="rId37" Type="http://schemas.openxmlformats.org/officeDocument/2006/relationships/font" Target="fonts/MontserratSemiBold-boldItalic.fntdata"/><Relationship Id="rId36" Type="http://schemas.openxmlformats.org/officeDocument/2006/relationships/font" Target="fonts/MontserratSemiBold-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77240" y="4777560"/>
            <a:ext cx="6217560" cy="452592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372840" cy="50256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399200" y="0"/>
            <a:ext cx="3372840" cy="50256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9555480"/>
            <a:ext cx="3372840" cy="50256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399200" y="9555480"/>
            <a:ext cx="3372840" cy="50256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SzPts val="1400"/>
              <a:buFont typeface="Times New Roman"/>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05" name="Google Shape;205;p1: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27f05a0412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27f05a0412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227f05a0412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27f05a0412_0_305: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0" name="Google Shape;310;g227f05a0412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27f05a0412_0_315: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1" name="Google Shape;321;g227f05a0412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27f05a0412_0_327: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34" name="Google Shape;334;g227f05a0412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27f05a0412_0_341: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9" name="Google Shape;349;g227f05a0412_0_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27f05a0412_0_347: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6" name="Google Shape;356;g227f05a0412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27f05a0412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27f05a0412_0_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363" name="Google Shape;363;g227f05a0412_0_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27f05a0412_0_358: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9" name="Google Shape;369;g227f05a0412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27f05a0412_0_364: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6" name="Google Shape;376;g227f05a0412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27f05a0412_0_370: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83" name="Google Shape;383;g227f05a0412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27ebc2e728_0_125: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3" name="Google Shape;213;g227ebc2e728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27f05a0412_0_376: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90" name="Google Shape;390;g227f05a0412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27f05a0412_0_381: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96" name="Google Shape;396;g227f05a0412_0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27f05a0412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227f05a0412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g227f05a0412_0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27f05a0412_0_392: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09" name="Google Shape;409;g227f05a0412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27f05a0412_0_397: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15" name="Google Shape;415;g227f05a0412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27f05a0412_0_403: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2" name="Google Shape;422;g227f05a0412_0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27f05a0412_0_409: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9" name="Google Shape;429;g227f05a0412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27f05a0412_0_414: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35" name="Google Shape;435;g227f05a0412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0" name="Google Shape;220;p3: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4: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0" name="Google Shape;230;p4: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27f05a0412_0_237: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6" name="Google Shape;236;g227f05a0412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27f05a0412_0_245: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5" name="Google Shape;245;g227f05a0412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27f05a0412_0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27f05a0412_0_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227f05a0412_0_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27f05a0412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27f05a0412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269" name="Google Shape;269;g227f05a0412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27f05a0412_0_274: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7" name="Google Shape;277;g227f05a0412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2" name="Shape 3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62" name="Shape 62"/>
        <p:cNvGrpSpPr/>
        <p:nvPr/>
      </p:nvGrpSpPr>
      <p:grpSpPr>
        <a:xfrm>
          <a:off x="0" y="0"/>
          <a:ext cx="0" cy="0"/>
          <a:chOff x="0" y="0"/>
          <a:chExt cx="0" cy="0"/>
        </a:xfrm>
      </p:grpSpPr>
      <p:sp>
        <p:nvSpPr>
          <p:cNvPr id="63" name="Google Shape;63;p11"/>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1"/>
          <p:cNvSpPr txBox="1"/>
          <p:nvPr>
            <p:ph idx="1" type="body"/>
          </p:nvPr>
        </p:nvSpPr>
        <p:spPr>
          <a:xfrm>
            <a:off x="838080" y="1371600"/>
            <a:ext cx="1051524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11"/>
          <p:cNvSpPr txBox="1"/>
          <p:nvPr>
            <p:ph idx="2" type="body"/>
          </p:nvPr>
        </p:nvSpPr>
        <p:spPr>
          <a:xfrm>
            <a:off x="838080" y="3881520"/>
            <a:ext cx="1051524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66" name="Shape 66"/>
        <p:cNvGrpSpPr/>
        <p:nvPr/>
      </p:nvGrpSpPr>
      <p:grpSpPr>
        <a:xfrm>
          <a:off x="0" y="0"/>
          <a:ext cx="0" cy="0"/>
          <a:chOff x="0" y="0"/>
          <a:chExt cx="0" cy="0"/>
        </a:xfrm>
      </p:grpSpPr>
      <p:sp>
        <p:nvSpPr>
          <p:cNvPr id="67" name="Google Shape;67;p12"/>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2"/>
          <p:cNvSpPr txBox="1"/>
          <p:nvPr>
            <p:ph idx="1" type="body"/>
          </p:nvPr>
        </p:nvSpPr>
        <p:spPr>
          <a:xfrm>
            <a:off x="83808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9" name="Google Shape;69;p12"/>
          <p:cNvSpPr txBox="1"/>
          <p:nvPr>
            <p:ph idx="2" type="body"/>
          </p:nvPr>
        </p:nvSpPr>
        <p:spPr>
          <a:xfrm>
            <a:off x="622620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 name="Google Shape;70;p12"/>
          <p:cNvSpPr txBox="1"/>
          <p:nvPr>
            <p:ph idx="3" type="body"/>
          </p:nvPr>
        </p:nvSpPr>
        <p:spPr>
          <a:xfrm>
            <a:off x="838080" y="388152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1" name="Google Shape;71;p12"/>
          <p:cNvSpPr txBox="1"/>
          <p:nvPr>
            <p:ph idx="4" type="body"/>
          </p:nvPr>
        </p:nvSpPr>
        <p:spPr>
          <a:xfrm>
            <a:off x="6226200" y="388152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72" name="Shape 72"/>
        <p:cNvGrpSpPr/>
        <p:nvPr/>
      </p:nvGrpSpPr>
      <p:grpSpPr>
        <a:xfrm>
          <a:off x="0" y="0"/>
          <a:ext cx="0" cy="0"/>
          <a:chOff x="0" y="0"/>
          <a:chExt cx="0" cy="0"/>
        </a:xfrm>
      </p:grpSpPr>
      <p:sp>
        <p:nvSpPr>
          <p:cNvPr id="73" name="Google Shape;73;p13"/>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3"/>
          <p:cNvSpPr txBox="1"/>
          <p:nvPr>
            <p:ph idx="1" type="body"/>
          </p:nvPr>
        </p:nvSpPr>
        <p:spPr>
          <a:xfrm>
            <a:off x="838080" y="137160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5" name="Google Shape;75;p13"/>
          <p:cNvSpPr txBox="1"/>
          <p:nvPr>
            <p:ph idx="2" type="body"/>
          </p:nvPr>
        </p:nvSpPr>
        <p:spPr>
          <a:xfrm>
            <a:off x="4393440" y="137160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6" name="Google Shape;76;p13"/>
          <p:cNvSpPr txBox="1"/>
          <p:nvPr>
            <p:ph idx="3" type="body"/>
          </p:nvPr>
        </p:nvSpPr>
        <p:spPr>
          <a:xfrm>
            <a:off x="7949160" y="137160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7" name="Google Shape;77;p13"/>
          <p:cNvSpPr txBox="1"/>
          <p:nvPr>
            <p:ph idx="4" type="body"/>
          </p:nvPr>
        </p:nvSpPr>
        <p:spPr>
          <a:xfrm>
            <a:off x="838080" y="388152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8" name="Google Shape;78;p13"/>
          <p:cNvSpPr txBox="1"/>
          <p:nvPr>
            <p:ph idx="5" type="body"/>
          </p:nvPr>
        </p:nvSpPr>
        <p:spPr>
          <a:xfrm>
            <a:off x="4393440" y="388152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9" name="Google Shape;79;p13"/>
          <p:cNvSpPr txBox="1"/>
          <p:nvPr>
            <p:ph idx="6" type="body"/>
          </p:nvPr>
        </p:nvSpPr>
        <p:spPr>
          <a:xfrm>
            <a:off x="7949160" y="388152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8" name="Shape 88"/>
        <p:cNvGrpSpPr/>
        <p:nvPr/>
      </p:nvGrpSpPr>
      <p:grpSpPr>
        <a:xfrm>
          <a:off x="0" y="0"/>
          <a:ext cx="0" cy="0"/>
          <a:chOff x="0" y="0"/>
          <a:chExt cx="0" cy="0"/>
        </a:xfrm>
      </p:grpSpPr>
      <p:sp>
        <p:nvSpPr>
          <p:cNvPr id="89" name="Google Shape;89;p15"/>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6"/>
          <p:cNvSpPr txBox="1"/>
          <p:nvPr>
            <p:ph idx="1" type="subTitle"/>
          </p:nvPr>
        </p:nvSpPr>
        <p:spPr>
          <a:xfrm>
            <a:off x="838080" y="1371600"/>
            <a:ext cx="10515240" cy="4804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6"/>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94" name="Shape 94"/>
        <p:cNvGrpSpPr/>
        <p:nvPr/>
      </p:nvGrpSpPr>
      <p:grpSpPr>
        <a:xfrm>
          <a:off x="0" y="0"/>
          <a:ext cx="0" cy="0"/>
          <a:chOff x="0" y="0"/>
          <a:chExt cx="0" cy="0"/>
        </a:xfrm>
      </p:grpSpPr>
      <p:sp>
        <p:nvSpPr>
          <p:cNvPr id="95" name="Google Shape;95;p17"/>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7"/>
          <p:cNvSpPr txBox="1"/>
          <p:nvPr>
            <p:ph idx="1" type="body"/>
          </p:nvPr>
        </p:nvSpPr>
        <p:spPr>
          <a:xfrm>
            <a:off x="838080" y="1371600"/>
            <a:ext cx="1051524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7" name="Google Shape;97;p17"/>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98" name="Shape 98"/>
        <p:cNvGrpSpPr/>
        <p:nvPr/>
      </p:nvGrpSpPr>
      <p:grpSpPr>
        <a:xfrm>
          <a:off x="0" y="0"/>
          <a:ext cx="0" cy="0"/>
          <a:chOff x="0" y="0"/>
          <a:chExt cx="0" cy="0"/>
        </a:xfrm>
      </p:grpSpPr>
      <p:sp>
        <p:nvSpPr>
          <p:cNvPr id="99" name="Google Shape;99;p18"/>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8"/>
          <p:cNvSpPr txBox="1"/>
          <p:nvPr>
            <p:ph idx="1" type="body"/>
          </p:nvPr>
        </p:nvSpPr>
        <p:spPr>
          <a:xfrm>
            <a:off x="838080" y="1371600"/>
            <a:ext cx="513108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1" name="Google Shape;101;p18"/>
          <p:cNvSpPr txBox="1"/>
          <p:nvPr>
            <p:ph idx="2" type="body"/>
          </p:nvPr>
        </p:nvSpPr>
        <p:spPr>
          <a:xfrm>
            <a:off x="6226200" y="1371600"/>
            <a:ext cx="513108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2" name="Google Shape;102;p18"/>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p19"/>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9"/>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06" name="Shape 106"/>
        <p:cNvGrpSpPr/>
        <p:nvPr/>
      </p:nvGrpSpPr>
      <p:grpSpPr>
        <a:xfrm>
          <a:off x="0" y="0"/>
          <a:ext cx="0" cy="0"/>
          <a:chOff x="0" y="0"/>
          <a:chExt cx="0" cy="0"/>
        </a:xfrm>
      </p:grpSpPr>
      <p:sp>
        <p:nvSpPr>
          <p:cNvPr id="107" name="Google Shape;107;p20"/>
          <p:cNvSpPr txBox="1"/>
          <p:nvPr>
            <p:ph idx="1" type="subTitle"/>
          </p:nvPr>
        </p:nvSpPr>
        <p:spPr>
          <a:xfrm>
            <a:off x="838080" y="456480"/>
            <a:ext cx="10515240" cy="3534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20"/>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09" name="Shape 109"/>
        <p:cNvGrpSpPr/>
        <p:nvPr/>
      </p:nvGrpSpPr>
      <p:grpSpPr>
        <a:xfrm>
          <a:off x="0" y="0"/>
          <a:ext cx="0" cy="0"/>
          <a:chOff x="0" y="0"/>
          <a:chExt cx="0" cy="0"/>
        </a:xfrm>
      </p:grpSpPr>
      <p:sp>
        <p:nvSpPr>
          <p:cNvPr id="110" name="Google Shape;110;p21"/>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21"/>
          <p:cNvSpPr txBox="1"/>
          <p:nvPr>
            <p:ph idx="1" type="body"/>
          </p:nvPr>
        </p:nvSpPr>
        <p:spPr>
          <a:xfrm>
            <a:off x="83808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2" name="Google Shape;112;p21"/>
          <p:cNvSpPr txBox="1"/>
          <p:nvPr>
            <p:ph idx="2" type="body"/>
          </p:nvPr>
        </p:nvSpPr>
        <p:spPr>
          <a:xfrm>
            <a:off x="6226200" y="1371600"/>
            <a:ext cx="513108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3" name="Google Shape;113;p21"/>
          <p:cNvSpPr txBox="1"/>
          <p:nvPr>
            <p:ph idx="3" type="body"/>
          </p:nvPr>
        </p:nvSpPr>
        <p:spPr>
          <a:xfrm>
            <a:off x="838080" y="388152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4" name="Google Shape;114;p21"/>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3" name="Shape 33"/>
        <p:cNvGrpSpPr/>
        <p:nvPr/>
      </p:nvGrpSpPr>
      <p:grpSpPr>
        <a:xfrm>
          <a:off x="0" y="0"/>
          <a:ext cx="0" cy="0"/>
          <a:chOff x="0" y="0"/>
          <a:chExt cx="0" cy="0"/>
        </a:xfrm>
      </p:grpSpPr>
      <p:sp>
        <p:nvSpPr>
          <p:cNvPr id="34" name="Google Shape;34;p3"/>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
          <p:cNvSpPr txBox="1"/>
          <p:nvPr>
            <p:ph idx="1" type="subTitle"/>
          </p:nvPr>
        </p:nvSpPr>
        <p:spPr>
          <a:xfrm>
            <a:off x="838080" y="1371600"/>
            <a:ext cx="10515240" cy="4804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15" name="Shape 115"/>
        <p:cNvGrpSpPr/>
        <p:nvPr/>
      </p:nvGrpSpPr>
      <p:grpSpPr>
        <a:xfrm>
          <a:off x="0" y="0"/>
          <a:ext cx="0" cy="0"/>
          <a:chOff x="0" y="0"/>
          <a:chExt cx="0" cy="0"/>
        </a:xfrm>
      </p:grpSpPr>
      <p:sp>
        <p:nvSpPr>
          <p:cNvPr id="116" name="Google Shape;116;p22"/>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2"/>
          <p:cNvSpPr txBox="1"/>
          <p:nvPr>
            <p:ph idx="1" type="body"/>
          </p:nvPr>
        </p:nvSpPr>
        <p:spPr>
          <a:xfrm>
            <a:off x="838080" y="1371600"/>
            <a:ext cx="513108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8" name="Google Shape;118;p22"/>
          <p:cNvSpPr txBox="1"/>
          <p:nvPr>
            <p:ph idx="2" type="body"/>
          </p:nvPr>
        </p:nvSpPr>
        <p:spPr>
          <a:xfrm>
            <a:off x="622620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9" name="Google Shape;119;p22"/>
          <p:cNvSpPr txBox="1"/>
          <p:nvPr>
            <p:ph idx="3" type="body"/>
          </p:nvPr>
        </p:nvSpPr>
        <p:spPr>
          <a:xfrm>
            <a:off x="6226200" y="388152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0" name="Google Shape;120;p22"/>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21" name="Shape 121"/>
        <p:cNvGrpSpPr/>
        <p:nvPr/>
      </p:nvGrpSpPr>
      <p:grpSpPr>
        <a:xfrm>
          <a:off x="0" y="0"/>
          <a:ext cx="0" cy="0"/>
          <a:chOff x="0" y="0"/>
          <a:chExt cx="0" cy="0"/>
        </a:xfrm>
      </p:grpSpPr>
      <p:sp>
        <p:nvSpPr>
          <p:cNvPr id="122" name="Google Shape;122;p23"/>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23"/>
          <p:cNvSpPr txBox="1"/>
          <p:nvPr>
            <p:ph idx="1" type="body"/>
          </p:nvPr>
        </p:nvSpPr>
        <p:spPr>
          <a:xfrm>
            <a:off x="83808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4" name="Google Shape;124;p23"/>
          <p:cNvSpPr txBox="1"/>
          <p:nvPr>
            <p:ph idx="2" type="body"/>
          </p:nvPr>
        </p:nvSpPr>
        <p:spPr>
          <a:xfrm>
            <a:off x="622620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5" name="Google Shape;125;p23"/>
          <p:cNvSpPr txBox="1"/>
          <p:nvPr>
            <p:ph idx="3" type="body"/>
          </p:nvPr>
        </p:nvSpPr>
        <p:spPr>
          <a:xfrm>
            <a:off x="838080" y="3881520"/>
            <a:ext cx="1051524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6" name="Google Shape;126;p23"/>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27" name="Shape 127"/>
        <p:cNvGrpSpPr/>
        <p:nvPr/>
      </p:nvGrpSpPr>
      <p:grpSpPr>
        <a:xfrm>
          <a:off x="0" y="0"/>
          <a:ext cx="0" cy="0"/>
          <a:chOff x="0" y="0"/>
          <a:chExt cx="0" cy="0"/>
        </a:xfrm>
      </p:grpSpPr>
      <p:sp>
        <p:nvSpPr>
          <p:cNvPr id="128" name="Google Shape;128;p24"/>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4"/>
          <p:cNvSpPr txBox="1"/>
          <p:nvPr>
            <p:ph idx="1" type="body"/>
          </p:nvPr>
        </p:nvSpPr>
        <p:spPr>
          <a:xfrm>
            <a:off x="838080" y="1371600"/>
            <a:ext cx="1051524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0" name="Google Shape;130;p24"/>
          <p:cNvSpPr txBox="1"/>
          <p:nvPr>
            <p:ph idx="2" type="body"/>
          </p:nvPr>
        </p:nvSpPr>
        <p:spPr>
          <a:xfrm>
            <a:off x="838080" y="3881520"/>
            <a:ext cx="1051524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1" name="Google Shape;131;p24"/>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32" name="Shape 132"/>
        <p:cNvGrpSpPr/>
        <p:nvPr/>
      </p:nvGrpSpPr>
      <p:grpSpPr>
        <a:xfrm>
          <a:off x="0" y="0"/>
          <a:ext cx="0" cy="0"/>
          <a:chOff x="0" y="0"/>
          <a:chExt cx="0" cy="0"/>
        </a:xfrm>
      </p:grpSpPr>
      <p:sp>
        <p:nvSpPr>
          <p:cNvPr id="133" name="Google Shape;133;p25"/>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5"/>
          <p:cNvSpPr txBox="1"/>
          <p:nvPr>
            <p:ph idx="1" type="body"/>
          </p:nvPr>
        </p:nvSpPr>
        <p:spPr>
          <a:xfrm>
            <a:off x="83808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5" name="Google Shape;135;p25"/>
          <p:cNvSpPr txBox="1"/>
          <p:nvPr>
            <p:ph idx="2" type="body"/>
          </p:nvPr>
        </p:nvSpPr>
        <p:spPr>
          <a:xfrm>
            <a:off x="622620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6" name="Google Shape;136;p25"/>
          <p:cNvSpPr txBox="1"/>
          <p:nvPr>
            <p:ph idx="3" type="body"/>
          </p:nvPr>
        </p:nvSpPr>
        <p:spPr>
          <a:xfrm>
            <a:off x="838080" y="388152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7" name="Google Shape;137;p25"/>
          <p:cNvSpPr txBox="1"/>
          <p:nvPr>
            <p:ph idx="4" type="body"/>
          </p:nvPr>
        </p:nvSpPr>
        <p:spPr>
          <a:xfrm>
            <a:off x="6226200" y="388152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8" name="Google Shape;138;p25"/>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39" name="Shape 139"/>
        <p:cNvGrpSpPr/>
        <p:nvPr/>
      </p:nvGrpSpPr>
      <p:grpSpPr>
        <a:xfrm>
          <a:off x="0" y="0"/>
          <a:ext cx="0" cy="0"/>
          <a:chOff x="0" y="0"/>
          <a:chExt cx="0" cy="0"/>
        </a:xfrm>
      </p:grpSpPr>
      <p:sp>
        <p:nvSpPr>
          <p:cNvPr id="140" name="Google Shape;140;p26"/>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26"/>
          <p:cNvSpPr txBox="1"/>
          <p:nvPr>
            <p:ph idx="1" type="body"/>
          </p:nvPr>
        </p:nvSpPr>
        <p:spPr>
          <a:xfrm>
            <a:off x="838080" y="137160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2" name="Google Shape;142;p26"/>
          <p:cNvSpPr txBox="1"/>
          <p:nvPr>
            <p:ph idx="2" type="body"/>
          </p:nvPr>
        </p:nvSpPr>
        <p:spPr>
          <a:xfrm>
            <a:off x="4393440" y="137160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3" name="Google Shape;143;p26"/>
          <p:cNvSpPr txBox="1"/>
          <p:nvPr>
            <p:ph idx="3" type="body"/>
          </p:nvPr>
        </p:nvSpPr>
        <p:spPr>
          <a:xfrm>
            <a:off x="7949160" y="137160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4" name="Google Shape;144;p26"/>
          <p:cNvSpPr txBox="1"/>
          <p:nvPr>
            <p:ph idx="4" type="body"/>
          </p:nvPr>
        </p:nvSpPr>
        <p:spPr>
          <a:xfrm>
            <a:off x="838080" y="388152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5" name="Google Shape;145;p26"/>
          <p:cNvSpPr txBox="1"/>
          <p:nvPr>
            <p:ph idx="5" type="body"/>
          </p:nvPr>
        </p:nvSpPr>
        <p:spPr>
          <a:xfrm>
            <a:off x="4393440" y="388152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6" name="Google Shape;146;p26"/>
          <p:cNvSpPr txBox="1"/>
          <p:nvPr>
            <p:ph idx="6" type="body"/>
          </p:nvPr>
        </p:nvSpPr>
        <p:spPr>
          <a:xfrm>
            <a:off x="7949160" y="3881520"/>
            <a:ext cx="338580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7" name="Google Shape;147;p26"/>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1pPr>
            <a:lvl2pPr indent="0" lvl="1"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2pPr>
            <a:lvl3pPr indent="0" lvl="2"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3pPr>
            <a:lvl4pPr indent="0" lvl="3"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4pPr>
            <a:lvl5pPr indent="0" lvl="4"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5pPr>
            <a:lvl6pPr indent="0" lvl="5"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6pPr>
            <a:lvl7pPr indent="0" lvl="6"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7pPr>
            <a:lvl8pPr indent="0" lvl="7"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8pPr>
            <a:lvl9pPr indent="0" lvl="8" marL="0" algn="r">
              <a:lnSpc>
                <a:spcPct val="100000"/>
              </a:lnSpc>
              <a:spcBef>
                <a:spcPts val="0"/>
              </a:spcBef>
              <a:buClr>
                <a:srgbClr val="2E235D"/>
              </a:buClr>
              <a:buSzPts val="1100"/>
              <a:buFont typeface="Calibri"/>
              <a:buNone/>
              <a:defRPr b="1" sz="1100"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56" name="Shape 156"/>
        <p:cNvGrpSpPr/>
        <p:nvPr/>
      </p:nvGrpSpPr>
      <p:grpSpPr>
        <a:xfrm>
          <a:off x="0" y="0"/>
          <a:ext cx="0" cy="0"/>
          <a:chOff x="0" y="0"/>
          <a:chExt cx="0" cy="0"/>
        </a:xfrm>
      </p:grpSpPr>
      <p:sp>
        <p:nvSpPr>
          <p:cNvPr id="157" name="Google Shape;157;p28"/>
          <p:cNvSpPr txBox="1"/>
          <p:nvPr>
            <p:ph type="title"/>
          </p:nvPr>
        </p:nvSpPr>
        <p:spPr>
          <a:xfrm>
            <a:off x="292977" y="4013370"/>
            <a:ext cx="6213000" cy="19548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F0F0F0"/>
              </a:buClr>
              <a:buSzPts val="6000"/>
              <a:buFont typeface="Montserrat SemiBold"/>
              <a:buNone/>
              <a:defRPr b="0" i="0" sz="6000">
                <a:solidFill>
                  <a:srgbClr val="F0F0F0"/>
                </a:solidFill>
                <a:latin typeface="Montserrat SemiBold"/>
                <a:ea typeface="Montserrat SemiBold"/>
                <a:cs typeface="Montserrat SemiBold"/>
                <a:sym typeface="Montserrat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 name="Google Shape;158;p28"/>
          <p:cNvSpPr txBox="1"/>
          <p:nvPr/>
        </p:nvSpPr>
        <p:spPr>
          <a:xfrm>
            <a:off x="292977" y="3182200"/>
            <a:ext cx="3154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rgbClr val="F0F0F0"/>
                </a:solidFill>
                <a:latin typeface="Montserrat ExtraBold"/>
                <a:ea typeface="Montserrat ExtraBold"/>
                <a:cs typeface="Montserrat ExtraBold"/>
                <a:sym typeface="Montserrat ExtraBold"/>
              </a:rPr>
              <a:t>CSE 122</a:t>
            </a:r>
            <a:endParaRPr/>
          </a:p>
        </p:txBody>
      </p:sp>
      <p:sp>
        <p:nvSpPr>
          <p:cNvPr id="159" name="Google Shape;159;p28"/>
          <p:cNvSpPr/>
          <p:nvPr/>
        </p:nvSpPr>
        <p:spPr>
          <a:xfrm>
            <a:off x="420128" y="2753848"/>
            <a:ext cx="1269600" cy="420000"/>
          </a:xfrm>
          <a:prstGeom prst="roundRect">
            <a:avLst>
              <a:gd fmla="val 16667" name="adj"/>
            </a:avLst>
          </a:prstGeom>
          <a:solidFill>
            <a:srgbClr val="FA82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600">
                <a:solidFill>
                  <a:schemeClr val="lt1"/>
                </a:solidFill>
                <a:latin typeface="Montserrat"/>
                <a:ea typeface="Montserrat"/>
                <a:cs typeface="Montserrat"/>
                <a:sym typeface="Montserrat"/>
              </a:rPr>
              <a:t>LEC 00</a:t>
            </a:r>
            <a:endParaRPr/>
          </a:p>
        </p:txBody>
      </p:sp>
      <p:sp>
        <p:nvSpPr>
          <p:cNvPr id="160" name="Google Shape;160;p28"/>
          <p:cNvSpPr/>
          <p:nvPr/>
        </p:nvSpPr>
        <p:spPr>
          <a:xfrm>
            <a:off x="7119063" y="1251643"/>
            <a:ext cx="5250300" cy="5153700"/>
          </a:xfrm>
          <a:prstGeom prst="roundRect">
            <a:avLst>
              <a:gd fmla="val 1114" name="adj"/>
            </a:avLst>
          </a:prstGeom>
          <a:solidFill>
            <a:srgbClr val="FAFAFA"/>
          </a:solidFill>
          <a:ln cap="flat" cmpd="sng" w="12700">
            <a:solidFill>
              <a:srgbClr val="211943"/>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28"/>
          <p:cNvSpPr txBox="1"/>
          <p:nvPr/>
        </p:nvSpPr>
        <p:spPr>
          <a:xfrm>
            <a:off x="8346734" y="5086746"/>
            <a:ext cx="3552300" cy="131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Ayush</a:t>
            </a:r>
            <a:endParaRPr b="1" i="0" sz="800">
              <a:solidFill>
                <a:srgbClr val="595959"/>
              </a:solidFill>
              <a:latin typeface="Montserrat SemiBold"/>
              <a:ea typeface="Montserrat SemiBold"/>
              <a:cs typeface="Montserrat SemiBold"/>
              <a:sym typeface="Montserrat SemiBold"/>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Connor</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Poojitha</a:t>
            </a:r>
            <a:endParaRPr b="1" i="0" sz="800">
              <a:solidFill>
                <a:srgbClr val="595959"/>
              </a:solidFill>
              <a:latin typeface="Montserrat SemiBold"/>
              <a:ea typeface="Montserrat SemiBold"/>
              <a:cs typeface="Montserrat SemiBold"/>
              <a:sym typeface="Montserrat SemiBold"/>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Andrew A</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Andrew C</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Jasmine</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Darel</a:t>
            </a:r>
            <a:endParaRPr b="1" i="0" sz="800">
              <a:solidFill>
                <a:srgbClr val="595959"/>
              </a:solidFill>
              <a:latin typeface="Montserrat SemiBold"/>
              <a:ea typeface="Montserrat SemiBold"/>
              <a:cs typeface="Montserrat SemiBold"/>
              <a:sym typeface="Montserrat SemiBold"/>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Gabe</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Karen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Colton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Atharva</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Julia</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Megana</a:t>
            </a:r>
            <a:endParaRPr b="1" i="0" sz="800">
              <a:solidFill>
                <a:srgbClr val="595959"/>
              </a:solidFill>
              <a:latin typeface="Montserrat SemiBold"/>
              <a:ea typeface="Montserrat SemiBold"/>
              <a:cs typeface="Montserrat SemiBold"/>
              <a:sym typeface="Montserrat SemiBold"/>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Joey</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Eesha</a:t>
            </a:r>
            <a:endParaRPr b="1" i="0" sz="800">
              <a:solidFill>
                <a:srgbClr val="595959"/>
              </a:solidFill>
              <a:latin typeface="Montserrat SemiBold"/>
              <a:ea typeface="Montserrat SemiBold"/>
              <a:cs typeface="Montserrat SemiBold"/>
              <a:sym typeface="Montserrat SemiBold"/>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Lilian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Thomas</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Leon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Melissa</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Audrey</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Ernie</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Di</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Logan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Shivani</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Michelle</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Steven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Kevin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Ken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Vivek</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Autumn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Ambika</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Elizabeth</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Joe</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Jin</a:t>
            </a:r>
            <a:endParaRPr b="1" i="0" sz="800">
              <a:solidFill>
                <a:srgbClr val="595959"/>
              </a:solidFill>
              <a:latin typeface="Montserrat SemiBold"/>
              <a:ea typeface="Montserrat SemiBold"/>
              <a:cs typeface="Montserrat SemiBold"/>
              <a:sym typeface="Montserrat SemiBold"/>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Ben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Evelyn</a:t>
            </a:r>
            <a:endParaRPr/>
          </a:p>
          <a:p>
            <a:pPr indent="0" lvl="0" marL="0" marR="0" rtl="0" algn="l">
              <a:spcBef>
                <a:spcPts val="0"/>
              </a:spcBef>
              <a:spcAft>
                <a:spcPts val="0"/>
              </a:spcAft>
              <a:buNone/>
            </a:pPr>
            <a:r>
              <a:rPr b="1" i="0" lang="en-US" sz="800">
                <a:solidFill>
                  <a:srgbClr val="595959"/>
                </a:solidFill>
                <a:latin typeface="Montserrat SemiBold"/>
                <a:ea typeface="Montserrat SemiBold"/>
                <a:cs typeface="Montserrat SemiBold"/>
                <a:sym typeface="Montserrat SemiBold"/>
              </a:rPr>
              <a:t>Kent</a:t>
            </a:r>
            <a:endParaRPr/>
          </a:p>
        </p:txBody>
      </p:sp>
      <p:sp>
        <p:nvSpPr>
          <p:cNvPr id="162" name="Google Shape;162;p28"/>
          <p:cNvSpPr/>
          <p:nvPr/>
        </p:nvSpPr>
        <p:spPr>
          <a:xfrm>
            <a:off x="8346734" y="4819413"/>
            <a:ext cx="12027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a:solidFill>
                  <a:srgbClr val="595959"/>
                </a:solidFill>
                <a:latin typeface="Montserrat SemiBold"/>
                <a:ea typeface="Montserrat SemiBold"/>
                <a:cs typeface="Montserrat SemiBold"/>
                <a:sym typeface="Montserrat SemiBold"/>
              </a:rPr>
              <a:t>Miya Natsuhara</a:t>
            </a:r>
            <a:endParaRPr b="1" i="0" sz="1200">
              <a:solidFill>
                <a:srgbClr val="595959"/>
              </a:solidFill>
              <a:latin typeface="Montserrat SemiBold"/>
              <a:ea typeface="Montserrat SemiBold"/>
              <a:cs typeface="Montserrat SemiBold"/>
              <a:sym typeface="Montserrat SemiBold"/>
            </a:endParaRPr>
          </a:p>
        </p:txBody>
      </p:sp>
      <p:sp>
        <p:nvSpPr>
          <p:cNvPr id="163" name="Google Shape;163;p28"/>
          <p:cNvSpPr/>
          <p:nvPr/>
        </p:nvSpPr>
        <p:spPr>
          <a:xfrm>
            <a:off x="7360567" y="4819413"/>
            <a:ext cx="9861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1200">
                <a:solidFill>
                  <a:srgbClr val="A5A5A5"/>
                </a:solidFill>
                <a:latin typeface="Montserrat"/>
                <a:ea typeface="Montserrat"/>
                <a:cs typeface="Montserrat"/>
                <a:sym typeface="Montserrat"/>
              </a:rPr>
              <a:t>Instructor</a:t>
            </a:r>
            <a:endParaRPr/>
          </a:p>
        </p:txBody>
      </p:sp>
      <p:sp>
        <p:nvSpPr>
          <p:cNvPr id="164" name="Google Shape;164;p28"/>
          <p:cNvSpPr/>
          <p:nvPr/>
        </p:nvSpPr>
        <p:spPr>
          <a:xfrm>
            <a:off x="7848275" y="5075655"/>
            <a:ext cx="4797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1200">
                <a:solidFill>
                  <a:srgbClr val="A5A5A5"/>
                </a:solidFill>
                <a:latin typeface="Montserrat"/>
                <a:ea typeface="Montserrat"/>
                <a:cs typeface="Montserrat"/>
                <a:sym typeface="Montserrat"/>
              </a:rPr>
              <a:t>TAs</a:t>
            </a:r>
            <a:endParaRPr/>
          </a:p>
        </p:txBody>
      </p:sp>
      <p:cxnSp>
        <p:nvCxnSpPr>
          <p:cNvPr id="165" name="Google Shape;165;p28"/>
          <p:cNvCxnSpPr/>
          <p:nvPr/>
        </p:nvCxnSpPr>
        <p:spPr>
          <a:xfrm>
            <a:off x="7452794" y="4551419"/>
            <a:ext cx="4468200" cy="0"/>
          </a:xfrm>
          <a:prstGeom prst="straightConnector1">
            <a:avLst/>
          </a:prstGeom>
          <a:noFill/>
          <a:ln cap="flat" cmpd="sng" w="9525">
            <a:solidFill>
              <a:srgbClr val="BFBFBF"/>
            </a:solidFill>
            <a:prstDash val="solid"/>
            <a:miter lim="800000"/>
            <a:headEnd len="sm" w="sm" type="none"/>
            <a:tailEnd len="sm" w="sm" type="none"/>
          </a:ln>
        </p:spPr>
      </p:cxnSp>
      <p:sp>
        <p:nvSpPr>
          <p:cNvPr id="166" name="Google Shape;166;p28"/>
          <p:cNvSpPr/>
          <p:nvPr/>
        </p:nvSpPr>
        <p:spPr>
          <a:xfrm>
            <a:off x="6931" y="5505569"/>
            <a:ext cx="4514400" cy="1341000"/>
          </a:xfrm>
          <a:prstGeom prst="roundRect">
            <a:avLst>
              <a:gd fmla="val 9433" name="adj"/>
            </a:avLst>
          </a:prstGeom>
          <a:solidFill>
            <a:srgbClr val="FAFAFA"/>
          </a:solidFill>
          <a:ln cap="flat" cmpd="sng" w="12700">
            <a:solidFill>
              <a:srgbClr val="211943"/>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28"/>
          <p:cNvSpPr/>
          <p:nvPr/>
        </p:nvSpPr>
        <p:spPr>
          <a:xfrm>
            <a:off x="192738" y="5823174"/>
            <a:ext cx="22506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a:solidFill>
                  <a:srgbClr val="A5A5A5"/>
                </a:solidFill>
                <a:latin typeface="Montserrat"/>
                <a:ea typeface="Montserrat"/>
                <a:cs typeface="Montserrat"/>
                <a:sym typeface="Montserrat"/>
              </a:rPr>
              <a:t>Questions during Class?</a:t>
            </a:r>
            <a:endParaRPr/>
          </a:p>
        </p:txBody>
      </p:sp>
      <p:sp>
        <p:nvSpPr>
          <p:cNvPr id="168" name="Google Shape;168;p28"/>
          <p:cNvSpPr/>
          <p:nvPr/>
        </p:nvSpPr>
        <p:spPr>
          <a:xfrm>
            <a:off x="197108" y="6094422"/>
            <a:ext cx="2246400" cy="769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a:solidFill>
                  <a:srgbClr val="595959"/>
                </a:solidFill>
                <a:latin typeface="Montserrat SemiBold"/>
                <a:ea typeface="Montserrat SemiBold"/>
                <a:cs typeface="Montserrat SemiBold"/>
                <a:sym typeface="Montserrat SemiBold"/>
              </a:rPr>
              <a:t>Raise hand or send here</a:t>
            </a:r>
            <a:endParaRPr/>
          </a:p>
          <a:p>
            <a:pPr indent="0" lvl="0" marL="0" marR="0" rtl="0" algn="l">
              <a:spcBef>
                <a:spcPts val="0"/>
              </a:spcBef>
              <a:spcAft>
                <a:spcPts val="0"/>
              </a:spcAft>
              <a:buNone/>
            </a:pPr>
            <a:r>
              <a:t/>
            </a:r>
            <a:endParaRPr b="1" i="0" sz="1200">
              <a:solidFill>
                <a:srgbClr val="595959"/>
              </a:solidFill>
              <a:latin typeface="Montserrat SemiBold"/>
              <a:ea typeface="Montserrat SemiBold"/>
              <a:cs typeface="Montserrat SemiBold"/>
              <a:sym typeface="Montserrat SemiBold"/>
            </a:endParaRPr>
          </a:p>
          <a:p>
            <a:pPr indent="0" lvl="0" marL="0" marR="0" rtl="0" algn="l">
              <a:spcBef>
                <a:spcPts val="0"/>
              </a:spcBef>
              <a:spcAft>
                <a:spcPts val="0"/>
              </a:spcAft>
              <a:buNone/>
            </a:pPr>
            <a:r>
              <a:rPr b="0" i="0" lang="en-US" sz="2000">
                <a:solidFill>
                  <a:srgbClr val="595959"/>
                </a:solidFill>
                <a:latin typeface="Montserrat SemiBold"/>
                <a:ea typeface="Montserrat SemiBold"/>
                <a:cs typeface="Montserrat SemiBold"/>
                <a:sym typeface="Montserrat SemiBold"/>
              </a:rPr>
              <a:t>sli.do    #cse122 </a:t>
            </a:r>
            <a:endParaRPr/>
          </a:p>
        </p:txBody>
      </p:sp>
      <p:sp>
        <p:nvSpPr>
          <p:cNvPr id="169" name="Google Shape;169;p28"/>
          <p:cNvSpPr/>
          <p:nvPr/>
        </p:nvSpPr>
        <p:spPr>
          <a:xfrm>
            <a:off x="3243845" y="5574550"/>
            <a:ext cx="1218300" cy="1223100"/>
          </a:xfrm>
          <a:prstGeom prst="roundRect">
            <a:avLst>
              <a:gd fmla="val 16667" name="adj"/>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0" name="Google Shape;170;p28"/>
          <p:cNvPicPr preferRelativeResize="0"/>
          <p:nvPr/>
        </p:nvPicPr>
        <p:blipFill rotWithShape="1">
          <a:blip r:embed="rId3">
            <a:alphaModFix/>
          </a:blip>
          <a:srcRect b="0" l="0" r="0" t="0"/>
          <a:stretch/>
        </p:blipFill>
        <p:spPr>
          <a:xfrm>
            <a:off x="3364475" y="5689165"/>
            <a:ext cx="991703" cy="98522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1" name="Shape 171"/>
        <p:cNvGrpSpPr/>
        <p:nvPr/>
      </p:nvGrpSpPr>
      <p:grpSpPr>
        <a:xfrm>
          <a:off x="0" y="0"/>
          <a:ext cx="0" cy="0"/>
          <a:chOff x="0" y="0"/>
          <a:chExt cx="0" cy="0"/>
        </a:xfrm>
      </p:grpSpPr>
      <p:sp>
        <p:nvSpPr>
          <p:cNvPr id="172" name="Google Shape;172;p29"/>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4400"/>
              <a:buFont typeface="Calibri"/>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3" name="Google Shape;173;p29"/>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4" name="Google Shape;174;p29"/>
          <p:cNvSpPr txBox="1"/>
          <p:nvPr>
            <p:ph idx="12" type="sldNum"/>
          </p:nvPr>
        </p:nvSpPr>
        <p:spPr>
          <a:xfrm>
            <a:off x="11487150" y="6329363"/>
            <a:ext cx="55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75" name="Shape 175"/>
        <p:cNvGrpSpPr/>
        <p:nvPr/>
      </p:nvGrpSpPr>
      <p:grpSpPr>
        <a:xfrm>
          <a:off x="0" y="0"/>
          <a:ext cx="0" cy="0"/>
          <a:chOff x="0" y="0"/>
          <a:chExt cx="0" cy="0"/>
        </a:xfrm>
      </p:grpSpPr>
      <p:sp>
        <p:nvSpPr>
          <p:cNvPr id="176" name="Google Shape;176;p30"/>
          <p:cNvSpPr txBox="1"/>
          <p:nvPr>
            <p:ph idx="12" type="sldNum"/>
          </p:nvPr>
        </p:nvSpPr>
        <p:spPr>
          <a:xfrm>
            <a:off x="11487150" y="6329363"/>
            <a:ext cx="55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77" name="Google Shape;177;p30"/>
          <p:cNvSpPr txBox="1"/>
          <p:nvPr/>
        </p:nvSpPr>
        <p:spPr>
          <a:xfrm>
            <a:off x="568410" y="469557"/>
            <a:ext cx="20142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400">
                <a:solidFill>
                  <a:schemeClr val="dk1"/>
                </a:solidFill>
                <a:latin typeface="Calibri"/>
                <a:ea typeface="Calibri"/>
                <a:cs typeface="Calibri"/>
                <a:sym typeface="Calibri"/>
              </a:rPr>
              <a:t>Agenda</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ctice: Think">
  <p:cSld name="Practice: Think">
    <p:spTree>
      <p:nvGrpSpPr>
        <p:cNvPr id="178" name="Shape 178"/>
        <p:cNvGrpSpPr/>
        <p:nvPr/>
      </p:nvGrpSpPr>
      <p:grpSpPr>
        <a:xfrm>
          <a:off x="0" y="0"/>
          <a:ext cx="0" cy="0"/>
          <a:chOff x="0" y="0"/>
          <a:chExt cx="0" cy="0"/>
        </a:xfrm>
      </p:grpSpPr>
      <p:sp>
        <p:nvSpPr>
          <p:cNvPr id="179" name="Google Shape;179;p31"/>
          <p:cNvSpPr txBox="1"/>
          <p:nvPr>
            <p:ph type="title"/>
          </p:nvPr>
        </p:nvSpPr>
        <p:spPr>
          <a:xfrm>
            <a:off x="838199" y="1388066"/>
            <a:ext cx="10515600" cy="762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0" name="Google Shape;180;p31"/>
          <p:cNvSpPr txBox="1"/>
          <p:nvPr>
            <p:ph idx="12" type="sldNum"/>
          </p:nvPr>
        </p:nvSpPr>
        <p:spPr>
          <a:xfrm>
            <a:off x="11487150" y="6329363"/>
            <a:ext cx="55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81" name="Google Shape;181;p31"/>
          <p:cNvSpPr/>
          <p:nvPr/>
        </p:nvSpPr>
        <p:spPr>
          <a:xfrm>
            <a:off x="-29763" y="231050"/>
            <a:ext cx="12221700" cy="984300"/>
          </a:xfrm>
          <a:prstGeom prst="rect">
            <a:avLst/>
          </a:prstGeom>
          <a:solidFill>
            <a:srgbClr val="2E235D"/>
          </a:solidFill>
          <a:ln cap="flat" cmpd="sng" w="12700">
            <a:solidFill>
              <a:srgbClr val="2E235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31"/>
          <p:cNvSpPr/>
          <p:nvPr/>
        </p:nvSpPr>
        <p:spPr>
          <a:xfrm>
            <a:off x="8414951" y="403662"/>
            <a:ext cx="3380400" cy="556200"/>
          </a:xfrm>
          <a:prstGeom prst="roundRect">
            <a:avLst>
              <a:gd fmla="val 16667" name="adj"/>
            </a:avLst>
          </a:prstGeom>
          <a:solidFill>
            <a:srgbClr val="4E40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200">
                <a:solidFill>
                  <a:schemeClr val="lt1"/>
                </a:solidFill>
                <a:latin typeface="Calibri"/>
                <a:ea typeface="Calibri"/>
                <a:cs typeface="Calibri"/>
                <a:sym typeface="Calibri"/>
              </a:rPr>
              <a:t>sli.do      #cse122</a:t>
            </a:r>
            <a:endParaRPr/>
          </a:p>
        </p:txBody>
      </p:sp>
      <p:sp>
        <p:nvSpPr>
          <p:cNvPr id="183" name="Google Shape;183;p31"/>
          <p:cNvSpPr txBox="1"/>
          <p:nvPr/>
        </p:nvSpPr>
        <p:spPr>
          <a:xfrm>
            <a:off x="1106916" y="300371"/>
            <a:ext cx="36171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Calibri"/>
                <a:ea typeface="Calibri"/>
                <a:cs typeface="Calibri"/>
                <a:sym typeface="Calibri"/>
              </a:rPr>
              <a:t>Practice: Think</a:t>
            </a:r>
            <a:endParaRPr/>
          </a:p>
        </p:txBody>
      </p:sp>
      <p:pic>
        <p:nvPicPr>
          <p:cNvPr id="184" name="Google Shape;184;p31"/>
          <p:cNvPicPr preferRelativeResize="0"/>
          <p:nvPr/>
        </p:nvPicPr>
        <p:blipFill rotWithShape="1">
          <a:blip r:embed="rId2">
            <a:alphaModFix/>
          </a:blip>
          <a:srcRect b="0" l="0" r="0" t="0"/>
          <a:stretch/>
        </p:blipFill>
        <p:spPr>
          <a:xfrm flipH="1">
            <a:off x="154040" y="300371"/>
            <a:ext cx="684159" cy="781896"/>
          </a:xfrm>
          <a:prstGeom prst="rect">
            <a:avLst/>
          </a:prstGeom>
          <a:noFill/>
          <a:ln>
            <a:noFill/>
          </a:ln>
        </p:spPr>
      </p:pic>
      <p:sp>
        <p:nvSpPr>
          <p:cNvPr id="185" name="Google Shape;185;p31"/>
          <p:cNvSpPr/>
          <p:nvPr/>
        </p:nvSpPr>
        <p:spPr>
          <a:xfrm>
            <a:off x="7058213" y="109692"/>
            <a:ext cx="960000" cy="960000"/>
          </a:xfrm>
          <a:prstGeom prst="roundRect">
            <a:avLst>
              <a:gd fmla="val 16667" name="adj"/>
            </a:avLst>
          </a:prstGeom>
          <a:solidFill>
            <a:srgbClr val="4E40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200">
              <a:solidFill>
                <a:schemeClr val="lt1"/>
              </a:solidFill>
              <a:latin typeface="Calibri"/>
              <a:ea typeface="Calibri"/>
              <a:cs typeface="Calibri"/>
              <a:sym typeface="Calibri"/>
            </a:endParaRPr>
          </a:p>
        </p:txBody>
      </p:sp>
      <p:sp>
        <p:nvSpPr>
          <p:cNvPr id="186" name="Google Shape;186;p31"/>
          <p:cNvSpPr/>
          <p:nvPr/>
        </p:nvSpPr>
        <p:spPr>
          <a:xfrm>
            <a:off x="7163369" y="214848"/>
            <a:ext cx="749700" cy="749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7" name="Google Shape;187;p31"/>
          <p:cNvPicPr preferRelativeResize="0"/>
          <p:nvPr/>
        </p:nvPicPr>
        <p:blipFill rotWithShape="1">
          <a:blip r:embed="rId3">
            <a:alphaModFix/>
          </a:blip>
          <a:srcRect b="0" l="0" r="0" t="0"/>
          <a:stretch/>
        </p:blipFill>
        <p:spPr>
          <a:xfrm>
            <a:off x="7163369" y="214809"/>
            <a:ext cx="749808" cy="74490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citce: Pair">
  <p:cSld name="Pracitce: Pair">
    <p:spTree>
      <p:nvGrpSpPr>
        <p:cNvPr id="188" name="Shape 188"/>
        <p:cNvGrpSpPr/>
        <p:nvPr/>
      </p:nvGrpSpPr>
      <p:grpSpPr>
        <a:xfrm>
          <a:off x="0" y="0"/>
          <a:ext cx="0" cy="0"/>
          <a:chOff x="0" y="0"/>
          <a:chExt cx="0" cy="0"/>
        </a:xfrm>
      </p:grpSpPr>
      <p:sp>
        <p:nvSpPr>
          <p:cNvPr id="189" name="Google Shape;189;p32"/>
          <p:cNvSpPr txBox="1"/>
          <p:nvPr>
            <p:ph type="title"/>
          </p:nvPr>
        </p:nvSpPr>
        <p:spPr>
          <a:xfrm>
            <a:off x="838199" y="1388066"/>
            <a:ext cx="10515600" cy="762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0" name="Google Shape;190;p32"/>
          <p:cNvSpPr txBox="1"/>
          <p:nvPr>
            <p:ph idx="12" type="sldNum"/>
          </p:nvPr>
        </p:nvSpPr>
        <p:spPr>
          <a:xfrm>
            <a:off x="11487150" y="6329363"/>
            <a:ext cx="55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91" name="Google Shape;191;p32"/>
          <p:cNvSpPr/>
          <p:nvPr/>
        </p:nvSpPr>
        <p:spPr>
          <a:xfrm>
            <a:off x="-29763" y="231050"/>
            <a:ext cx="12221700" cy="984300"/>
          </a:xfrm>
          <a:prstGeom prst="rect">
            <a:avLst/>
          </a:prstGeom>
          <a:solidFill>
            <a:srgbClr val="2E235D"/>
          </a:solidFill>
          <a:ln cap="flat" cmpd="sng" w="12700">
            <a:solidFill>
              <a:srgbClr val="2E235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32"/>
          <p:cNvSpPr/>
          <p:nvPr/>
        </p:nvSpPr>
        <p:spPr>
          <a:xfrm>
            <a:off x="8414951" y="403662"/>
            <a:ext cx="3380400" cy="556200"/>
          </a:xfrm>
          <a:prstGeom prst="roundRect">
            <a:avLst>
              <a:gd fmla="val 16667" name="adj"/>
            </a:avLst>
          </a:prstGeom>
          <a:solidFill>
            <a:srgbClr val="4E40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200">
                <a:solidFill>
                  <a:schemeClr val="lt1"/>
                </a:solidFill>
                <a:latin typeface="Calibri"/>
                <a:ea typeface="Calibri"/>
                <a:cs typeface="Calibri"/>
                <a:sym typeface="Calibri"/>
              </a:rPr>
              <a:t>sli.do      #cse122</a:t>
            </a:r>
            <a:endParaRPr/>
          </a:p>
        </p:txBody>
      </p:sp>
      <p:sp>
        <p:nvSpPr>
          <p:cNvPr id="193" name="Google Shape;193;p32"/>
          <p:cNvSpPr txBox="1"/>
          <p:nvPr/>
        </p:nvSpPr>
        <p:spPr>
          <a:xfrm>
            <a:off x="1106916" y="300371"/>
            <a:ext cx="32295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Calibri"/>
                <a:ea typeface="Calibri"/>
                <a:cs typeface="Calibri"/>
                <a:sym typeface="Calibri"/>
              </a:rPr>
              <a:t>Practice: Pair</a:t>
            </a:r>
            <a:endParaRPr/>
          </a:p>
        </p:txBody>
      </p:sp>
      <p:pic>
        <p:nvPicPr>
          <p:cNvPr id="194" name="Google Shape;194;p32"/>
          <p:cNvPicPr preferRelativeResize="0"/>
          <p:nvPr/>
        </p:nvPicPr>
        <p:blipFill rotWithShape="1">
          <a:blip r:embed="rId2">
            <a:alphaModFix/>
          </a:blip>
          <a:srcRect b="0" l="0" r="0" t="0"/>
          <a:stretch/>
        </p:blipFill>
        <p:spPr>
          <a:xfrm>
            <a:off x="154039" y="300371"/>
            <a:ext cx="961800" cy="769440"/>
          </a:xfrm>
          <a:prstGeom prst="rect">
            <a:avLst/>
          </a:prstGeom>
          <a:noFill/>
          <a:ln>
            <a:noFill/>
          </a:ln>
        </p:spPr>
      </p:pic>
      <p:sp>
        <p:nvSpPr>
          <p:cNvPr id="195" name="Google Shape;195;p32"/>
          <p:cNvSpPr/>
          <p:nvPr/>
        </p:nvSpPr>
        <p:spPr>
          <a:xfrm>
            <a:off x="7058213" y="109692"/>
            <a:ext cx="960000" cy="960000"/>
          </a:xfrm>
          <a:prstGeom prst="roundRect">
            <a:avLst>
              <a:gd fmla="val 16667" name="adj"/>
            </a:avLst>
          </a:prstGeom>
          <a:solidFill>
            <a:srgbClr val="4E40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200">
              <a:solidFill>
                <a:schemeClr val="lt1"/>
              </a:solidFill>
              <a:latin typeface="Calibri"/>
              <a:ea typeface="Calibri"/>
              <a:cs typeface="Calibri"/>
              <a:sym typeface="Calibri"/>
            </a:endParaRPr>
          </a:p>
        </p:txBody>
      </p:sp>
      <p:sp>
        <p:nvSpPr>
          <p:cNvPr id="196" name="Google Shape;196;p32"/>
          <p:cNvSpPr/>
          <p:nvPr/>
        </p:nvSpPr>
        <p:spPr>
          <a:xfrm>
            <a:off x="7163369" y="214848"/>
            <a:ext cx="749700" cy="749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7" name="Google Shape;197;p32"/>
          <p:cNvPicPr preferRelativeResize="0"/>
          <p:nvPr/>
        </p:nvPicPr>
        <p:blipFill rotWithShape="1">
          <a:blip r:embed="rId3">
            <a:alphaModFix/>
          </a:blip>
          <a:srcRect b="0" l="0" r="0" t="0"/>
          <a:stretch/>
        </p:blipFill>
        <p:spPr>
          <a:xfrm>
            <a:off x="7163369" y="214809"/>
            <a:ext cx="749808" cy="7449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36" name="Shape 36"/>
        <p:cNvGrpSpPr/>
        <p:nvPr/>
      </p:nvGrpSpPr>
      <p:grpSpPr>
        <a:xfrm>
          <a:off x="0" y="0"/>
          <a:ext cx="0" cy="0"/>
          <a:chOff x="0" y="0"/>
          <a:chExt cx="0" cy="0"/>
        </a:xfrm>
      </p:grpSpPr>
      <p:sp>
        <p:nvSpPr>
          <p:cNvPr id="37" name="Google Shape;37;p4"/>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 type="body"/>
          </p:nvPr>
        </p:nvSpPr>
        <p:spPr>
          <a:xfrm>
            <a:off x="838080" y="1371600"/>
            <a:ext cx="1051524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8" name="Shape 198"/>
        <p:cNvGrpSpPr/>
        <p:nvPr/>
      </p:nvGrpSpPr>
      <p:grpSpPr>
        <a:xfrm>
          <a:off x="0" y="0"/>
          <a:ext cx="0" cy="0"/>
          <a:chOff x="0" y="0"/>
          <a:chExt cx="0" cy="0"/>
        </a:xfrm>
      </p:grpSpPr>
      <p:sp>
        <p:nvSpPr>
          <p:cNvPr id="199" name="Google Shape;199;p33"/>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0" name="Google Shape;200;p33"/>
          <p:cNvSpPr txBox="1"/>
          <p:nvPr>
            <p:ph idx="12" type="sldNum"/>
          </p:nvPr>
        </p:nvSpPr>
        <p:spPr>
          <a:xfrm>
            <a:off x="11487150" y="6329363"/>
            <a:ext cx="55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1" name="Shape 201"/>
        <p:cNvGrpSpPr/>
        <p:nvPr/>
      </p:nvGrpSpPr>
      <p:grpSpPr>
        <a:xfrm>
          <a:off x="0" y="0"/>
          <a:ext cx="0" cy="0"/>
          <a:chOff x="0" y="0"/>
          <a:chExt cx="0" cy="0"/>
        </a:xfrm>
      </p:grpSpPr>
      <p:sp>
        <p:nvSpPr>
          <p:cNvPr id="202" name="Google Shape;202;p34"/>
          <p:cNvSpPr txBox="1"/>
          <p:nvPr>
            <p:ph idx="12" type="sldNum"/>
          </p:nvPr>
        </p:nvSpPr>
        <p:spPr>
          <a:xfrm>
            <a:off x="11487150" y="6329363"/>
            <a:ext cx="55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39" name="Shape 39"/>
        <p:cNvGrpSpPr/>
        <p:nvPr/>
      </p:nvGrpSpPr>
      <p:grpSpPr>
        <a:xfrm>
          <a:off x="0" y="0"/>
          <a:ext cx="0" cy="0"/>
          <a:chOff x="0" y="0"/>
          <a:chExt cx="0" cy="0"/>
        </a:xfrm>
      </p:grpSpPr>
      <p:sp>
        <p:nvSpPr>
          <p:cNvPr id="40" name="Google Shape;40;p5"/>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 type="body"/>
          </p:nvPr>
        </p:nvSpPr>
        <p:spPr>
          <a:xfrm>
            <a:off x="838080" y="1371600"/>
            <a:ext cx="513108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2" name="Google Shape;42;p5"/>
          <p:cNvSpPr txBox="1"/>
          <p:nvPr>
            <p:ph idx="2" type="body"/>
          </p:nvPr>
        </p:nvSpPr>
        <p:spPr>
          <a:xfrm>
            <a:off x="6226200" y="1371600"/>
            <a:ext cx="513108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45" name="Shape 45"/>
        <p:cNvGrpSpPr/>
        <p:nvPr/>
      </p:nvGrpSpPr>
      <p:grpSpPr>
        <a:xfrm>
          <a:off x="0" y="0"/>
          <a:ext cx="0" cy="0"/>
          <a:chOff x="0" y="0"/>
          <a:chExt cx="0" cy="0"/>
        </a:xfrm>
      </p:grpSpPr>
      <p:sp>
        <p:nvSpPr>
          <p:cNvPr id="46" name="Google Shape;46;p7"/>
          <p:cNvSpPr txBox="1"/>
          <p:nvPr>
            <p:ph idx="1" type="subTitle"/>
          </p:nvPr>
        </p:nvSpPr>
        <p:spPr>
          <a:xfrm>
            <a:off x="838080" y="456480"/>
            <a:ext cx="10515240" cy="3534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47" name="Shape 47"/>
        <p:cNvGrpSpPr/>
        <p:nvPr/>
      </p:nvGrpSpPr>
      <p:grpSpPr>
        <a:xfrm>
          <a:off x="0" y="0"/>
          <a:ext cx="0" cy="0"/>
          <a:chOff x="0" y="0"/>
          <a:chExt cx="0" cy="0"/>
        </a:xfrm>
      </p:grpSpPr>
      <p:sp>
        <p:nvSpPr>
          <p:cNvPr id="48" name="Google Shape;48;p8"/>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 type="body"/>
          </p:nvPr>
        </p:nvSpPr>
        <p:spPr>
          <a:xfrm>
            <a:off x="83808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0" name="Google Shape;50;p8"/>
          <p:cNvSpPr txBox="1"/>
          <p:nvPr>
            <p:ph idx="2" type="body"/>
          </p:nvPr>
        </p:nvSpPr>
        <p:spPr>
          <a:xfrm>
            <a:off x="6226200" y="1371600"/>
            <a:ext cx="513108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1" name="Google Shape;51;p8"/>
          <p:cNvSpPr txBox="1"/>
          <p:nvPr>
            <p:ph idx="3" type="body"/>
          </p:nvPr>
        </p:nvSpPr>
        <p:spPr>
          <a:xfrm>
            <a:off x="838080" y="388152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2" name="Shape 52"/>
        <p:cNvGrpSpPr/>
        <p:nvPr/>
      </p:nvGrpSpPr>
      <p:grpSpPr>
        <a:xfrm>
          <a:off x="0" y="0"/>
          <a:ext cx="0" cy="0"/>
          <a:chOff x="0" y="0"/>
          <a:chExt cx="0" cy="0"/>
        </a:xfrm>
      </p:grpSpPr>
      <p:sp>
        <p:nvSpPr>
          <p:cNvPr id="53" name="Google Shape;53;p9"/>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 type="body"/>
          </p:nvPr>
        </p:nvSpPr>
        <p:spPr>
          <a:xfrm>
            <a:off x="838080" y="1371600"/>
            <a:ext cx="5131080" cy="480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 name="Google Shape;55;p9"/>
          <p:cNvSpPr txBox="1"/>
          <p:nvPr>
            <p:ph idx="2" type="body"/>
          </p:nvPr>
        </p:nvSpPr>
        <p:spPr>
          <a:xfrm>
            <a:off x="622620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 name="Google Shape;56;p9"/>
          <p:cNvSpPr txBox="1"/>
          <p:nvPr>
            <p:ph idx="3" type="body"/>
          </p:nvPr>
        </p:nvSpPr>
        <p:spPr>
          <a:xfrm>
            <a:off x="6226200" y="388152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57" name="Shape 57"/>
        <p:cNvGrpSpPr/>
        <p:nvPr/>
      </p:nvGrpSpPr>
      <p:grpSpPr>
        <a:xfrm>
          <a:off x="0" y="0"/>
          <a:ext cx="0" cy="0"/>
          <a:chOff x="0" y="0"/>
          <a:chExt cx="0" cy="0"/>
        </a:xfrm>
      </p:grpSpPr>
      <p:sp>
        <p:nvSpPr>
          <p:cNvPr id="58" name="Google Shape;58;p10"/>
          <p:cNvSpPr txBox="1"/>
          <p:nvPr>
            <p:ph type="title"/>
          </p:nvPr>
        </p:nvSpPr>
        <p:spPr>
          <a:xfrm>
            <a:off x="838080" y="456480"/>
            <a:ext cx="10515240" cy="762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
          <p:cNvSpPr txBox="1"/>
          <p:nvPr>
            <p:ph idx="1" type="body"/>
          </p:nvPr>
        </p:nvSpPr>
        <p:spPr>
          <a:xfrm>
            <a:off x="83808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0" name="Google Shape;60;p10"/>
          <p:cNvSpPr txBox="1"/>
          <p:nvPr>
            <p:ph idx="2" type="body"/>
          </p:nvPr>
        </p:nvSpPr>
        <p:spPr>
          <a:xfrm>
            <a:off x="6226200" y="1371600"/>
            <a:ext cx="513108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 name="Google Shape;61;p10"/>
          <p:cNvSpPr txBox="1"/>
          <p:nvPr>
            <p:ph idx="3" type="body"/>
          </p:nvPr>
        </p:nvSpPr>
        <p:spPr>
          <a:xfrm>
            <a:off x="838080" y="3881520"/>
            <a:ext cx="10515240" cy="22917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7.png"/><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6" Type="http://schemas.openxmlformats.org/officeDocument/2006/relationships/theme" Target="../theme/theme2.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2.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4.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theme" Target="../theme/theme1.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p:nvPr/>
        </p:nvSpPr>
        <p:spPr>
          <a:xfrm>
            <a:off x="-29880" y="-6120"/>
            <a:ext cx="12221280" cy="230040"/>
          </a:xfrm>
          <a:prstGeom prst="rect">
            <a:avLst/>
          </a:prstGeom>
          <a:solidFill>
            <a:srgbClr val="2E235D"/>
          </a:solidFill>
          <a:ln cap="flat" cmpd="sng" w="25400">
            <a:solidFill>
              <a:srgbClr val="2E235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1"/>
          <p:cNvPicPr preferRelativeResize="0"/>
          <p:nvPr/>
        </p:nvPicPr>
        <p:blipFill rotWithShape="1">
          <a:blip r:embed="rId2">
            <a:alphaModFix/>
          </a:blip>
          <a:srcRect b="0" l="0" r="0" t="0"/>
          <a:stretch/>
        </p:blipFill>
        <p:spPr>
          <a:xfrm>
            <a:off x="29880" y="29880"/>
            <a:ext cx="2150280" cy="168840"/>
          </a:xfrm>
          <a:prstGeom prst="rect">
            <a:avLst/>
          </a:prstGeom>
          <a:noFill/>
          <a:ln>
            <a:noFill/>
          </a:ln>
        </p:spPr>
      </p:pic>
      <p:sp>
        <p:nvSpPr>
          <p:cNvPr id="12" name="Google Shape;12;p1"/>
          <p:cNvSpPr/>
          <p:nvPr/>
        </p:nvSpPr>
        <p:spPr>
          <a:xfrm>
            <a:off x="10569600" y="0"/>
            <a:ext cx="1622160" cy="226800"/>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CSE 122 Spring 2023</a:t>
            </a:r>
            <a:endParaRPr b="0" i="0" sz="900" u="none" cap="none" strike="noStrike">
              <a:latin typeface="Arial"/>
              <a:ea typeface="Arial"/>
              <a:cs typeface="Arial"/>
              <a:sym typeface="Arial"/>
            </a:endParaRPr>
          </a:p>
        </p:txBody>
      </p:sp>
      <p:sp>
        <p:nvSpPr>
          <p:cNvPr id="13" name="Google Shape;13;p1"/>
          <p:cNvSpPr/>
          <p:nvPr/>
        </p:nvSpPr>
        <p:spPr>
          <a:xfrm>
            <a:off x="3000240" y="-2880"/>
            <a:ext cx="6190920" cy="2268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LEC 00: Welcome</a:t>
            </a:r>
            <a:endParaRPr b="0" i="0" sz="900" u="none" cap="none" strike="noStrike">
              <a:latin typeface="Arial"/>
              <a:ea typeface="Arial"/>
              <a:cs typeface="Arial"/>
              <a:sym typeface="Arial"/>
            </a:endParaRPr>
          </a:p>
        </p:txBody>
      </p:sp>
      <p:sp>
        <p:nvSpPr>
          <p:cNvPr id="14" name="Google Shape;14;p1"/>
          <p:cNvSpPr txBox="1"/>
          <p:nvPr>
            <p:ph type="title"/>
          </p:nvPr>
        </p:nvSpPr>
        <p:spPr>
          <a:xfrm>
            <a:off x="293040" y="4013280"/>
            <a:ext cx="6212520" cy="195444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5" name="Google Shape;15;p1"/>
          <p:cNvSpPr/>
          <p:nvPr/>
        </p:nvSpPr>
        <p:spPr>
          <a:xfrm>
            <a:off x="293040" y="3182040"/>
            <a:ext cx="3153960" cy="63828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F0F0F0"/>
              </a:buClr>
              <a:buSzPts val="3600"/>
              <a:buFont typeface="Montserrat ExtraBold"/>
              <a:buNone/>
            </a:pPr>
            <a:r>
              <a:rPr b="1" i="0" lang="en-US" sz="3600" u="none" cap="none" strike="noStrike">
                <a:solidFill>
                  <a:srgbClr val="F0F0F0"/>
                </a:solidFill>
                <a:latin typeface="Montserrat ExtraBold"/>
                <a:ea typeface="Montserrat ExtraBold"/>
                <a:cs typeface="Montserrat ExtraBold"/>
                <a:sym typeface="Montserrat ExtraBold"/>
              </a:rPr>
              <a:t>CSE 122</a:t>
            </a:r>
            <a:endParaRPr b="0" i="0" sz="3600" u="none" cap="none" strike="noStrike">
              <a:latin typeface="Arial"/>
              <a:ea typeface="Arial"/>
              <a:cs typeface="Arial"/>
              <a:sym typeface="Arial"/>
            </a:endParaRPr>
          </a:p>
        </p:txBody>
      </p:sp>
      <p:sp>
        <p:nvSpPr>
          <p:cNvPr id="16" name="Google Shape;16;p1"/>
          <p:cNvSpPr/>
          <p:nvPr/>
        </p:nvSpPr>
        <p:spPr>
          <a:xfrm>
            <a:off x="420120" y="2754000"/>
            <a:ext cx="1269000" cy="419760"/>
          </a:xfrm>
          <a:prstGeom prst="roundRect">
            <a:avLst>
              <a:gd fmla="val 16667" name="adj"/>
            </a:avLst>
          </a:prstGeom>
          <a:solidFill>
            <a:srgbClr val="FA8231"/>
          </a:solid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FFFFFF"/>
              </a:buClr>
              <a:buSzPts val="1600"/>
              <a:buFont typeface="Montserrat"/>
              <a:buNone/>
            </a:pPr>
            <a:r>
              <a:rPr b="0" i="0" lang="en-US" sz="1600" u="none" cap="none" strike="noStrike">
                <a:solidFill>
                  <a:srgbClr val="FFFFFF"/>
                </a:solidFill>
                <a:latin typeface="Montserrat"/>
                <a:ea typeface="Montserrat"/>
                <a:cs typeface="Montserrat"/>
                <a:sym typeface="Montserrat"/>
              </a:rPr>
              <a:t>LEC 00</a:t>
            </a:r>
            <a:endParaRPr b="0" i="0" sz="1600" u="none" cap="none" strike="noStrike">
              <a:latin typeface="Arial"/>
              <a:ea typeface="Arial"/>
              <a:cs typeface="Arial"/>
              <a:sym typeface="Arial"/>
            </a:endParaRPr>
          </a:p>
        </p:txBody>
      </p:sp>
      <p:sp>
        <p:nvSpPr>
          <p:cNvPr id="17" name="Google Shape;17;p1"/>
          <p:cNvSpPr/>
          <p:nvPr/>
        </p:nvSpPr>
        <p:spPr>
          <a:xfrm>
            <a:off x="7119000" y="1251720"/>
            <a:ext cx="5249880" cy="5153400"/>
          </a:xfrm>
          <a:prstGeom prst="roundRect">
            <a:avLst>
              <a:gd fmla="val 1114" name="adj"/>
            </a:avLst>
          </a:prstGeom>
          <a:solidFill>
            <a:srgbClr val="FAFAFA"/>
          </a:solidFill>
          <a:ln cap="flat" cmpd="sng" w="25400">
            <a:solidFill>
              <a:srgbClr val="221944"/>
            </a:solidFill>
            <a:prstDash val="solid"/>
            <a:miter lim="8000"/>
            <a:headEnd len="sm" w="sm" type="none"/>
            <a:tailEnd len="sm" w="sm" type="none"/>
          </a:ln>
          <a:effectLst>
            <a:outerShdw blurRad="50760" rotWithShape="0" algn="tr" dir="8100000" dist="37674">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 name="Google Shape;18;p1"/>
          <p:cNvCxnSpPr/>
          <p:nvPr/>
        </p:nvCxnSpPr>
        <p:spPr>
          <a:xfrm>
            <a:off x="7452720" y="4551120"/>
            <a:ext cx="4468320" cy="360"/>
          </a:xfrm>
          <a:prstGeom prst="straightConnector1">
            <a:avLst/>
          </a:prstGeom>
          <a:noFill/>
          <a:ln cap="flat" cmpd="sng" w="9525">
            <a:solidFill>
              <a:srgbClr val="BFBFBF"/>
            </a:solidFill>
            <a:prstDash val="solid"/>
            <a:miter lim="8000"/>
            <a:headEnd len="sm" w="sm" type="none"/>
            <a:tailEnd len="sm" w="sm" type="none"/>
          </a:ln>
        </p:spPr>
      </p:cxnSp>
      <p:sp>
        <p:nvSpPr>
          <p:cNvPr id="19" name="Google Shape;19;p1"/>
          <p:cNvSpPr/>
          <p:nvPr/>
        </p:nvSpPr>
        <p:spPr>
          <a:xfrm>
            <a:off x="6840" y="5505480"/>
            <a:ext cx="4514040" cy="1340640"/>
          </a:xfrm>
          <a:prstGeom prst="roundRect">
            <a:avLst>
              <a:gd fmla="val 9433" name="adj"/>
            </a:avLst>
          </a:prstGeom>
          <a:solidFill>
            <a:srgbClr val="FAFAFA"/>
          </a:solidFill>
          <a:ln cap="flat" cmpd="sng" w="25400">
            <a:solidFill>
              <a:srgbClr val="221944"/>
            </a:solidFill>
            <a:prstDash val="solid"/>
            <a:miter lim="8000"/>
            <a:headEnd len="sm" w="sm" type="none"/>
            <a:tailEnd len="sm" w="sm" type="none"/>
          </a:ln>
          <a:effectLst>
            <a:outerShdw blurRad="50760" rotWithShape="0" algn="tr" dir="8100000" dist="37674">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192600" y="5679000"/>
            <a:ext cx="2250360" cy="27216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A6A6A6"/>
              </a:buClr>
              <a:buSzPts val="1200"/>
              <a:buFont typeface="Montserrat"/>
              <a:buNone/>
            </a:pPr>
            <a:r>
              <a:rPr b="1" i="0" lang="en-US" sz="1200" u="none" cap="none" strike="noStrike">
                <a:solidFill>
                  <a:srgbClr val="A6A6A6"/>
                </a:solidFill>
                <a:latin typeface="Montserrat"/>
                <a:ea typeface="Montserrat"/>
                <a:cs typeface="Montserrat"/>
                <a:sym typeface="Montserrat"/>
              </a:rPr>
              <a:t>Questions during Class?</a:t>
            </a:r>
            <a:endParaRPr b="0" i="0" sz="1200" u="none" cap="none" strike="noStrike">
              <a:latin typeface="Arial"/>
              <a:ea typeface="Arial"/>
              <a:cs typeface="Arial"/>
              <a:sym typeface="Arial"/>
            </a:endParaRPr>
          </a:p>
        </p:txBody>
      </p:sp>
      <p:sp>
        <p:nvSpPr>
          <p:cNvPr id="21" name="Google Shape;21;p1"/>
          <p:cNvSpPr/>
          <p:nvPr/>
        </p:nvSpPr>
        <p:spPr>
          <a:xfrm>
            <a:off x="197280" y="5950440"/>
            <a:ext cx="3003120" cy="76032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595959"/>
              </a:buClr>
              <a:buSzPts val="1200"/>
              <a:buFont typeface="Montserrat SemiBold"/>
              <a:buNone/>
            </a:pPr>
            <a:r>
              <a:rPr b="1" i="0" lang="en-US" sz="1200" u="none" cap="none" strike="noStrike">
                <a:solidFill>
                  <a:srgbClr val="595959"/>
                </a:solidFill>
                <a:latin typeface="Montserrat SemiBold"/>
                <a:ea typeface="Montserrat SemiBold"/>
                <a:cs typeface="Montserrat SemiBold"/>
                <a:sym typeface="Montserrat SemiBold"/>
              </a:rPr>
              <a:t>Raise hand or send here</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SzPts val="1200"/>
              <a:buFont typeface="Arial"/>
              <a:buNone/>
            </a:pPr>
            <a:r>
              <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Clr>
                <a:srgbClr val="595959"/>
              </a:buClr>
              <a:buSzPts val="2000"/>
              <a:buFont typeface="Montserrat SemiBold"/>
              <a:buNone/>
            </a:pPr>
            <a:r>
              <a:rPr b="0" i="0" lang="en-US" sz="2000" u="none" cap="none" strike="noStrike">
                <a:solidFill>
                  <a:srgbClr val="595959"/>
                </a:solidFill>
                <a:latin typeface="Montserrat SemiBold"/>
                <a:ea typeface="Montserrat SemiBold"/>
                <a:cs typeface="Montserrat SemiBold"/>
                <a:sym typeface="Montserrat SemiBold"/>
              </a:rPr>
              <a:t>sli.do    #cse122 </a:t>
            </a:r>
            <a:endParaRPr b="0" i="0" sz="2000" u="none" cap="none" strike="noStrike">
              <a:latin typeface="Arial"/>
              <a:ea typeface="Arial"/>
              <a:cs typeface="Arial"/>
              <a:sym typeface="Arial"/>
            </a:endParaRPr>
          </a:p>
        </p:txBody>
      </p:sp>
      <p:sp>
        <p:nvSpPr>
          <p:cNvPr id="22" name="Google Shape;22;p1"/>
          <p:cNvSpPr/>
          <p:nvPr/>
        </p:nvSpPr>
        <p:spPr>
          <a:xfrm>
            <a:off x="3243960" y="5574600"/>
            <a:ext cx="1218240" cy="1222560"/>
          </a:xfrm>
          <a:prstGeom prst="roundRect">
            <a:avLst>
              <a:gd fmla="val 16667" name="adj"/>
            </a:avLst>
          </a:prstGeom>
          <a:solidFill>
            <a:srgbClr val="A5A5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4" name="Google Shape;24;p1"/>
          <p:cNvSpPr/>
          <p:nvPr/>
        </p:nvSpPr>
        <p:spPr>
          <a:xfrm>
            <a:off x="7218720" y="4817160"/>
            <a:ext cx="1126080" cy="272160"/>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Clr>
                <a:srgbClr val="A6A6A6"/>
              </a:buClr>
              <a:buSzPts val="1200"/>
              <a:buFont typeface="Montserrat"/>
              <a:buNone/>
            </a:pPr>
            <a:r>
              <a:rPr b="1" i="0" lang="en-US" sz="1200" u="none" cap="none" strike="noStrike">
                <a:solidFill>
                  <a:srgbClr val="A6A6A6"/>
                </a:solidFill>
                <a:latin typeface="Montserrat"/>
                <a:ea typeface="Montserrat"/>
                <a:cs typeface="Montserrat"/>
                <a:sym typeface="Montserrat"/>
              </a:rPr>
              <a:t>Instructors</a:t>
            </a:r>
            <a:endParaRPr b="0" i="0" sz="1200" u="none" cap="none" strike="noStrike">
              <a:latin typeface="Arial"/>
              <a:ea typeface="Arial"/>
              <a:cs typeface="Arial"/>
              <a:sym typeface="Arial"/>
            </a:endParaRPr>
          </a:p>
        </p:txBody>
      </p:sp>
      <p:sp>
        <p:nvSpPr>
          <p:cNvPr id="25" name="Google Shape;25;p1"/>
          <p:cNvSpPr/>
          <p:nvPr/>
        </p:nvSpPr>
        <p:spPr>
          <a:xfrm>
            <a:off x="7848360" y="5073480"/>
            <a:ext cx="479880" cy="272160"/>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Clr>
                <a:srgbClr val="A6A6A6"/>
              </a:buClr>
              <a:buSzPts val="1200"/>
              <a:buFont typeface="Montserrat"/>
              <a:buNone/>
            </a:pPr>
            <a:r>
              <a:rPr b="1" i="0" lang="en-US" sz="1200" u="none" cap="none" strike="noStrike">
                <a:solidFill>
                  <a:srgbClr val="A6A6A6"/>
                </a:solidFill>
                <a:latin typeface="Montserrat"/>
                <a:ea typeface="Montserrat"/>
                <a:cs typeface="Montserrat"/>
                <a:sym typeface="Montserrat"/>
              </a:rPr>
              <a:t>TAs</a:t>
            </a:r>
            <a:endParaRPr b="0" i="0" sz="1200" u="none" cap="none" strike="noStrike">
              <a:latin typeface="Arial"/>
              <a:ea typeface="Arial"/>
              <a:cs typeface="Arial"/>
              <a:sym typeface="Arial"/>
            </a:endParaRPr>
          </a:p>
        </p:txBody>
      </p:sp>
      <p:cxnSp>
        <p:nvCxnSpPr>
          <p:cNvPr id="26" name="Google Shape;26;p1"/>
          <p:cNvCxnSpPr/>
          <p:nvPr/>
        </p:nvCxnSpPr>
        <p:spPr>
          <a:xfrm>
            <a:off x="7453080" y="4548960"/>
            <a:ext cx="4468320" cy="360"/>
          </a:xfrm>
          <a:prstGeom prst="straightConnector1">
            <a:avLst/>
          </a:prstGeom>
          <a:noFill/>
          <a:ln cap="flat" cmpd="sng" w="9525">
            <a:solidFill>
              <a:srgbClr val="BFBFBF"/>
            </a:solidFill>
            <a:prstDash val="solid"/>
            <a:miter lim="8000"/>
            <a:headEnd len="sm" w="sm" type="none"/>
            <a:tailEnd len="sm" w="sm" type="none"/>
          </a:ln>
        </p:spPr>
      </p:cxnSp>
      <p:sp>
        <p:nvSpPr>
          <p:cNvPr id="27" name="Google Shape;27;p1"/>
          <p:cNvSpPr/>
          <p:nvPr/>
        </p:nvSpPr>
        <p:spPr>
          <a:xfrm>
            <a:off x="8346957" y="5084650"/>
            <a:ext cx="994200" cy="1317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Ambika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Andrew</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Audrey</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Autumn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Ayush</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Ben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Colton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Di</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Eesha</a:t>
            </a:r>
            <a:endParaRPr b="1" sz="800">
              <a:solidFill>
                <a:srgbClr val="595959"/>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Elizabeth</a:t>
            </a:r>
            <a:endParaRPr b="1" sz="800">
              <a:solidFill>
                <a:srgbClr val="595959"/>
              </a:solidFill>
              <a:latin typeface="Montserrat SemiBold"/>
              <a:ea typeface="Montserrat SemiBold"/>
              <a:cs typeface="Montserrat SemiBold"/>
              <a:sym typeface="Montserrat SemiBold"/>
            </a:endParaRPr>
          </a:p>
        </p:txBody>
      </p:sp>
      <p:sp>
        <p:nvSpPr>
          <p:cNvPr id="28" name="Google Shape;28;p1"/>
          <p:cNvSpPr/>
          <p:nvPr/>
        </p:nvSpPr>
        <p:spPr>
          <a:xfrm>
            <a:off x="8332920" y="4817160"/>
            <a:ext cx="2889360" cy="27216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595959"/>
              </a:buClr>
              <a:buSzPts val="1200"/>
              <a:buFont typeface="Montserrat SemiBold"/>
              <a:buNone/>
            </a:pPr>
            <a:r>
              <a:rPr b="1" i="0" lang="en-US" sz="1200" u="none" cap="none" strike="noStrike">
                <a:solidFill>
                  <a:srgbClr val="595959"/>
                </a:solidFill>
                <a:latin typeface="Montserrat SemiBold"/>
                <a:ea typeface="Montserrat SemiBold"/>
                <a:cs typeface="Montserrat SemiBold"/>
                <a:sym typeface="Montserrat SemiBold"/>
              </a:rPr>
              <a:t>Tristan Huber &amp; Hunter Schafer</a:t>
            </a:r>
            <a:endParaRPr b="0" i="0" sz="1200" u="none" cap="none" strike="noStrike">
              <a:latin typeface="Arial"/>
              <a:ea typeface="Arial"/>
              <a:cs typeface="Arial"/>
              <a:sym typeface="Arial"/>
            </a:endParaRPr>
          </a:p>
        </p:txBody>
      </p:sp>
      <p:pic>
        <p:nvPicPr>
          <p:cNvPr id="29" name="Google Shape;29;p1"/>
          <p:cNvPicPr preferRelativeResize="0"/>
          <p:nvPr/>
        </p:nvPicPr>
        <p:blipFill>
          <a:blip r:embed="rId3">
            <a:alphaModFix/>
          </a:blip>
          <a:stretch>
            <a:fillRect/>
          </a:stretch>
        </p:blipFill>
        <p:spPr>
          <a:xfrm>
            <a:off x="3324438" y="5657233"/>
            <a:ext cx="1057275" cy="1057275"/>
          </a:xfrm>
          <a:prstGeom prst="rect">
            <a:avLst/>
          </a:prstGeom>
          <a:noFill/>
          <a:ln>
            <a:noFill/>
          </a:ln>
        </p:spPr>
      </p:pic>
      <p:sp>
        <p:nvSpPr>
          <p:cNvPr id="30" name="Google Shape;30;p1"/>
          <p:cNvSpPr/>
          <p:nvPr/>
        </p:nvSpPr>
        <p:spPr>
          <a:xfrm>
            <a:off x="9413757" y="5084650"/>
            <a:ext cx="994200" cy="1317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Evelyn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Jacob</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Jaylyn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Jin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Joe</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Kevin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Leon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Megana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Melissa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Mia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595959"/>
              </a:buClr>
              <a:buSzPts val="800"/>
              <a:buFont typeface="Montserrat SemiBold"/>
              <a:buNone/>
            </a:pPr>
            <a:r>
              <a:t/>
            </a:r>
            <a:endParaRPr b="1" sz="800">
              <a:solidFill>
                <a:srgbClr val="595959"/>
              </a:solidFill>
              <a:latin typeface="Montserrat SemiBold"/>
              <a:ea typeface="Montserrat SemiBold"/>
              <a:cs typeface="Montserrat SemiBold"/>
              <a:sym typeface="Montserrat SemiBold"/>
            </a:endParaRPr>
          </a:p>
        </p:txBody>
      </p:sp>
      <p:sp>
        <p:nvSpPr>
          <p:cNvPr id="31" name="Google Shape;31;p1"/>
          <p:cNvSpPr/>
          <p:nvPr/>
        </p:nvSpPr>
        <p:spPr>
          <a:xfrm>
            <a:off x="10556757" y="5084650"/>
            <a:ext cx="994200" cy="1317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Poojitha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Rishi</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Rucha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Shivani</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Shreya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Steven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Suhani</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Yijia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1" lang="en-US" sz="800">
                <a:solidFill>
                  <a:srgbClr val="595959"/>
                </a:solidFill>
                <a:latin typeface="Montserrat SemiBold"/>
                <a:ea typeface="Montserrat SemiBold"/>
                <a:cs typeface="Montserrat SemiBold"/>
                <a:sym typeface="Montserrat SemiBold"/>
              </a:rPr>
              <a:t>Ziao</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595959"/>
              </a:buClr>
              <a:buSzPts val="800"/>
              <a:buFont typeface="Montserrat SemiBold"/>
              <a:buNone/>
            </a:pPr>
            <a:r>
              <a:t/>
            </a:r>
            <a:endParaRPr b="1" sz="800">
              <a:solidFill>
                <a:srgbClr val="595959"/>
              </a:solidFill>
              <a:latin typeface="Montserrat SemiBold"/>
              <a:ea typeface="Montserrat SemiBold"/>
              <a:cs typeface="Montserrat SemiBold"/>
              <a:sym typeface="Montserrat SemiBold"/>
            </a:endParaRPr>
          </a:p>
        </p:txBody>
      </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 name="Shape 80"/>
        <p:cNvGrpSpPr/>
        <p:nvPr/>
      </p:nvGrpSpPr>
      <p:grpSpPr>
        <a:xfrm>
          <a:off x="0" y="0"/>
          <a:ext cx="0" cy="0"/>
          <a:chOff x="0" y="0"/>
          <a:chExt cx="0" cy="0"/>
        </a:xfrm>
      </p:grpSpPr>
      <p:sp>
        <p:nvSpPr>
          <p:cNvPr id="81" name="Google Shape;81;p14"/>
          <p:cNvSpPr/>
          <p:nvPr/>
        </p:nvSpPr>
        <p:spPr>
          <a:xfrm>
            <a:off x="-29880" y="-6120"/>
            <a:ext cx="12221280" cy="230040"/>
          </a:xfrm>
          <a:prstGeom prst="rect">
            <a:avLst/>
          </a:prstGeom>
          <a:solidFill>
            <a:srgbClr val="2E235D"/>
          </a:solidFill>
          <a:ln cap="flat" cmpd="sng" w="25400">
            <a:solidFill>
              <a:srgbClr val="2E235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 name="Google Shape;82;p14"/>
          <p:cNvPicPr preferRelativeResize="0"/>
          <p:nvPr/>
        </p:nvPicPr>
        <p:blipFill rotWithShape="1">
          <a:blip r:embed="rId1">
            <a:alphaModFix/>
          </a:blip>
          <a:srcRect b="0" l="0" r="0" t="0"/>
          <a:stretch/>
        </p:blipFill>
        <p:spPr>
          <a:xfrm>
            <a:off x="29880" y="29880"/>
            <a:ext cx="2150280" cy="168840"/>
          </a:xfrm>
          <a:prstGeom prst="rect">
            <a:avLst/>
          </a:prstGeom>
          <a:noFill/>
          <a:ln>
            <a:noFill/>
          </a:ln>
        </p:spPr>
      </p:pic>
      <p:sp>
        <p:nvSpPr>
          <p:cNvPr id="83" name="Google Shape;83;p14"/>
          <p:cNvSpPr/>
          <p:nvPr/>
        </p:nvSpPr>
        <p:spPr>
          <a:xfrm>
            <a:off x="10569600" y="0"/>
            <a:ext cx="1622160" cy="226800"/>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CSE 122 spring 2023</a:t>
            </a:r>
            <a:endParaRPr b="0" i="0" sz="900" u="none" cap="none" strike="noStrike">
              <a:latin typeface="Arial"/>
              <a:ea typeface="Arial"/>
              <a:cs typeface="Arial"/>
              <a:sym typeface="Arial"/>
            </a:endParaRPr>
          </a:p>
        </p:txBody>
      </p:sp>
      <p:sp>
        <p:nvSpPr>
          <p:cNvPr id="84" name="Google Shape;84;p14"/>
          <p:cNvSpPr/>
          <p:nvPr/>
        </p:nvSpPr>
        <p:spPr>
          <a:xfrm>
            <a:off x="3000240" y="-2880"/>
            <a:ext cx="6190920" cy="2268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FFFFFF"/>
              </a:buClr>
              <a:buSzPts val="900"/>
              <a:buFont typeface="Montserrat SemiBold"/>
              <a:buNone/>
            </a:pPr>
            <a:r>
              <a:rPr b="1" i="0" lang="en-US" sz="900" u="none" cap="none" strike="noStrike">
                <a:solidFill>
                  <a:srgbClr val="FFFFFF"/>
                </a:solidFill>
                <a:latin typeface="Montserrat SemiBold"/>
                <a:ea typeface="Montserrat SemiBold"/>
                <a:cs typeface="Montserrat SemiBold"/>
                <a:sym typeface="Montserrat SemiBold"/>
              </a:rPr>
              <a:t>LEC 00: Welcome</a:t>
            </a:r>
            <a:endParaRPr b="0" i="0" sz="900" u="none" cap="none" strike="noStrike">
              <a:latin typeface="Arial"/>
              <a:ea typeface="Arial"/>
              <a:cs typeface="Arial"/>
              <a:sym typeface="Arial"/>
            </a:endParaRPr>
          </a:p>
        </p:txBody>
      </p:sp>
      <p:sp>
        <p:nvSpPr>
          <p:cNvPr id="85" name="Google Shape;85;p14"/>
          <p:cNvSpPr txBox="1"/>
          <p:nvPr>
            <p:ph type="title"/>
          </p:nvPr>
        </p:nvSpPr>
        <p:spPr>
          <a:xfrm>
            <a:off x="838080" y="456480"/>
            <a:ext cx="10515240" cy="7621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6" name="Google Shape;86;p14"/>
          <p:cNvSpPr txBox="1"/>
          <p:nvPr>
            <p:ph idx="1" type="body"/>
          </p:nvPr>
        </p:nvSpPr>
        <p:spPr>
          <a:xfrm>
            <a:off x="838080" y="1371600"/>
            <a:ext cx="10515240" cy="480492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87" name="Google Shape;87;p14"/>
          <p:cNvSpPr txBox="1"/>
          <p:nvPr>
            <p:ph idx="12" type="sldNum"/>
          </p:nvPr>
        </p:nvSpPr>
        <p:spPr>
          <a:xfrm>
            <a:off x="11487240" y="6329520"/>
            <a:ext cx="5522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2E235D"/>
              </a:buClr>
              <a:buSzPts val="1100"/>
              <a:buFont typeface="Calibri"/>
              <a:buNone/>
              <a:defRPr b="1" i="0" sz="1100" u="none" cap="none" strike="noStrike">
                <a:solidFill>
                  <a:srgbClr val="2E235D"/>
                </a:solidFill>
                <a:latin typeface="Calibri"/>
                <a:ea typeface="Calibri"/>
                <a:cs typeface="Calibri"/>
                <a:sym typeface="Calibri"/>
              </a:defRPr>
            </a:lvl1pPr>
            <a:lvl2pPr indent="0" lvl="1" marL="0" marR="0" rtl="0" algn="r">
              <a:lnSpc>
                <a:spcPct val="100000"/>
              </a:lnSpc>
              <a:spcBef>
                <a:spcPts val="0"/>
              </a:spcBef>
              <a:buClr>
                <a:srgbClr val="2E235D"/>
              </a:buClr>
              <a:buSzPts val="1100"/>
              <a:buFont typeface="Calibri"/>
              <a:buNone/>
              <a:defRPr b="1" i="0" sz="1100" u="none" cap="none" strike="noStrike">
                <a:solidFill>
                  <a:srgbClr val="2E235D"/>
                </a:solidFill>
                <a:latin typeface="Calibri"/>
                <a:ea typeface="Calibri"/>
                <a:cs typeface="Calibri"/>
                <a:sym typeface="Calibri"/>
              </a:defRPr>
            </a:lvl2pPr>
            <a:lvl3pPr indent="0" lvl="2" marL="0" marR="0" rtl="0" algn="r">
              <a:lnSpc>
                <a:spcPct val="100000"/>
              </a:lnSpc>
              <a:spcBef>
                <a:spcPts val="0"/>
              </a:spcBef>
              <a:buClr>
                <a:srgbClr val="2E235D"/>
              </a:buClr>
              <a:buSzPts val="1100"/>
              <a:buFont typeface="Calibri"/>
              <a:buNone/>
              <a:defRPr b="1" i="0" sz="1100" u="none" cap="none" strike="noStrike">
                <a:solidFill>
                  <a:srgbClr val="2E235D"/>
                </a:solidFill>
                <a:latin typeface="Calibri"/>
                <a:ea typeface="Calibri"/>
                <a:cs typeface="Calibri"/>
                <a:sym typeface="Calibri"/>
              </a:defRPr>
            </a:lvl3pPr>
            <a:lvl4pPr indent="0" lvl="3" marL="0" marR="0" rtl="0" algn="r">
              <a:lnSpc>
                <a:spcPct val="100000"/>
              </a:lnSpc>
              <a:spcBef>
                <a:spcPts val="0"/>
              </a:spcBef>
              <a:buClr>
                <a:srgbClr val="2E235D"/>
              </a:buClr>
              <a:buSzPts val="1100"/>
              <a:buFont typeface="Calibri"/>
              <a:buNone/>
              <a:defRPr b="1" i="0" sz="1100" u="none" cap="none" strike="noStrike">
                <a:solidFill>
                  <a:srgbClr val="2E235D"/>
                </a:solidFill>
                <a:latin typeface="Calibri"/>
                <a:ea typeface="Calibri"/>
                <a:cs typeface="Calibri"/>
                <a:sym typeface="Calibri"/>
              </a:defRPr>
            </a:lvl4pPr>
            <a:lvl5pPr indent="0" lvl="4" marL="0" marR="0" rtl="0" algn="r">
              <a:lnSpc>
                <a:spcPct val="100000"/>
              </a:lnSpc>
              <a:spcBef>
                <a:spcPts val="0"/>
              </a:spcBef>
              <a:buClr>
                <a:srgbClr val="2E235D"/>
              </a:buClr>
              <a:buSzPts val="1100"/>
              <a:buFont typeface="Calibri"/>
              <a:buNone/>
              <a:defRPr b="1" i="0" sz="1100" u="none" cap="none" strike="noStrike">
                <a:solidFill>
                  <a:srgbClr val="2E235D"/>
                </a:solidFill>
                <a:latin typeface="Calibri"/>
                <a:ea typeface="Calibri"/>
                <a:cs typeface="Calibri"/>
                <a:sym typeface="Calibri"/>
              </a:defRPr>
            </a:lvl5pPr>
            <a:lvl6pPr indent="0" lvl="5" marL="0" marR="0" rtl="0" algn="r">
              <a:lnSpc>
                <a:spcPct val="100000"/>
              </a:lnSpc>
              <a:spcBef>
                <a:spcPts val="0"/>
              </a:spcBef>
              <a:buClr>
                <a:srgbClr val="2E235D"/>
              </a:buClr>
              <a:buSzPts val="1100"/>
              <a:buFont typeface="Calibri"/>
              <a:buNone/>
              <a:defRPr b="1" i="0" sz="1100" u="none" cap="none" strike="noStrike">
                <a:solidFill>
                  <a:srgbClr val="2E235D"/>
                </a:solidFill>
                <a:latin typeface="Calibri"/>
                <a:ea typeface="Calibri"/>
                <a:cs typeface="Calibri"/>
                <a:sym typeface="Calibri"/>
              </a:defRPr>
            </a:lvl6pPr>
            <a:lvl7pPr indent="0" lvl="6" marL="0" marR="0" rtl="0" algn="r">
              <a:lnSpc>
                <a:spcPct val="100000"/>
              </a:lnSpc>
              <a:spcBef>
                <a:spcPts val="0"/>
              </a:spcBef>
              <a:buClr>
                <a:srgbClr val="2E235D"/>
              </a:buClr>
              <a:buSzPts val="1100"/>
              <a:buFont typeface="Calibri"/>
              <a:buNone/>
              <a:defRPr b="1" i="0" sz="1100" u="none" cap="none" strike="noStrike">
                <a:solidFill>
                  <a:srgbClr val="2E235D"/>
                </a:solidFill>
                <a:latin typeface="Calibri"/>
                <a:ea typeface="Calibri"/>
                <a:cs typeface="Calibri"/>
                <a:sym typeface="Calibri"/>
              </a:defRPr>
            </a:lvl7pPr>
            <a:lvl8pPr indent="0" lvl="7" marL="0" marR="0" rtl="0" algn="r">
              <a:lnSpc>
                <a:spcPct val="100000"/>
              </a:lnSpc>
              <a:spcBef>
                <a:spcPts val="0"/>
              </a:spcBef>
              <a:buClr>
                <a:srgbClr val="2E235D"/>
              </a:buClr>
              <a:buSzPts val="1100"/>
              <a:buFont typeface="Calibri"/>
              <a:buNone/>
              <a:defRPr b="1" i="0" sz="1100" u="none" cap="none" strike="noStrike">
                <a:solidFill>
                  <a:srgbClr val="2E235D"/>
                </a:solidFill>
                <a:latin typeface="Calibri"/>
                <a:ea typeface="Calibri"/>
                <a:cs typeface="Calibri"/>
                <a:sym typeface="Calibri"/>
              </a:defRPr>
            </a:lvl8pPr>
            <a:lvl9pPr indent="0" lvl="8" marL="0" marR="0" rtl="0" algn="r">
              <a:lnSpc>
                <a:spcPct val="100000"/>
              </a:lnSpc>
              <a:spcBef>
                <a:spcPts val="0"/>
              </a:spcBef>
              <a:buClr>
                <a:srgbClr val="2E235D"/>
              </a:buClr>
              <a:buSzPts val="1100"/>
              <a:buFont typeface="Calibri"/>
              <a:buNone/>
              <a:defRPr b="1" i="0" sz="1100" u="none" cap="none"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 name="Shape 148"/>
        <p:cNvGrpSpPr/>
        <p:nvPr/>
      </p:nvGrpSpPr>
      <p:grpSpPr>
        <a:xfrm>
          <a:off x="0" y="0"/>
          <a:ext cx="0" cy="0"/>
          <a:chOff x="0" y="0"/>
          <a:chExt cx="0" cy="0"/>
        </a:xfrm>
      </p:grpSpPr>
      <p:sp>
        <p:nvSpPr>
          <p:cNvPr id="149" name="Google Shape;149;p27"/>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0" name="Google Shape;150;p27"/>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NTR"/>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NTR"/>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NTR"/>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NTR"/>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 name="Google Shape;151;p27"/>
          <p:cNvSpPr txBox="1"/>
          <p:nvPr>
            <p:ph idx="12" type="sldNum"/>
          </p:nvPr>
        </p:nvSpPr>
        <p:spPr>
          <a:xfrm>
            <a:off x="11487150" y="6329363"/>
            <a:ext cx="552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100" u="none" cap="none" strike="noStrike">
                <a:solidFill>
                  <a:srgbClr val="2E235D"/>
                </a:solidFill>
                <a:latin typeface="Calibri"/>
                <a:ea typeface="Calibri"/>
                <a:cs typeface="Calibri"/>
                <a:sym typeface="Calibri"/>
              </a:defRPr>
            </a:lvl1pPr>
            <a:lvl2pPr indent="0" lvl="1" marL="0" marR="0" rtl="0" algn="r">
              <a:spcBef>
                <a:spcPts val="0"/>
              </a:spcBef>
              <a:buNone/>
              <a:defRPr b="1" i="0" sz="1100" u="none" cap="none" strike="noStrike">
                <a:solidFill>
                  <a:srgbClr val="2E235D"/>
                </a:solidFill>
                <a:latin typeface="Calibri"/>
                <a:ea typeface="Calibri"/>
                <a:cs typeface="Calibri"/>
                <a:sym typeface="Calibri"/>
              </a:defRPr>
            </a:lvl2pPr>
            <a:lvl3pPr indent="0" lvl="2" marL="0" marR="0" rtl="0" algn="r">
              <a:spcBef>
                <a:spcPts val="0"/>
              </a:spcBef>
              <a:buNone/>
              <a:defRPr b="1" i="0" sz="1100" u="none" cap="none" strike="noStrike">
                <a:solidFill>
                  <a:srgbClr val="2E235D"/>
                </a:solidFill>
                <a:latin typeface="Calibri"/>
                <a:ea typeface="Calibri"/>
                <a:cs typeface="Calibri"/>
                <a:sym typeface="Calibri"/>
              </a:defRPr>
            </a:lvl3pPr>
            <a:lvl4pPr indent="0" lvl="3" marL="0" marR="0" rtl="0" algn="r">
              <a:spcBef>
                <a:spcPts val="0"/>
              </a:spcBef>
              <a:buNone/>
              <a:defRPr b="1" i="0" sz="1100" u="none" cap="none" strike="noStrike">
                <a:solidFill>
                  <a:srgbClr val="2E235D"/>
                </a:solidFill>
                <a:latin typeface="Calibri"/>
                <a:ea typeface="Calibri"/>
                <a:cs typeface="Calibri"/>
                <a:sym typeface="Calibri"/>
              </a:defRPr>
            </a:lvl4pPr>
            <a:lvl5pPr indent="0" lvl="4" marL="0" marR="0" rtl="0" algn="r">
              <a:spcBef>
                <a:spcPts val="0"/>
              </a:spcBef>
              <a:buNone/>
              <a:defRPr b="1" i="0" sz="1100" u="none" cap="none" strike="noStrike">
                <a:solidFill>
                  <a:srgbClr val="2E235D"/>
                </a:solidFill>
                <a:latin typeface="Calibri"/>
                <a:ea typeface="Calibri"/>
                <a:cs typeface="Calibri"/>
                <a:sym typeface="Calibri"/>
              </a:defRPr>
            </a:lvl5pPr>
            <a:lvl6pPr indent="0" lvl="5" marL="0" marR="0" rtl="0" algn="r">
              <a:spcBef>
                <a:spcPts val="0"/>
              </a:spcBef>
              <a:buNone/>
              <a:defRPr b="1" i="0" sz="1100" u="none" cap="none" strike="noStrike">
                <a:solidFill>
                  <a:srgbClr val="2E235D"/>
                </a:solidFill>
                <a:latin typeface="Calibri"/>
                <a:ea typeface="Calibri"/>
                <a:cs typeface="Calibri"/>
                <a:sym typeface="Calibri"/>
              </a:defRPr>
            </a:lvl6pPr>
            <a:lvl7pPr indent="0" lvl="6" marL="0" marR="0" rtl="0" algn="r">
              <a:spcBef>
                <a:spcPts val="0"/>
              </a:spcBef>
              <a:buNone/>
              <a:defRPr b="1" i="0" sz="1100" u="none" cap="none" strike="noStrike">
                <a:solidFill>
                  <a:srgbClr val="2E235D"/>
                </a:solidFill>
                <a:latin typeface="Calibri"/>
                <a:ea typeface="Calibri"/>
                <a:cs typeface="Calibri"/>
                <a:sym typeface="Calibri"/>
              </a:defRPr>
            </a:lvl7pPr>
            <a:lvl8pPr indent="0" lvl="7" marL="0" marR="0" rtl="0" algn="r">
              <a:spcBef>
                <a:spcPts val="0"/>
              </a:spcBef>
              <a:buNone/>
              <a:defRPr b="1" i="0" sz="1100" u="none" cap="none" strike="noStrike">
                <a:solidFill>
                  <a:srgbClr val="2E235D"/>
                </a:solidFill>
                <a:latin typeface="Calibri"/>
                <a:ea typeface="Calibri"/>
                <a:cs typeface="Calibri"/>
                <a:sym typeface="Calibri"/>
              </a:defRPr>
            </a:lvl8pPr>
            <a:lvl9pPr indent="0" lvl="8" marL="0" marR="0" rtl="0" algn="r">
              <a:spcBef>
                <a:spcPts val="0"/>
              </a:spcBef>
              <a:buNone/>
              <a:defRPr b="1" i="0" sz="1100" u="none" cap="none"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2" name="Google Shape;152;p27"/>
          <p:cNvSpPr/>
          <p:nvPr/>
        </p:nvSpPr>
        <p:spPr>
          <a:xfrm>
            <a:off x="-29764" y="-6263"/>
            <a:ext cx="12221700" cy="230400"/>
          </a:xfrm>
          <a:prstGeom prst="rect">
            <a:avLst/>
          </a:prstGeom>
          <a:solidFill>
            <a:srgbClr val="2E235D"/>
          </a:solidFill>
          <a:ln cap="flat" cmpd="sng" w="12700">
            <a:solidFill>
              <a:srgbClr val="2E235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53" name="Google Shape;153;p27"/>
          <p:cNvPicPr preferRelativeResize="0"/>
          <p:nvPr/>
        </p:nvPicPr>
        <p:blipFill rotWithShape="1">
          <a:blip r:embed="rId1">
            <a:alphaModFix/>
          </a:blip>
          <a:srcRect b="0" l="0" r="0" t="0"/>
          <a:stretch/>
        </p:blipFill>
        <p:spPr>
          <a:xfrm>
            <a:off x="29763" y="29972"/>
            <a:ext cx="2150720" cy="169037"/>
          </a:xfrm>
          <a:prstGeom prst="rect">
            <a:avLst/>
          </a:prstGeom>
          <a:noFill/>
          <a:ln>
            <a:noFill/>
          </a:ln>
        </p:spPr>
      </p:pic>
      <p:sp>
        <p:nvSpPr>
          <p:cNvPr id="154" name="Google Shape;154;p27"/>
          <p:cNvSpPr txBox="1"/>
          <p:nvPr/>
        </p:nvSpPr>
        <p:spPr>
          <a:xfrm>
            <a:off x="10569575" y="0"/>
            <a:ext cx="1622400" cy="230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900" u="none" cap="none" strike="noStrike">
                <a:solidFill>
                  <a:schemeClr val="lt1"/>
                </a:solidFill>
                <a:latin typeface="Montserrat SemiBold"/>
                <a:ea typeface="Montserrat SemiBold"/>
                <a:cs typeface="Montserrat SemiBold"/>
                <a:sym typeface="Montserrat SemiBold"/>
              </a:rPr>
              <a:t>CSE 122 </a:t>
            </a:r>
            <a:r>
              <a:rPr b="1" lang="en-US" sz="900">
                <a:solidFill>
                  <a:schemeClr val="lt1"/>
                </a:solidFill>
                <a:latin typeface="Montserrat SemiBold"/>
                <a:ea typeface="Montserrat SemiBold"/>
                <a:cs typeface="Montserrat SemiBold"/>
                <a:sym typeface="Montserrat SemiBold"/>
              </a:rPr>
              <a:t>Spring</a:t>
            </a:r>
            <a:r>
              <a:rPr b="1" i="0" lang="en-US" sz="900" u="none" cap="none" strike="noStrike">
                <a:solidFill>
                  <a:schemeClr val="lt1"/>
                </a:solidFill>
                <a:latin typeface="Montserrat SemiBold"/>
                <a:ea typeface="Montserrat SemiBold"/>
                <a:cs typeface="Montserrat SemiBold"/>
                <a:sym typeface="Montserrat SemiBold"/>
              </a:rPr>
              <a:t> 2023</a:t>
            </a:r>
            <a:endParaRPr/>
          </a:p>
        </p:txBody>
      </p:sp>
      <p:sp>
        <p:nvSpPr>
          <p:cNvPr id="155" name="Google Shape;155;p27"/>
          <p:cNvSpPr txBox="1"/>
          <p:nvPr/>
        </p:nvSpPr>
        <p:spPr>
          <a:xfrm>
            <a:off x="3000376" y="-2819"/>
            <a:ext cx="6191100" cy="230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Montserrat SemiBold"/>
                <a:ea typeface="Montserrat SemiBold"/>
                <a:cs typeface="Montserrat SemiBold"/>
                <a:sym typeface="Montserrat SemiBold"/>
              </a:rPr>
              <a:t>LEC 00: Welcome</a:t>
            </a:r>
            <a:endParaRPr/>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hyperlink" Target="https://courses.cs.washington.edu/courses/cse122/22au/" TargetMode="External"/><Relationship Id="rId4" Type="http://schemas.openxmlformats.org/officeDocument/2006/relationships/image" Target="../media/image24.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hyperlink" Target="https://courses.cs.washington.edu/courses/cse122/22au/" TargetMode="External"/><Relationship Id="rId5" Type="http://schemas.openxmlformats.org/officeDocument/2006/relationships/image" Target="../media/image9.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hyperlink" Target="https://courses.cs.washington.edu/courses/cse122/23sp/syllabus/#ah-withdrawa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hyperlink" Target="http://www.buildingjavaprograms.com/" TargetMode="External"/><Relationship Id="rId4" Type="http://schemas.openxmlformats.org/officeDocument/2006/relationships/hyperlink" Target="http://www.buildingjavaprograms.com/" TargetMode="External"/><Relationship Id="rId5" Type="http://schemas.openxmlformats.org/officeDocument/2006/relationships/hyperlink" Target="http://www.buildingjavaprograms.com/" TargetMode="External"/><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hyperlink" Target="https://cse12x.github.io/java-tutorial/index.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hyperlink" Target="https://forms.gle/a6m7PQ4P7VJWbWTn6" TargetMode="External"/><Relationship Id="rId4" Type="http://schemas.openxmlformats.org/officeDocument/2006/relationships/hyperlink" Target="https://edstem.org/us/courses/32019/discussion/" TargetMode="External"/><Relationship Id="rId5" Type="http://schemas.openxmlformats.org/officeDocument/2006/relationships/hyperlink" Target="https://courses.cs.washington.edu/courses/cse122/23sp/syllab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http://cs.uw.edu/122/staff" TargetMode="External"/><Relationship Id="rId4" Type="http://schemas.openxmlformats.org/officeDocument/2006/relationships/hyperlink" Target="http://cs.uw.edu/122/staff" TargetMode="External"/><Relationship Id="rId5" Type="http://schemas.openxmlformats.org/officeDocument/2006/relationships/hyperlink" Target="http://cs.uw.edu/122/staff" TargetMode="External"/><Relationship Id="rId6" Type="http://schemas.openxmlformats.org/officeDocument/2006/relationships/image" Target="../media/image22.jpg"/><Relationship Id="rId7"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hyperlink" Target="https://cse12x.github.io/java-tutorial/index.html" TargetMode="External"/><Relationship Id="rId4" Type="http://schemas.openxmlformats.org/officeDocument/2006/relationships/hyperlink" Target="https://placement.cs.washington.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5"/>
          <p:cNvSpPr txBox="1"/>
          <p:nvPr>
            <p:ph idx="4294967295" type="title"/>
          </p:nvPr>
        </p:nvSpPr>
        <p:spPr>
          <a:xfrm>
            <a:off x="305280" y="4125240"/>
            <a:ext cx="6212520" cy="19544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0F0F0"/>
              </a:buClr>
              <a:buSzPts val="6000"/>
              <a:buFont typeface="Montserrat SemiBold"/>
              <a:buNone/>
            </a:pPr>
            <a:r>
              <a:rPr b="0" i="0" lang="en-US" sz="6000" u="none" cap="none" strike="noStrike">
                <a:solidFill>
                  <a:srgbClr val="F0F0F0"/>
                </a:solidFill>
                <a:latin typeface="Montserrat SemiBold"/>
                <a:ea typeface="Montserrat SemiBold"/>
                <a:cs typeface="Montserrat SemiBold"/>
                <a:sym typeface="Montserrat SemiBold"/>
              </a:rPr>
              <a:t>Welcome!</a:t>
            </a:r>
            <a:endParaRPr b="0" i="0" sz="6000" u="none" cap="none" strike="noStrike">
              <a:solidFill>
                <a:srgbClr val="000000"/>
              </a:solidFill>
              <a:latin typeface="Calibri"/>
              <a:ea typeface="Calibri"/>
              <a:cs typeface="Calibri"/>
              <a:sym typeface="Calibri"/>
            </a:endParaRPr>
          </a:p>
        </p:txBody>
      </p:sp>
      <p:sp>
        <p:nvSpPr>
          <p:cNvPr id="208" name="Google Shape;208;p35"/>
          <p:cNvSpPr/>
          <p:nvPr/>
        </p:nvSpPr>
        <p:spPr>
          <a:xfrm>
            <a:off x="7457040" y="1840320"/>
            <a:ext cx="4476600" cy="243576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404040"/>
              </a:buClr>
              <a:buSzPts val="2200"/>
              <a:buFont typeface="Calibri"/>
              <a:buNone/>
            </a:pPr>
            <a:r>
              <a:rPr b="1" i="1" lang="en-US" sz="2200" u="none" cap="none" strike="noStrike">
                <a:solidFill>
                  <a:srgbClr val="404040"/>
                </a:solidFill>
                <a:latin typeface="Calibri"/>
                <a:ea typeface="Calibri"/>
                <a:cs typeface="Calibri"/>
                <a:sym typeface="Calibri"/>
              </a:rPr>
              <a:t>Talk to your neighbors:</a:t>
            </a:r>
            <a:endParaRPr b="0" i="0" sz="2200" u="none" cap="none" strike="noStrike">
              <a:latin typeface="Arial"/>
              <a:ea typeface="Arial"/>
              <a:cs typeface="Arial"/>
              <a:sym typeface="Arial"/>
            </a:endParaRPr>
          </a:p>
          <a:p>
            <a:pPr indent="0" lvl="0" marL="0" marR="0" rtl="0" algn="ctr">
              <a:lnSpc>
                <a:spcPct val="100000"/>
              </a:lnSpc>
              <a:spcBef>
                <a:spcPts val="0"/>
              </a:spcBef>
              <a:spcAft>
                <a:spcPts val="0"/>
              </a:spcAft>
              <a:buClr>
                <a:srgbClr val="404040"/>
              </a:buClr>
              <a:buSzPts val="2200"/>
              <a:buFont typeface="Calibri"/>
              <a:buNone/>
            </a:pPr>
            <a:r>
              <a:rPr b="0" i="1" lang="en-US" sz="2200" u="none" cap="none" strike="noStrike">
                <a:solidFill>
                  <a:srgbClr val="404040"/>
                </a:solidFill>
                <a:latin typeface="Calibri"/>
                <a:ea typeface="Calibri"/>
                <a:cs typeface="Calibri"/>
                <a:sym typeface="Calibri"/>
              </a:rPr>
              <a:t>Introduce yourself to your neighbor!</a:t>
            </a:r>
            <a:br>
              <a:rPr b="0" i="0" lang="en-US" sz="2200" u="none" cap="none" strike="noStrike">
                <a:latin typeface="Arial"/>
                <a:ea typeface="Arial"/>
                <a:cs typeface="Arial"/>
                <a:sym typeface="Arial"/>
              </a:rPr>
            </a:br>
            <a:br>
              <a:rPr b="0" i="0" lang="en-US" sz="2200" u="none" cap="none" strike="noStrike">
                <a:latin typeface="Arial"/>
                <a:ea typeface="Arial"/>
                <a:cs typeface="Arial"/>
                <a:sym typeface="Arial"/>
              </a:rPr>
            </a:br>
            <a:r>
              <a:rPr b="0" i="1" lang="en-US" sz="2200" u="none" cap="none" strike="noStrike">
                <a:solidFill>
                  <a:srgbClr val="404040"/>
                </a:solidFill>
                <a:latin typeface="Calibri"/>
                <a:ea typeface="Calibri"/>
                <a:cs typeface="Calibri"/>
                <a:sym typeface="Calibri"/>
              </a:rPr>
              <a:t>What is your name? Major? What did you do over </a:t>
            </a:r>
            <a:r>
              <a:rPr i="1" lang="en-US" sz="2200">
                <a:solidFill>
                  <a:srgbClr val="404040"/>
                </a:solidFill>
                <a:latin typeface="Calibri"/>
                <a:ea typeface="Calibri"/>
                <a:cs typeface="Calibri"/>
                <a:sym typeface="Calibri"/>
              </a:rPr>
              <a:t>Spring</a:t>
            </a:r>
            <a:r>
              <a:rPr b="0" i="1" lang="en-US" sz="2200" u="none" cap="none" strike="noStrike">
                <a:solidFill>
                  <a:srgbClr val="404040"/>
                </a:solidFill>
                <a:latin typeface="Calibri"/>
                <a:ea typeface="Calibri"/>
                <a:cs typeface="Calibri"/>
                <a:sym typeface="Calibri"/>
              </a:rPr>
              <a:t> break?</a:t>
            </a:r>
            <a:endParaRPr b="0" i="0" sz="2200" u="none" cap="none" strike="noStrike">
              <a:latin typeface="Arial"/>
              <a:ea typeface="Arial"/>
              <a:cs typeface="Arial"/>
              <a:sym typeface="Arial"/>
            </a:endParaRPr>
          </a:p>
        </p:txBody>
      </p:sp>
      <p:sp>
        <p:nvSpPr>
          <p:cNvPr id="209" name="Google Shape;209;p35"/>
          <p:cNvSpPr/>
          <p:nvPr/>
        </p:nvSpPr>
        <p:spPr>
          <a:xfrm>
            <a:off x="7379640" y="1403640"/>
            <a:ext cx="4631040" cy="3330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A6A6A6"/>
              </a:buClr>
              <a:buSzPts val="1600"/>
              <a:buFont typeface="Montserrat SemiBold"/>
              <a:buNone/>
            </a:pPr>
            <a:r>
              <a:rPr b="1" i="0" lang="en-US" sz="1600" u="none" cap="none" strike="noStrike">
                <a:solidFill>
                  <a:srgbClr val="A6A6A6"/>
                </a:solidFill>
                <a:latin typeface="Montserrat SemiBold"/>
                <a:ea typeface="Montserrat SemiBold"/>
                <a:cs typeface="Montserrat SemiBold"/>
                <a:sym typeface="Montserrat SemiBold"/>
              </a:rPr>
              <a:t>BEFORE WE START</a:t>
            </a:r>
            <a:endParaRPr b="0" i="0" sz="1600" u="none" cap="none" strike="noStrike">
              <a:latin typeface="Arial"/>
              <a:ea typeface="Arial"/>
              <a:cs typeface="Arial"/>
              <a:sym typeface="Arial"/>
            </a:endParaRPr>
          </a:p>
        </p:txBody>
      </p:sp>
      <p:sp>
        <p:nvSpPr>
          <p:cNvPr id="210" name="Google Shape;210;p35"/>
          <p:cNvSpPr/>
          <p:nvPr/>
        </p:nvSpPr>
        <p:spPr>
          <a:xfrm>
            <a:off x="7630560" y="4125240"/>
            <a:ext cx="4210920" cy="42552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404040"/>
              </a:buClr>
              <a:buSzPts val="2200"/>
              <a:buFont typeface="Calibri"/>
              <a:buNone/>
            </a:pPr>
            <a:r>
              <a:rPr b="0" i="0" lang="en-US" sz="2200" u="none" cap="none" strike="noStrike">
                <a:solidFill>
                  <a:srgbClr val="404040"/>
                </a:solidFill>
                <a:latin typeface="Calibri"/>
                <a:ea typeface="Calibri"/>
                <a:cs typeface="Calibri"/>
                <a:sym typeface="Calibri"/>
              </a:rPr>
              <a:t>		</a:t>
            </a:r>
            <a:endParaRPr b="0" i="0" sz="2200" u="none" cap="none" strike="noStrike">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4"/>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Course Components</a:t>
            </a:r>
            <a:endParaRPr/>
          </a:p>
        </p:txBody>
      </p:sp>
      <p:sp>
        <p:nvSpPr>
          <p:cNvPr id="288" name="Google Shape;288;p44"/>
          <p:cNvSpPr/>
          <p:nvPr/>
        </p:nvSpPr>
        <p:spPr>
          <a:xfrm>
            <a:off x="1681440" y="1941149"/>
            <a:ext cx="1745700" cy="427500"/>
          </a:xfrm>
          <a:prstGeom prst="roundRect">
            <a:avLst>
              <a:gd fmla="val 16667" name="adj"/>
            </a:avLst>
          </a:prstGeom>
          <a:solidFill>
            <a:srgbClr val="FA82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ontserrat"/>
                <a:ea typeface="Montserrat"/>
                <a:cs typeface="Montserrat"/>
                <a:sym typeface="Montserrat"/>
              </a:rPr>
              <a:t>LECTURES</a:t>
            </a:r>
            <a:endParaRPr/>
          </a:p>
        </p:txBody>
      </p:sp>
      <p:sp>
        <p:nvSpPr>
          <p:cNvPr id="289" name="Google Shape;289;p44"/>
          <p:cNvSpPr txBox="1"/>
          <p:nvPr/>
        </p:nvSpPr>
        <p:spPr>
          <a:xfrm>
            <a:off x="3588708" y="1970237"/>
            <a:ext cx="659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(x20)</a:t>
            </a:r>
            <a:endParaRPr/>
          </a:p>
        </p:txBody>
      </p:sp>
      <p:sp>
        <p:nvSpPr>
          <p:cNvPr id="290" name="Google Shape;290;p44"/>
          <p:cNvSpPr/>
          <p:nvPr/>
        </p:nvSpPr>
        <p:spPr>
          <a:xfrm>
            <a:off x="6551462" y="1941148"/>
            <a:ext cx="1745700" cy="427500"/>
          </a:xfrm>
          <a:prstGeom prst="roundRect">
            <a:avLst>
              <a:gd fmla="val 16667" name="adj"/>
            </a:avLst>
          </a:prstGeom>
          <a:solidFill>
            <a:srgbClr val="F7B7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ontserrat"/>
                <a:ea typeface="Montserrat"/>
                <a:cs typeface="Montserrat"/>
                <a:sym typeface="Montserrat"/>
              </a:rPr>
              <a:t>SECTIONS</a:t>
            </a:r>
            <a:endParaRPr/>
          </a:p>
        </p:txBody>
      </p:sp>
      <p:sp>
        <p:nvSpPr>
          <p:cNvPr id="291" name="Google Shape;291;p44"/>
          <p:cNvSpPr txBox="1"/>
          <p:nvPr/>
        </p:nvSpPr>
        <p:spPr>
          <a:xfrm>
            <a:off x="8438613" y="1998766"/>
            <a:ext cx="659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(x19)</a:t>
            </a:r>
            <a:endParaRPr/>
          </a:p>
        </p:txBody>
      </p:sp>
      <p:sp>
        <p:nvSpPr>
          <p:cNvPr id="292" name="Google Shape;292;p44"/>
          <p:cNvSpPr/>
          <p:nvPr/>
        </p:nvSpPr>
        <p:spPr>
          <a:xfrm>
            <a:off x="339275" y="4801846"/>
            <a:ext cx="1745700" cy="427500"/>
          </a:xfrm>
          <a:prstGeom prst="roundRect">
            <a:avLst>
              <a:gd fmla="val 16667" name="adj"/>
            </a:avLst>
          </a:prstGeom>
          <a:solidFill>
            <a:srgbClr val="54A0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Montserrat"/>
                <a:ea typeface="Montserrat"/>
                <a:cs typeface="Montserrat"/>
                <a:sym typeface="Montserrat"/>
              </a:rPr>
              <a:t>PROGRAMMING ASSIGNMENTS</a:t>
            </a:r>
            <a:endParaRPr/>
          </a:p>
        </p:txBody>
      </p:sp>
      <p:sp>
        <p:nvSpPr>
          <p:cNvPr id="293" name="Google Shape;293;p44"/>
          <p:cNvSpPr/>
          <p:nvPr/>
        </p:nvSpPr>
        <p:spPr>
          <a:xfrm>
            <a:off x="3672469" y="4790647"/>
            <a:ext cx="1745700" cy="427500"/>
          </a:xfrm>
          <a:prstGeom prst="roundRect">
            <a:avLst>
              <a:gd fmla="val 16667" name="adj"/>
            </a:avLst>
          </a:prstGeom>
          <a:solidFill>
            <a:srgbClr val="0FB9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Montserrat"/>
                <a:ea typeface="Montserrat"/>
                <a:cs typeface="Montserrat"/>
                <a:sym typeface="Montserrat"/>
              </a:rPr>
              <a:t>CREATIVE PROJECTS</a:t>
            </a:r>
            <a:endParaRPr/>
          </a:p>
        </p:txBody>
      </p:sp>
      <p:sp>
        <p:nvSpPr>
          <p:cNvPr id="294" name="Google Shape;294;p44"/>
          <p:cNvSpPr txBox="1"/>
          <p:nvPr/>
        </p:nvSpPr>
        <p:spPr>
          <a:xfrm>
            <a:off x="2206169" y="4817648"/>
            <a:ext cx="54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(x4)</a:t>
            </a:r>
            <a:endParaRPr/>
          </a:p>
        </p:txBody>
      </p:sp>
      <p:sp>
        <p:nvSpPr>
          <p:cNvPr id="295" name="Google Shape;295;p44"/>
          <p:cNvSpPr txBox="1"/>
          <p:nvPr/>
        </p:nvSpPr>
        <p:spPr>
          <a:xfrm>
            <a:off x="5539997" y="4819736"/>
            <a:ext cx="54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(x4)</a:t>
            </a:r>
            <a:endParaRPr/>
          </a:p>
        </p:txBody>
      </p:sp>
      <p:sp>
        <p:nvSpPr>
          <p:cNvPr id="296" name="Google Shape;296;p44"/>
          <p:cNvSpPr/>
          <p:nvPr/>
        </p:nvSpPr>
        <p:spPr>
          <a:xfrm>
            <a:off x="6581058" y="4788559"/>
            <a:ext cx="1745700" cy="427500"/>
          </a:xfrm>
          <a:prstGeom prst="roundRect">
            <a:avLst>
              <a:gd fmla="val 16667" name="adj"/>
            </a:avLst>
          </a:prstGeom>
          <a:solidFill>
            <a:srgbClr val="EF57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ontserrat"/>
                <a:ea typeface="Montserrat"/>
                <a:cs typeface="Montserrat"/>
                <a:sym typeface="Montserrat"/>
              </a:rPr>
              <a:t>QUIZZES</a:t>
            </a:r>
            <a:endParaRPr/>
          </a:p>
        </p:txBody>
      </p:sp>
      <p:sp>
        <p:nvSpPr>
          <p:cNvPr id="297" name="Google Shape;297;p44"/>
          <p:cNvSpPr txBox="1"/>
          <p:nvPr/>
        </p:nvSpPr>
        <p:spPr>
          <a:xfrm>
            <a:off x="8448586" y="4817648"/>
            <a:ext cx="54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(x3)</a:t>
            </a:r>
            <a:endParaRPr/>
          </a:p>
        </p:txBody>
      </p:sp>
      <p:sp>
        <p:nvSpPr>
          <p:cNvPr id="298" name="Google Shape;298;p44"/>
          <p:cNvSpPr txBox="1"/>
          <p:nvPr/>
        </p:nvSpPr>
        <p:spPr>
          <a:xfrm>
            <a:off x="1681440" y="2448360"/>
            <a:ext cx="3990900" cy="16317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We’re here! </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Introduce concepts, practice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ideas, discuss applications.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Pre-class materials to prepare for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class each day. Due </a:t>
            </a:r>
            <a:r>
              <a:rPr b="1" lang="en-US" sz="2000">
                <a:solidFill>
                  <a:schemeClr val="dk1"/>
                </a:solidFill>
                <a:latin typeface="Calibri"/>
                <a:ea typeface="Calibri"/>
                <a:cs typeface="Calibri"/>
                <a:sym typeface="Calibri"/>
              </a:rPr>
              <a:t>before </a:t>
            </a:r>
            <a:r>
              <a:rPr lang="en-US" sz="2000">
                <a:solidFill>
                  <a:schemeClr val="dk1"/>
                </a:solidFill>
                <a:latin typeface="Calibri"/>
                <a:ea typeface="Calibri"/>
                <a:cs typeface="Calibri"/>
                <a:sym typeface="Calibri"/>
              </a:rPr>
              <a:t>class.</a:t>
            </a:r>
            <a:endParaRPr/>
          </a:p>
        </p:txBody>
      </p:sp>
      <p:sp>
        <p:nvSpPr>
          <p:cNvPr id="299" name="Google Shape;299;p44"/>
          <p:cNvSpPr txBox="1"/>
          <p:nvPr/>
        </p:nvSpPr>
        <p:spPr>
          <a:xfrm>
            <a:off x="6551462" y="2449037"/>
            <a:ext cx="4755600" cy="13236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Held in person</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More practice, reviews, applications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TA advice, how to be an effective student</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Preparation for quizzes / exams</a:t>
            </a:r>
            <a:endParaRPr/>
          </a:p>
        </p:txBody>
      </p:sp>
      <p:sp>
        <p:nvSpPr>
          <p:cNvPr id="300" name="Google Shape;300;p44"/>
          <p:cNvSpPr txBox="1"/>
          <p:nvPr/>
        </p:nvSpPr>
        <p:spPr>
          <a:xfrm>
            <a:off x="6581058" y="5308842"/>
            <a:ext cx="2763000" cy="13236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Taken in quiz section</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45 minutes on computer</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One retake per quiz</a:t>
            </a:r>
            <a:endParaRPr/>
          </a:p>
        </p:txBody>
      </p:sp>
      <p:sp>
        <p:nvSpPr>
          <p:cNvPr id="301" name="Google Shape;301;p44"/>
          <p:cNvSpPr txBox="1"/>
          <p:nvPr/>
        </p:nvSpPr>
        <p:spPr>
          <a:xfrm>
            <a:off x="3672470" y="5298269"/>
            <a:ext cx="2763000" cy="16317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More open-ended assignments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Explore new ideas and applications</a:t>
            </a:r>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sp>
        <p:nvSpPr>
          <p:cNvPr id="302" name="Google Shape;302;p44"/>
          <p:cNvSpPr txBox="1"/>
          <p:nvPr/>
        </p:nvSpPr>
        <p:spPr>
          <a:xfrm>
            <a:off x="339275" y="5305504"/>
            <a:ext cx="3187500" cy="16317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Structured assignments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Programming in Java</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Applying &amp; implementing course concepts</a:t>
            </a:r>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sp>
        <p:nvSpPr>
          <p:cNvPr id="303" name="Google Shape;303;p44"/>
          <p:cNvSpPr/>
          <p:nvPr/>
        </p:nvSpPr>
        <p:spPr>
          <a:xfrm>
            <a:off x="9343986" y="4785221"/>
            <a:ext cx="1745700" cy="427500"/>
          </a:xfrm>
          <a:prstGeom prst="roundRect">
            <a:avLst>
              <a:gd fmla="val 16667" name="adj"/>
            </a:avLst>
          </a:prstGeom>
          <a:solidFill>
            <a:srgbClr val="9C8D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ontserrat"/>
                <a:ea typeface="Montserrat"/>
                <a:cs typeface="Montserrat"/>
                <a:sym typeface="Montserrat"/>
              </a:rPr>
              <a:t>EXAM</a:t>
            </a:r>
            <a:endParaRPr/>
          </a:p>
        </p:txBody>
      </p:sp>
      <p:sp>
        <p:nvSpPr>
          <p:cNvPr id="304" name="Google Shape;304;p44"/>
          <p:cNvSpPr txBox="1"/>
          <p:nvPr/>
        </p:nvSpPr>
        <p:spPr>
          <a:xfrm>
            <a:off x="11211514" y="4814310"/>
            <a:ext cx="54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(x1)</a:t>
            </a:r>
            <a:endParaRPr/>
          </a:p>
        </p:txBody>
      </p:sp>
      <p:sp>
        <p:nvSpPr>
          <p:cNvPr id="305" name="Google Shape;305;p44"/>
          <p:cNvSpPr txBox="1"/>
          <p:nvPr/>
        </p:nvSpPr>
        <p:spPr>
          <a:xfrm>
            <a:off x="9343986" y="5305504"/>
            <a:ext cx="2763000" cy="10158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Culminating exam</a:t>
            </a:r>
            <a:endParaRPr/>
          </a:p>
          <a:p>
            <a:pPr indent="-285750" lvl="0" marL="28575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Tuesday</a:t>
            </a:r>
            <a:r>
              <a:rPr b="1" lang="en-US" sz="2000">
                <a:solidFill>
                  <a:schemeClr val="dk1"/>
                </a:solidFill>
                <a:latin typeface="Calibri"/>
                <a:ea typeface="Calibri"/>
                <a:cs typeface="Calibri"/>
                <a:sym typeface="Calibri"/>
              </a:rPr>
              <a:t> 6/6 </a:t>
            </a:r>
            <a:br>
              <a:rPr b="1" lang="en-US" sz="2000">
                <a:solidFill>
                  <a:schemeClr val="dk1"/>
                </a:solidFill>
                <a:latin typeface="Calibri"/>
                <a:ea typeface="Calibri"/>
                <a:cs typeface="Calibri"/>
                <a:sym typeface="Calibri"/>
              </a:rPr>
            </a:br>
            <a:r>
              <a:rPr b="1" lang="en-US" sz="2000">
                <a:solidFill>
                  <a:schemeClr val="dk1"/>
                </a:solidFill>
                <a:latin typeface="Calibri"/>
                <a:ea typeface="Calibri"/>
                <a:cs typeface="Calibri"/>
                <a:sym typeface="Calibri"/>
              </a:rPr>
              <a:t>@ 2:30 pm</a:t>
            </a:r>
            <a:endParaRPr/>
          </a:p>
        </p:txBody>
      </p:sp>
      <p:sp>
        <p:nvSpPr>
          <p:cNvPr id="306" name="Google Shape;306;p44"/>
          <p:cNvSpPr txBox="1"/>
          <p:nvPr/>
        </p:nvSpPr>
        <p:spPr>
          <a:xfrm>
            <a:off x="339275" y="4077947"/>
            <a:ext cx="1400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Assessments</a:t>
            </a:r>
            <a:endParaRPr/>
          </a:p>
        </p:txBody>
      </p:sp>
      <p:sp>
        <p:nvSpPr>
          <p:cNvPr id="307" name="Google Shape;307;p44"/>
          <p:cNvSpPr txBox="1"/>
          <p:nvPr/>
        </p:nvSpPr>
        <p:spPr>
          <a:xfrm>
            <a:off x="339274" y="1264235"/>
            <a:ext cx="107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Meetings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5"/>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Course Website</a:t>
            </a:r>
            <a:endParaRPr/>
          </a:p>
        </p:txBody>
      </p:sp>
      <p:sp>
        <p:nvSpPr>
          <p:cNvPr id="313" name="Google Shape;313;p45"/>
          <p:cNvSpPr/>
          <p:nvPr/>
        </p:nvSpPr>
        <p:spPr>
          <a:xfrm>
            <a:off x="3107377" y="1247579"/>
            <a:ext cx="5977200" cy="88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u="sng">
                <a:solidFill>
                  <a:schemeClr val="lt1"/>
                </a:solidFill>
                <a:latin typeface="Calibri"/>
                <a:ea typeface="Calibri"/>
                <a:cs typeface="Calibri"/>
                <a:sym typeface="Calibri"/>
                <a:hlinkClick r:id="rId3">
                  <a:extLst>
                    <a:ext uri="{A12FA001-AC4F-418D-AE19-62706E023703}">
                      <ahyp:hlinkClr val="tx"/>
                    </a:ext>
                  </a:extLst>
                </a:hlinkClick>
              </a:rPr>
              <a:t>cs.uw.edu/122</a:t>
            </a:r>
            <a:endParaRPr b="1" sz="3600">
              <a:solidFill>
                <a:schemeClr val="lt1"/>
              </a:solidFill>
              <a:latin typeface="Calibri"/>
              <a:ea typeface="Calibri"/>
              <a:cs typeface="Calibri"/>
              <a:sym typeface="Calibri"/>
            </a:endParaRPr>
          </a:p>
        </p:txBody>
      </p:sp>
      <p:sp>
        <p:nvSpPr>
          <p:cNvPr id="314" name="Google Shape;314;p45"/>
          <p:cNvSpPr txBox="1"/>
          <p:nvPr/>
        </p:nvSpPr>
        <p:spPr>
          <a:xfrm>
            <a:off x="838200" y="5388949"/>
            <a:ext cx="5169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Contains most course info – check frequently!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Announcements, Calendar, Lecture Slides, Office Hours schedule, Staff Bios, Important Links </a:t>
            </a:r>
            <a:endParaRPr/>
          </a:p>
        </p:txBody>
      </p:sp>
      <p:sp>
        <p:nvSpPr>
          <p:cNvPr id="315" name="Google Shape;315;p45"/>
          <p:cNvSpPr/>
          <p:nvPr/>
        </p:nvSpPr>
        <p:spPr>
          <a:xfrm>
            <a:off x="6925300" y="2343500"/>
            <a:ext cx="3526800" cy="3078600"/>
          </a:xfrm>
          <a:prstGeom prst="wedgeRectCallout">
            <a:avLst>
              <a:gd fmla="val -69604" name="adj1"/>
              <a:gd fmla="val 20465" name="adj2"/>
            </a:avLst>
          </a:prstGeom>
          <a:solidFill>
            <a:srgbClr val="D5DBE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45"/>
          <p:cNvSpPr txBox="1"/>
          <p:nvPr/>
        </p:nvSpPr>
        <p:spPr>
          <a:xfrm>
            <a:off x="7664163" y="5422107"/>
            <a:ext cx="2312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Get to know the staff</a:t>
            </a:r>
            <a:endParaRPr/>
          </a:p>
        </p:txBody>
      </p:sp>
      <p:pic>
        <p:nvPicPr>
          <p:cNvPr id="317" name="Google Shape;317;p45"/>
          <p:cNvPicPr preferRelativeResize="0"/>
          <p:nvPr/>
        </p:nvPicPr>
        <p:blipFill>
          <a:blip r:embed="rId4">
            <a:alphaModFix/>
          </a:blip>
          <a:stretch>
            <a:fillRect/>
          </a:stretch>
        </p:blipFill>
        <p:spPr>
          <a:xfrm>
            <a:off x="7520391" y="2546024"/>
            <a:ext cx="2377970" cy="2683800"/>
          </a:xfrm>
          <a:prstGeom prst="rect">
            <a:avLst/>
          </a:prstGeom>
          <a:noFill/>
          <a:ln>
            <a:noFill/>
          </a:ln>
        </p:spPr>
      </p:pic>
      <p:pic>
        <p:nvPicPr>
          <p:cNvPr id="318" name="Google Shape;318;p45"/>
          <p:cNvPicPr preferRelativeResize="0"/>
          <p:nvPr/>
        </p:nvPicPr>
        <p:blipFill>
          <a:blip r:embed="rId5">
            <a:alphaModFix/>
          </a:blip>
          <a:stretch>
            <a:fillRect/>
          </a:stretch>
        </p:blipFill>
        <p:spPr>
          <a:xfrm>
            <a:off x="762000" y="2361779"/>
            <a:ext cx="4982903" cy="29509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6"/>
          <p:cNvSpPr/>
          <p:nvPr/>
        </p:nvSpPr>
        <p:spPr>
          <a:xfrm>
            <a:off x="6925293" y="2343493"/>
            <a:ext cx="4104600" cy="2683800"/>
          </a:xfrm>
          <a:prstGeom prst="wedgeRectCallout">
            <a:avLst>
              <a:gd fmla="val -69604" name="adj1"/>
              <a:gd fmla="val 20465" name="adj2"/>
            </a:avLst>
          </a:prstGeom>
          <a:solidFill>
            <a:srgbClr val="D5DBE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4" name="Google Shape;324;p46"/>
          <p:cNvPicPr preferRelativeResize="0"/>
          <p:nvPr/>
        </p:nvPicPr>
        <p:blipFill rotWithShape="1">
          <a:blip r:embed="rId3">
            <a:alphaModFix/>
          </a:blip>
          <a:srcRect b="0" l="0" r="0" t="0"/>
          <a:stretch/>
        </p:blipFill>
        <p:spPr>
          <a:xfrm>
            <a:off x="8016942" y="2414633"/>
            <a:ext cx="1921357" cy="2541542"/>
          </a:xfrm>
          <a:prstGeom prst="rect">
            <a:avLst/>
          </a:prstGeom>
          <a:noFill/>
          <a:ln>
            <a:noFill/>
          </a:ln>
          <a:effectLst>
            <a:outerShdw blurRad="50800" rotWithShape="0" algn="tr" dir="8100000" dist="38100">
              <a:srgbClr val="000000">
                <a:alpha val="40000"/>
              </a:srgbClr>
            </a:outerShdw>
          </a:effectLst>
        </p:spPr>
      </p:pic>
      <p:sp>
        <p:nvSpPr>
          <p:cNvPr id="325" name="Google Shape;325;p46"/>
          <p:cNvSpPr/>
          <p:nvPr/>
        </p:nvSpPr>
        <p:spPr>
          <a:xfrm>
            <a:off x="7335685" y="3085673"/>
            <a:ext cx="4318800" cy="2683800"/>
          </a:xfrm>
          <a:prstGeom prst="wedgeRectCallout">
            <a:avLst>
              <a:gd fmla="val -69604" name="adj1"/>
              <a:gd fmla="val 20465" name="adj2"/>
            </a:avLst>
          </a:prstGeom>
          <a:solidFill>
            <a:srgbClr val="D5DBE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46"/>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Course Website</a:t>
            </a:r>
            <a:endParaRPr/>
          </a:p>
        </p:txBody>
      </p:sp>
      <p:sp>
        <p:nvSpPr>
          <p:cNvPr id="327" name="Google Shape;327;p46"/>
          <p:cNvSpPr/>
          <p:nvPr/>
        </p:nvSpPr>
        <p:spPr>
          <a:xfrm>
            <a:off x="3107377" y="1247579"/>
            <a:ext cx="5977200" cy="885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u="sng">
                <a:solidFill>
                  <a:schemeClr val="lt1"/>
                </a:solidFill>
                <a:latin typeface="Calibri"/>
                <a:ea typeface="Calibri"/>
                <a:cs typeface="Calibri"/>
                <a:sym typeface="Calibri"/>
                <a:hlinkClick r:id="rId4">
                  <a:extLst>
                    <a:ext uri="{A12FA001-AC4F-418D-AE19-62706E023703}">
                      <ahyp:hlinkClr val="tx"/>
                    </a:ext>
                  </a:extLst>
                </a:hlinkClick>
              </a:rPr>
              <a:t>cs.uw.edu/122</a:t>
            </a:r>
            <a:endParaRPr b="1" sz="3600">
              <a:solidFill>
                <a:schemeClr val="lt1"/>
              </a:solidFill>
              <a:latin typeface="Calibri"/>
              <a:ea typeface="Calibri"/>
              <a:cs typeface="Calibri"/>
              <a:sym typeface="Calibri"/>
            </a:endParaRPr>
          </a:p>
        </p:txBody>
      </p:sp>
      <p:sp>
        <p:nvSpPr>
          <p:cNvPr id="328" name="Google Shape;328;p46"/>
          <p:cNvSpPr txBox="1"/>
          <p:nvPr/>
        </p:nvSpPr>
        <p:spPr>
          <a:xfrm>
            <a:off x="838200" y="5388949"/>
            <a:ext cx="5169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Contains most course info – check frequently!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Announcements, Calendar, Lecture Slides, Office Hours schedule, Staff Bios, Important Links </a:t>
            </a:r>
            <a:endParaRPr/>
          </a:p>
        </p:txBody>
      </p:sp>
      <p:sp>
        <p:nvSpPr>
          <p:cNvPr id="329" name="Google Shape;329;p46"/>
          <p:cNvSpPr txBox="1"/>
          <p:nvPr/>
        </p:nvSpPr>
        <p:spPr>
          <a:xfrm>
            <a:off x="7757621" y="5865345"/>
            <a:ext cx="3896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Please familiarize yourself with the course syllabus this week!</a:t>
            </a:r>
            <a:endParaRPr/>
          </a:p>
        </p:txBody>
      </p:sp>
      <p:pic>
        <p:nvPicPr>
          <p:cNvPr id="330" name="Google Shape;330;p46"/>
          <p:cNvPicPr preferRelativeResize="0"/>
          <p:nvPr/>
        </p:nvPicPr>
        <p:blipFill rotWithShape="1">
          <a:blip r:embed="rId5">
            <a:alphaModFix/>
          </a:blip>
          <a:srcRect b="0" l="0" r="0" t="0"/>
          <a:stretch/>
        </p:blipFill>
        <p:spPr>
          <a:xfrm>
            <a:off x="1254005" y="2133236"/>
            <a:ext cx="4104656" cy="3205440"/>
          </a:xfrm>
          <a:prstGeom prst="rect">
            <a:avLst/>
          </a:prstGeom>
          <a:noFill/>
          <a:ln>
            <a:noFill/>
          </a:ln>
        </p:spPr>
      </p:pic>
      <p:pic>
        <p:nvPicPr>
          <p:cNvPr id="331" name="Google Shape;331;p46"/>
          <p:cNvPicPr preferRelativeResize="0"/>
          <p:nvPr/>
        </p:nvPicPr>
        <p:blipFill rotWithShape="1">
          <a:blip r:embed="rId6">
            <a:alphaModFix/>
          </a:blip>
          <a:srcRect b="0" l="0" r="0" t="0"/>
          <a:stretch/>
        </p:blipFill>
        <p:spPr>
          <a:xfrm>
            <a:off x="7390916" y="3443623"/>
            <a:ext cx="4208198" cy="19679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7"/>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Other Course Tools</a:t>
            </a:r>
            <a:endParaRPr/>
          </a:p>
        </p:txBody>
      </p:sp>
      <p:pic>
        <p:nvPicPr>
          <p:cNvPr id="337" name="Google Shape;337;p47"/>
          <p:cNvPicPr preferRelativeResize="0"/>
          <p:nvPr/>
        </p:nvPicPr>
        <p:blipFill rotWithShape="1">
          <a:blip r:embed="rId3">
            <a:alphaModFix/>
          </a:blip>
          <a:srcRect b="0" l="0" r="0" t="0"/>
          <a:stretch/>
        </p:blipFill>
        <p:spPr>
          <a:xfrm>
            <a:off x="529727" y="1442539"/>
            <a:ext cx="1441002" cy="1441002"/>
          </a:xfrm>
          <a:prstGeom prst="rect">
            <a:avLst/>
          </a:prstGeom>
          <a:noFill/>
          <a:ln>
            <a:noFill/>
          </a:ln>
        </p:spPr>
      </p:pic>
      <p:sp>
        <p:nvSpPr>
          <p:cNvPr id="338" name="Google Shape;338;p47"/>
          <p:cNvSpPr txBox="1"/>
          <p:nvPr/>
        </p:nvSpPr>
        <p:spPr>
          <a:xfrm>
            <a:off x="529728" y="3126887"/>
            <a:ext cx="5644800" cy="3478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Ed</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Community &amp; Information</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Discussion Board </a:t>
            </a:r>
            <a:br>
              <a:rPr b="0" i="0" lang="en-US" sz="2000" u="none" cap="none" strike="noStrike">
                <a:solidFill>
                  <a:schemeClr val="dk1"/>
                </a:solidFill>
                <a:latin typeface="Calibri"/>
                <a:ea typeface="Calibri"/>
                <a:cs typeface="Calibri"/>
                <a:sym typeface="Calibri"/>
              </a:rPr>
            </a:br>
            <a:r>
              <a:rPr b="0" i="0" lang="en-US" sz="2000" u="none" cap="none" strike="noStrike">
                <a:solidFill>
                  <a:schemeClr val="dk1"/>
                </a:solidFill>
                <a:latin typeface="Calibri"/>
                <a:ea typeface="Calibri"/>
                <a:cs typeface="Calibri"/>
                <a:sym typeface="Calibri"/>
              </a:rPr>
              <a:t>(please ask &amp; answer!; anonymous option)</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Chat</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Announcements</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Pre-Class Materials / Section Handouts</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Assignments</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Online IDE</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Submit assignments</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View Feedback</a:t>
            </a:r>
            <a:endParaRPr/>
          </a:p>
        </p:txBody>
      </p:sp>
      <p:pic>
        <p:nvPicPr>
          <p:cNvPr id="339" name="Google Shape;339;p47"/>
          <p:cNvPicPr preferRelativeResize="0"/>
          <p:nvPr/>
        </p:nvPicPr>
        <p:blipFill rotWithShape="1">
          <a:blip r:embed="rId4">
            <a:alphaModFix/>
          </a:blip>
          <a:srcRect b="0" l="0" r="0" t="0"/>
          <a:stretch/>
        </p:blipFill>
        <p:spPr>
          <a:xfrm>
            <a:off x="7653734" y="3929483"/>
            <a:ext cx="777940" cy="777940"/>
          </a:xfrm>
          <a:prstGeom prst="rect">
            <a:avLst/>
          </a:prstGeom>
          <a:noFill/>
          <a:ln>
            <a:noFill/>
          </a:ln>
        </p:spPr>
      </p:pic>
      <p:pic>
        <p:nvPicPr>
          <p:cNvPr id="340" name="Google Shape;340;p47"/>
          <p:cNvPicPr preferRelativeResize="0"/>
          <p:nvPr/>
        </p:nvPicPr>
        <p:blipFill rotWithShape="1">
          <a:blip r:embed="rId5">
            <a:alphaModFix/>
          </a:blip>
          <a:srcRect b="0" l="0" r="0" t="0"/>
          <a:stretch/>
        </p:blipFill>
        <p:spPr>
          <a:xfrm>
            <a:off x="7346270" y="2243382"/>
            <a:ext cx="1085404" cy="1085404"/>
          </a:xfrm>
          <a:prstGeom prst="rect">
            <a:avLst/>
          </a:prstGeom>
          <a:noFill/>
          <a:ln>
            <a:noFill/>
          </a:ln>
        </p:spPr>
      </p:pic>
      <p:pic>
        <p:nvPicPr>
          <p:cNvPr id="341" name="Google Shape;341;p47"/>
          <p:cNvPicPr preferRelativeResize="0"/>
          <p:nvPr/>
        </p:nvPicPr>
        <p:blipFill rotWithShape="1">
          <a:blip r:embed="rId6">
            <a:alphaModFix/>
          </a:blip>
          <a:srcRect b="0" l="0" r="0" t="0"/>
          <a:stretch/>
        </p:blipFill>
        <p:spPr>
          <a:xfrm>
            <a:off x="6487379" y="1247881"/>
            <a:ext cx="1959366" cy="579972"/>
          </a:xfrm>
          <a:prstGeom prst="rect">
            <a:avLst/>
          </a:prstGeom>
          <a:noFill/>
          <a:ln>
            <a:noFill/>
          </a:ln>
        </p:spPr>
      </p:pic>
      <p:sp>
        <p:nvSpPr>
          <p:cNvPr id="342" name="Google Shape;342;p47"/>
          <p:cNvSpPr txBox="1"/>
          <p:nvPr/>
        </p:nvSpPr>
        <p:spPr>
          <a:xfrm>
            <a:off x="8891322" y="1247881"/>
            <a:ext cx="35247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My Digital Hand</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Queueing in office hours</a:t>
            </a:r>
            <a:endParaRPr/>
          </a:p>
        </p:txBody>
      </p:sp>
      <p:sp>
        <p:nvSpPr>
          <p:cNvPr id="343" name="Google Shape;343;p47"/>
          <p:cNvSpPr txBox="1"/>
          <p:nvPr/>
        </p:nvSpPr>
        <p:spPr>
          <a:xfrm>
            <a:off x="8891322" y="2375709"/>
            <a:ext cx="23745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IntelliJ</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Develop offline</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Visual debugger</a:t>
            </a:r>
            <a:endParaRPr/>
          </a:p>
        </p:txBody>
      </p:sp>
      <p:sp>
        <p:nvSpPr>
          <p:cNvPr id="344" name="Google Shape;344;p47"/>
          <p:cNvSpPr txBox="1"/>
          <p:nvPr/>
        </p:nvSpPr>
        <p:spPr>
          <a:xfrm>
            <a:off x="8891322" y="3810622"/>
            <a:ext cx="26850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Canvas</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Gradebook</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Lecture recordings</a:t>
            </a:r>
            <a:endParaRPr/>
          </a:p>
        </p:txBody>
      </p:sp>
      <p:sp>
        <p:nvSpPr>
          <p:cNvPr id="345" name="Google Shape;345;p47"/>
          <p:cNvSpPr txBox="1"/>
          <p:nvPr/>
        </p:nvSpPr>
        <p:spPr>
          <a:xfrm>
            <a:off x="8891322" y="5245535"/>
            <a:ext cx="26850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Sli.do</a:t>
            </a:r>
            <a:endParaRPr b="1"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In-class activities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(ungraded)</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No account needed</a:t>
            </a:r>
            <a:endParaRPr/>
          </a:p>
        </p:txBody>
      </p:sp>
      <p:pic>
        <p:nvPicPr>
          <p:cNvPr descr="Slido Logo Download Vector" id="346" name="Google Shape;346;p47"/>
          <p:cNvPicPr preferRelativeResize="0"/>
          <p:nvPr/>
        </p:nvPicPr>
        <p:blipFill rotWithShape="1">
          <a:blip r:embed="rId7">
            <a:alphaModFix/>
          </a:blip>
          <a:srcRect b="0" l="0" r="0" t="0"/>
          <a:stretch/>
        </p:blipFill>
        <p:spPr>
          <a:xfrm>
            <a:off x="7638663" y="5510748"/>
            <a:ext cx="793012" cy="7930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8"/>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Lecture Outline</a:t>
            </a:r>
            <a:endParaRPr/>
          </a:p>
        </p:txBody>
      </p:sp>
      <p:sp>
        <p:nvSpPr>
          <p:cNvPr id="352" name="Google Shape;352;p48"/>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Introductions</a:t>
            </a:r>
            <a:endParaRPr/>
          </a:p>
          <a:p>
            <a:pPr indent="-228600" lvl="0" marL="228600" rtl="0" algn="l">
              <a:lnSpc>
                <a:spcPct val="90000"/>
              </a:lnSpc>
              <a:spcBef>
                <a:spcPts val="2200"/>
              </a:spcBef>
              <a:spcAft>
                <a:spcPts val="0"/>
              </a:spcAft>
              <a:buClr>
                <a:schemeClr val="accent5"/>
              </a:buClr>
              <a:buSzPts val="2800"/>
              <a:buChar char="•"/>
            </a:pPr>
            <a:r>
              <a:rPr b="1" lang="en-US">
                <a:solidFill>
                  <a:schemeClr val="accent5"/>
                </a:solidFill>
              </a:rPr>
              <a:t>About this Course</a:t>
            </a:r>
            <a:endParaRPr/>
          </a:p>
          <a:p>
            <a:pPr indent="-228600" lvl="1" marL="685800" rtl="0" algn="l">
              <a:lnSpc>
                <a:spcPct val="90000"/>
              </a:lnSpc>
              <a:spcBef>
                <a:spcPts val="500"/>
              </a:spcBef>
              <a:spcAft>
                <a:spcPts val="0"/>
              </a:spcAft>
              <a:buClr>
                <a:schemeClr val="dk1"/>
              </a:buClr>
              <a:buSzPts val="2400"/>
              <a:buChar char="-"/>
            </a:pPr>
            <a:r>
              <a:rPr lang="en-US"/>
              <a:t>Course Components &amp; Tools</a:t>
            </a:r>
            <a:endParaRPr/>
          </a:p>
          <a:p>
            <a:pPr indent="-228600" lvl="1" marL="685800" rtl="0" algn="l">
              <a:lnSpc>
                <a:spcPct val="90000"/>
              </a:lnSpc>
              <a:spcBef>
                <a:spcPts val="500"/>
              </a:spcBef>
              <a:spcAft>
                <a:spcPts val="0"/>
              </a:spcAft>
              <a:buClr>
                <a:schemeClr val="accent5"/>
              </a:buClr>
              <a:buSzPts val="2400"/>
              <a:buChar char="-"/>
            </a:pPr>
            <a:r>
              <a:rPr b="1" lang="en-US">
                <a:solidFill>
                  <a:schemeClr val="accent5"/>
                </a:solidFill>
              </a:rPr>
              <a:t>Policies</a:t>
            </a:r>
            <a:endParaRPr/>
          </a:p>
          <a:p>
            <a:pPr indent="-228600" lvl="1" marL="685800" rtl="0" algn="l">
              <a:lnSpc>
                <a:spcPct val="90000"/>
              </a:lnSpc>
              <a:spcBef>
                <a:spcPts val="500"/>
              </a:spcBef>
              <a:spcAft>
                <a:spcPts val="0"/>
              </a:spcAft>
              <a:buClr>
                <a:schemeClr val="dk1"/>
              </a:buClr>
              <a:buSzPts val="2400"/>
              <a:buChar char="-"/>
            </a:pPr>
            <a:r>
              <a:rPr lang="en-US"/>
              <a:t>Making the Most of this Class</a:t>
            </a:r>
            <a:endParaRPr/>
          </a:p>
          <a:p>
            <a:pPr indent="-228600" lvl="0" marL="228600" rtl="0" algn="l">
              <a:lnSpc>
                <a:spcPct val="90000"/>
              </a:lnSpc>
              <a:spcBef>
                <a:spcPts val="2200"/>
              </a:spcBef>
              <a:spcAft>
                <a:spcPts val="0"/>
              </a:spcAft>
              <a:buClr>
                <a:schemeClr val="dk1"/>
              </a:buClr>
              <a:buSzPts val="2800"/>
              <a:buChar char="•"/>
            </a:pPr>
            <a:r>
              <a:rPr lang="en-US"/>
              <a:t>Intro/Review Java</a:t>
            </a:r>
            <a:endParaRPr/>
          </a:p>
        </p:txBody>
      </p:sp>
      <p:sp>
        <p:nvSpPr>
          <p:cNvPr id="353" name="Google Shape;353;p48"/>
          <p:cNvSpPr/>
          <p:nvPr/>
        </p:nvSpPr>
        <p:spPr>
          <a:xfrm rot="10800000">
            <a:off x="2815224" y="2940827"/>
            <a:ext cx="444900" cy="309000"/>
          </a:xfrm>
          <a:prstGeom prst="homePlat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9"/>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Resubmissions / Retakes</a:t>
            </a:r>
            <a:endParaRPr/>
          </a:p>
        </p:txBody>
      </p:sp>
      <p:sp>
        <p:nvSpPr>
          <p:cNvPr id="359" name="Google Shape;359;p49"/>
          <p:cNvSpPr txBox="1"/>
          <p:nvPr>
            <p:ph idx="1" type="body"/>
          </p:nvPr>
        </p:nvSpPr>
        <p:spPr>
          <a:xfrm>
            <a:off x="838200" y="1371600"/>
            <a:ext cx="10515600" cy="52884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i="1" lang="en-US"/>
              <a:t>Learning is a challenging process that takes time, it doesn’t always happen on your first try.</a:t>
            </a:r>
            <a:endParaRPr/>
          </a:p>
          <a:p>
            <a:pPr indent="0" lvl="0" marL="0" rtl="0" algn="l">
              <a:lnSpc>
                <a:spcPct val="90000"/>
              </a:lnSpc>
              <a:spcBef>
                <a:spcPts val="1000"/>
              </a:spcBef>
              <a:spcAft>
                <a:spcPts val="0"/>
              </a:spcAft>
              <a:buClr>
                <a:schemeClr val="dk1"/>
              </a:buClr>
              <a:buSzPts val="2800"/>
              <a:buNone/>
            </a:pPr>
            <a:r>
              <a:t/>
            </a:r>
            <a:endParaRPr i="1"/>
          </a:p>
          <a:p>
            <a:pPr indent="-255270" lvl="0" marL="228600" rtl="0" algn="l">
              <a:lnSpc>
                <a:spcPct val="90000"/>
              </a:lnSpc>
              <a:spcBef>
                <a:spcPts val="1000"/>
              </a:spcBef>
              <a:spcAft>
                <a:spcPts val="0"/>
              </a:spcAft>
              <a:buClr>
                <a:schemeClr val="dk1"/>
              </a:buClr>
              <a:buSzPts val="2800"/>
              <a:buChar char="•"/>
            </a:pPr>
            <a:r>
              <a:rPr lang="en-US"/>
              <a:t>Each week, one previous Programming Assignment or Creative Project can be resubmitted</a:t>
            </a:r>
            <a:endParaRPr/>
          </a:p>
          <a:p>
            <a:pPr indent="-251459" lvl="1" marL="685800" rtl="0" algn="l">
              <a:lnSpc>
                <a:spcPct val="90000"/>
              </a:lnSpc>
              <a:spcBef>
                <a:spcPts val="500"/>
              </a:spcBef>
              <a:spcAft>
                <a:spcPts val="0"/>
              </a:spcAft>
              <a:buClr>
                <a:schemeClr val="dk1"/>
              </a:buClr>
              <a:buSzPts val="2400"/>
              <a:buChar char="-"/>
            </a:pPr>
            <a:r>
              <a:rPr lang="en-US"/>
              <a:t>Must be accompanied by write up explaining changes</a:t>
            </a:r>
            <a:endParaRPr/>
          </a:p>
          <a:p>
            <a:pPr indent="-251459" lvl="1" marL="685800" rtl="0" algn="l">
              <a:lnSpc>
                <a:spcPct val="90000"/>
              </a:lnSpc>
              <a:spcBef>
                <a:spcPts val="500"/>
              </a:spcBef>
              <a:spcAft>
                <a:spcPts val="0"/>
              </a:spcAft>
              <a:buClr>
                <a:schemeClr val="dk1"/>
              </a:buClr>
              <a:buSzPts val="2400"/>
              <a:buChar char="-"/>
            </a:pPr>
            <a:r>
              <a:rPr lang="en-US"/>
              <a:t>Grade on resubmission replaces original grade. </a:t>
            </a:r>
            <a:endParaRPr/>
          </a:p>
          <a:p>
            <a:pPr indent="-266700" lvl="1" marL="685800" rtl="0" algn="l">
              <a:spcBef>
                <a:spcPts val="500"/>
              </a:spcBef>
              <a:spcAft>
                <a:spcPts val="0"/>
              </a:spcAft>
              <a:buSzPts val="2400"/>
              <a:buChar char="-"/>
            </a:pPr>
            <a:r>
              <a:rPr i="1" lang="en-US"/>
              <a:t>Tip: Resubmit as early as possible</a:t>
            </a:r>
            <a:endParaRPr i="1"/>
          </a:p>
          <a:p>
            <a:pPr indent="0" lvl="0" marL="0" rtl="0" algn="l">
              <a:lnSpc>
                <a:spcPct val="90000"/>
              </a:lnSpc>
              <a:spcBef>
                <a:spcPts val="1000"/>
              </a:spcBef>
              <a:spcAft>
                <a:spcPts val="0"/>
              </a:spcAft>
              <a:buNone/>
            </a:pPr>
            <a:r>
              <a:t/>
            </a:r>
            <a:endParaRPr/>
          </a:p>
          <a:p>
            <a:pPr indent="-255270" lvl="0" marL="228600" rtl="0" algn="l">
              <a:lnSpc>
                <a:spcPct val="90000"/>
              </a:lnSpc>
              <a:spcBef>
                <a:spcPts val="1000"/>
              </a:spcBef>
              <a:spcAft>
                <a:spcPts val="0"/>
              </a:spcAft>
              <a:buClr>
                <a:schemeClr val="dk1"/>
              </a:buClr>
              <a:buSzPts val="2800"/>
              <a:buChar char="•"/>
            </a:pPr>
            <a:r>
              <a:rPr lang="en-US"/>
              <a:t>Each quiz can be retaken at most once</a:t>
            </a:r>
            <a:endParaRPr/>
          </a:p>
          <a:p>
            <a:pPr indent="0" lvl="0" marL="0" rtl="0" algn="l">
              <a:lnSpc>
                <a:spcPct val="90000"/>
              </a:lnSpc>
              <a:spcBef>
                <a:spcPts val="1000"/>
              </a:spcBef>
              <a:spcAft>
                <a:spcPts val="0"/>
              </a:spcAft>
              <a:buClr>
                <a:schemeClr val="dk1"/>
              </a:buClr>
              <a:buSzPts val="2800"/>
              <a:buNone/>
            </a:pPr>
            <a:br>
              <a:rPr lang="en-US"/>
            </a:br>
            <a:r>
              <a:rPr lang="en-US"/>
              <a:t>See syllabus for more details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0"/>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Collaboration</a:t>
            </a:r>
            <a:endParaRPr/>
          </a:p>
        </p:txBody>
      </p:sp>
      <p:sp>
        <p:nvSpPr>
          <p:cNvPr id="366" name="Google Shape;366;p50"/>
          <p:cNvSpPr txBox="1"/>
          <p:nvPr>
            <p:ph idx="1" type="body"/>
          </p:nvPr>
        </p:nvSpPr>
        <p:spPr>
          <a:xfrm>
            <a:off x="838199" y="1602511"/>
            <a:ext cx="10775400" cy="48054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Char char="•"/>
            </a:pPr>
            <a:r>
              <a:rPr lang="en-US" sz="2400"/>
              <a:t>These concepts are challenging: we strongly encourage discussion + collaboration!</a:t>
            </a:r>
            <a:endParaRPr/>
          </a:p>
          <a:p>
            <a:pPr indent="-228600" lvl="1" marL="685800" rtl="0" algn="l">
              <a:lnSpc>
                <a:spcPct val="90000"/>
              </a:lnSpc>
              <a:spcBef>
                <a:spcPts val="500"/>
              </a:spcBef>
              <a:spcAft>
                <a:spcPts val="0"/>
              </a:spcAft>
              <a:buClr>
                <a:schemeClr val="dk1"/>
              </a:buClr>
              <a:buSzPts val="2000"/>
              <a:buChar char="-"/>
            </a:pPr>
            <a:r>
              <a:rPr lang="en-US" sz="2000"/>
              <a:t>Don’t attempt to gain credit for something you didn’t do</a:t>
            </a:r>
            <a:endParaRPr/>
          </a:p>
          <a:p>
            <a:pPr indent="-228600" lvl="1" marL="685800" rtl="0" algn="l">
              <a:lnSpc>
                <a:spcPct val="90000"/>
              </a:lnSpc>
              <a:spcBef>
                <a:spcPts val="500"/>
              </a:spcBef>
              <a:spcAft>
                <a:spcPts val="0"/>
              </a:spcAft>
              <a:buClr>
                <a:schemeClr val="dk1"/>
              </a:buClr>
              <a:buSzPts val="2000"/>
              <a:buChar char="-"/>
            </a:pPr>
            <a:r>
              <a:rPr lang="en-US" sz="2000"/>
              <a:t>In general, share ideas and work together, but don’t copy work. Never show someone else your code or solution write up.</a:t>
            </a:r>
            <a:endParaRPr/>
          </a:p>
          <a:p>
            <a:pPr indent="-228600" lvl="1" marL="685800" rtl="0" algn="l">
              <a:lnSpc>
                <a:spcPct val="90000"/>
              </a:lnSpc>
              <a:spcBef>
                <a:spcPts val="500"/>
              </a:spcBef>
              <a:spcAft>
                <a:spcPts val="0"/>
              </a:spcAft>
              <a:buClr>
                <a:schemeClr val="dk1"/>
              </a:buClr>
              <a:buSzPts val="2000"/>
              <a:buChar char="-"/>
            </a:pPr>
            <a:r>
              <a:rPr lang="en-US" sz="2000"/>
              <a:t>For any ungraded work (e.g., pre-class materials) there is no concern about academic misconduct! You should be collaborating on those without reservation. </a:t>
            </a:r>
            <a:endParaRPr/>
          </a:p>
          <a:p>
            <a:pPr indent="-228600" lvl="1" marL="685800" rtl="0" algn="l">
              <a:lnSpc>
                <a:spcPct val="90000"/>
              </a:lnSpc>
              <a:spcBef>
                <a:spcPts val="500"/>
              </a:spcBef>
              <a:spcAft>
                <a:spcPts val="0"/>
              </a:spcAft>
              <a:buClr>
                <a:schemeClr val="dk1"/>
              </a:buClr>
              <a:buSzPts val="2000"/>
              <a:buChar char="-"/>
            </a:pPr>
            <a:r>
              <a:rPr lang="en-US" sz="2000"/>
              <a:t>On graded assignments you should still collaborate, but the code you write should be of your own creation.</a:t>
            </a:r>
            <a:endParaRPr/>
          </a:p>
          <a:p>
            <a:pPr indent="-228600" lvl="1" marL="685800" rtl="0" algn="l">
              <a:lnSpc>
                <a:spcPct val="90000"/>
              </a:lnSpc>
              <a:spcBef>
                <a:spcPts val="500"/>
              </a:spcBef>
              <a:spcAft>
                <a:spcPts val="0"/>
              </a:spcAft>
              <a:buClr>
                <a:schemeClr val="dk1"/>
              </a:buClr>
              <a:buSzPts val="2000"/>
              <a:buChar char="-"/>
            </a:pPr>
            <a:r>
              <a:rPr lang="en-US" sz="2000"/>
              <a:t>Always cite the help you receive on graded work</a:t>
            </a:r>
            <a:endParaRPr/>
          </a:p>
          <a:p>
            <a:pPr indent="-228600" lvl="0" marL="228600" rtl="0" algn="l">
              <a:lnSpc>
                <a:spcPct val="90000"/>
              </a:lnSpc>
              <a:spcBef>
                <a:spcPts val="1000"/>
              </a:spcBef>
              <a:spcAft>
                <a:spcPts val="0"/>
              </a:spcAft>
              <a:buClr>
                <a:schemeClr val="dk1"/>
              </a:buClr>
              <a:buSzPts val="2400"/>
              <a:buChar char="•"/>
            </a:pPr>
            <a:r>
              <a:rPr lang="en-US" sz="2400" u="sng">
                <a:solidFill>
                  <a:schemeClr val="hlink"/>
                </a:solidFill>
                <a:hlinkClick r:id="rId3"/>
              </a:rPr>
              <a:t>Withdrawal Policy</a:t>
            </a:r>
            <a:endParaRPr sz="2400"/>
          </a:p>
          <a:p>
            <a:pPr indent="-228600" lvl="0" marL="228600" rtl="0" algn="l">
              <a:lnSpc>
                <a:spcPct val="90000"/>
              </a:lnSpc>
              <a:spcBef>
                <a:spcPts val="1000"/>
              </a:spcBef>
              <a:spcAft>
                <a:spcPts val="0"/>
              </a:spcAft>
              <a:buClr>
                <a:schemeClr val="dk1"/>
              </a:buClr>
              <a:buSzPts val="2400"/>
              <a:buChar char="•"/>
            </a:pPr>
            <a:r>
              <a:rPr b="1" lang="en-US" sz="2400"/>
              <a:t>Read full policy in Syllabus</a:t>
            </a:r>
            <a:endParaRPr/>
          </a:p>
          <a:p>
            <a:pPr indent="-76200" lvl="0" marL="228600" rtl="0" algn="l">
              <a:lnSpc>
                <a:spcPct val="90000"/>
              </a:lnSpc>
              <a:spcBef>
                <a:spcPts val="1000"/>
              </a:spcBef>
              <a:spcAft>
                <a:spcPts val="0"/>
              </a:spcAft>
              <a:buClr>
                <a:schemeClr val="dk1"/>
              </a:buClr>
              <a:buSzPts val="2400"/>
              <a:buNone/>
            </a:pPr>
            <a:r>
              <a:t/>
            </a:r>
            <a:endParaRPr b="1" sz="2400"/>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1"/>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Textbook </a:t>
            </a:r>
            <a:endParaRPr/>
          </a:p>
        </p:txBody>
      </p:sp>
      <p:sp>
        <p:nvSpPr>
          <p:cNvPr id="372" name="Google Shape;372;p51"/>
          <p:cNvSpPr txBox="1"/>
          <p:nvPr>
            <p:ph idx="1" type="body"/>
          </p:nvPr>
        </p:nvSpPr>
        <p:spPr>
          <a:xfrm>
            <a:off x="838200" y="1371600"/>
            <a:ext cx="6051900" cy="48054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100000"/>
              <a:buNone/>
            </a:pPr>
            <a:r>
              <a:rPr b="1" lang="en-US"/>
              <a:t>Pre-class Materials</a:t>
            </a:r>
            <a:endParaRPr/>
          </a:p>
          <a:p>
            <a:pPr indent="-228600" lvl="0" marL="228600" rtl="0" algn="l">
              <a:lnSpc>
                <a:spcPct val="90000"/>
              </a:lnSpc>
              <a:spcBef>
                <a:spcPts val="1000"/>
              </a:spcBef>
              <a:spcAft>
                <a:spcPts val="0"/>
              </a:spcAft>
              <a:buClr>
                <a:schemeClr val="dk1"/>
              </a:buClr>
              <a:buSzPct val="100000"/>
              <a:buChar char="•"/>
            </a:pPr>
            <a:r>
              <a:rPr lang="en-US"/>
              <a:t>All required readings are available free on Ed!</a:t>
            </a:r>
            <a:endParaRPr/>
          </a:p>
          <a:p>
            <a:pPr indent="-228600" lvl="0" marL="228600" rtl="0" algn="l">
              <a:lnSpc>
                <a:spcPct val="90000"/>
              </a:lnSpc>
              <a:spcBef>
                <a:spcPts val="1000"/>
              </a:spcBef>
              <a:spcAft>
                <a:spcPts val="0"/>
              </a:spcAft>
              <a:buClr>
                <a:schemeClr val="dk1"/>
              </a:buClr>
              <a:buSzPct val="100000"/>
              <a:buChar char="•"/>
            </a:pPr>
            <a:r>
              <a:rPr lang="en-US"/>
              <a:t>Should be finished before class (not graded)</a:t>
            </a:r>
            <a:endParaRPr/>
          </a:p>
          <a:p>
            <a:pPr indent="0" lvl="0" marL="0" rtl="0" algn="l">
              <a:lnSpc>
                <a:spcPct val="90000"/>
              </a:lnSpc>
              <a:spcBef>
                <a:spcPts val="1000"/>
              </a:spcBef>
              <a:spcAft>
                <a:spcPts val="0"/>
              </a:spcAft>
              <a:buClr>
                <a:schemeClr val="dk1"/>
              </a:buClr>
              <a:buSzPct val="100000"/>
              <a:buNone/>
            </a:pPr>
            <a:r>
              <a:t/>
            </a:r>
            <a:endParaRPr/>
          </a:p>
          <a:p>
            <a:pPr indent="-77470" lvl="0" marL="22860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i="1" lang="en-US"/>
              <a:t>Optional Textbook</a:t>
            </a:r>
            <a:endParaRPr/>
          </a:p>
          <a:p>
            <a:pPr indent="-228600" lvl="0" marL="228600" rtl="0" algn="l">
              <a:lnSpc>
                <a:spcPct val="90000"/>
              </a:lnSpc>
              <a:spcBef>
                <a:spcPts val="1000"/>
              </a:spcBef>
              <a:spcAft>
                <a:spcPts val="0"/>
              </a:spcAft>
              <a:buClr>
                <a:srgbClr val="212529"/>
              </a:buClr>
              <a:buSzPct val="100000"/>
              <a:buChar char="•"/>
            </a:pPr>
            <a:r>
              <a:rPr b="0" i="0" lang="en-US">
                <a:solidFill>
                  <a:srgbClr val="212529"/>
                </a:solidFill>
                <a:latin typeface="Inter"/>
                <a:ea typeface="Inter"/>
                <a:cs typeface="Inter"/>
                <a:sym typeface="Inter"/>
              </a:rPr>
              <a:t> </a:t>
            </a:r>
            <a:r>
              <a:rPr b="0" i="0" lang="en-US" u="sng" strike="noStrike">
                <a:solidFill>
                  <a:srgbClr val="3366BB"/>
                </a:solidFill>
                <a:latin typeface="Inter"/>
                <a:ea typeface="Inter"/>
                <a:cs typeface="Inter"/>
                <a:sym typeface="Inter"/>
                <a:hlinkClick r:id="rId3">
                  <a:extLst>
                    <a:ext uri="{A12FA001-AC4F-418D-AE19-62706E023703}">
                      <ahyp:hlinkClr val="tx"/>
                    </a:ext>
                  </a:extLst>
                </a:hlinkClick>
              </a:rPr>
              <a:t>Building Java Programs by Reges and Stepp (5</a:t>
            </a:r>
            <a:r>
              <a:rPr b="0" baseline="30000" i="0" lang="en-US" u="sng" strike="noStrike">
                <a:solidFill>
                  <a:srgbClr val="3366BB"/>
                </a:solidFill>
                <a:latin typeface="Inter"/>
                <a:ea typeface="Inter"/>
                <a:cs typeface="Inter"/>
                <a:sym typeface="Inter"/>
                <a:hlinkClick r:id="rId4">
                  <a:extLst>
                    <a:ext uri="{A12FA001-AC4F-418D-AE19-62706E023703}">
                      <ahyp:hlinkClr val="tx"/>
                    </a:ext>
                  </a:extLst>
                </a:hlinkClick>
              </a:rPr>
              <a:t>th</a:t>
            </a:r>
            <a:r>
              <a:rPr b="0" i="0" lang="en-US" u="sng" strike="noStrike">
                <a:solidFill>
                  <a:srgbClr val="3366BB"/>
                </a:solidFill>
                <a:latin typeface="Inter"/>
                <a:ea typeface="Inter"/>
                <a:cs typeface="Inter"/>
                <a:sym typeface="Inter"/>
                <a:hlinkClick r:id="rId5">
                  <a:extLst>
                    <a:ext uri="{A12FA001-AC4F-418D-AE19-62706E023703}">
                      <ahyp:hlinkClr val="tx"/>
                    </a:ext>
                  </a:extLst>
                </a:hlinkClick>
              </a:rPr>
              <a:t> Edition)</a:t>
            </a:r>
            <a:endParaRPr b="0" i="0" u="none" strike="noStrike">
              <a:solidFill>
                <a:srgbClr val="3366BB"/>
              </a:solidFill>
              <a:latin typeface="Inter"/>
              <a:ea typeface="Inter"/>
              <a:cs typeface="Inter"/>
              <a:sym typeface="Inter"/>
            </a:endParaRPr>
          </a:p>
          <a:p>
            <a:pPr indent="-228600" lvl="0" marL="228600" rtl="0" algn="l">
              <a:lnSpc>
                <a:spcPct val="90000"/>
              </a:lnSpc>
              <a:spcBef>
                <a:spcPts val="1000"/>
              </a:spcBef>
              <a:spcAft>
                <a:spcPts val="0"/>
              </a:spcAft>
              <a:buClr>
                <a:schemeClr val="dk1"/>
              </a:buClr>
              <a:buSzPct val="100000"/>
              <a:buChar char="•"/>
            </a:pPr>
            <a:r>
              <a:rPr lang="en-US"/>
              <a:t>Not required but does add another perspective. Will reference relevant chapters.</a:t>
            </a:r>
            <a:endParaRPr/>
          </a:p>
          <a:p>
            <a:pPr indent="-228600" lvl="0" marL="228600" rtl="0" algn="l">
              <a:lnSpc>
                <a:spcPct val="90000"/>
              </a:lnSpc>
              <a:spcBef>
                <a:spcPts val="1000"/>
              </a:spcBef>
              <a:spcAft>
                <a:spcPts val="0"/>
              </a:spcAft>
              <a:buClr>
                <a:schemeClr val="dk1"/>
              </a:buClr>
              <a:buSzPct val="100000"/>
              <a:buChar char="•"/>
            </a:pPr>
            <a:r>
              <a:rPr lang="en-US"/>
              <a:t>Advice: only purchase if you learn best with a textbook, otherwise not recommended.</a:t>
            </a:r>
            <a:endParaRPr/>
          </a:p>
        </p:txBody>
      </p:sp>
      <p:pic>
        <p:nvPicPr>
          <p:cNvPr id="373" name="Google Shape;373;p51"/>
          <p:cNvPicPr preferRelativeResize="0"/>
          <p:nvPr/>
        </p:nvPicPr>
        <p:blipFill rotWithShape="1">
          <a:blip r:embed="rId6">
            <a:alphaModFix/>
          </a:blip>
          <a:srcRect b="0" l="0" r="28916" t="0"/>
          <a:stretch/>
        </p:blipFill>
        <p:spPr>
          <a:xfrm>
            <a:off x="7309804" y="1371600"/>
            <a:ext cx="4383748" cy="37781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2"/>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Lecture Outline</a:t>
            </a:r>
            <a:endParaRPr/>
          </a:p>
        </p:txBody>
      </p:sp>
      <p:sp>
        <p:nvSpPr>
          <p:cNvPr id="379" name="Google Shape;379;p52"/>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Introductions</a:t>
            </a:r>
            <a:endParaRPr/>
          </a:p>
          <a:p>
            <a:pPr indent="-228600" lvl="0" marL="228600" rtl="0" algn="l">
              <a:lnSpc>
                <a:spcPct val="90000"/>
              </a:lnSpc>
              <a:spcBef>
                <a:spcPts val="2200"/>
              </a:spcBef>
              <a:spcAft>
                <a:spcPts val="0"/>
              </a:spcAft>
              <a:buClr>
                <a:schemeClr val="accent5"/>
              </a:buClr>
              <a:buSzPts val="2800"/>
              <a:buChar char="•"/>
            </a:pPr>
            <a:r>
              <a:rPr b="1" lang="en-US">
                <a:solidFill>
                  <a:schemeClr val="accent5"/>
                </a:solidFill>
              </a:rPr>
              <a:t>About this Course</a:t>
            </a:r>
            <a:endParaRPr/>
          </a:p>
          <a:p>
            <a:pPr indent="-228600" lvl="1" marL="685800" rtl="0" algn="l">
              <a:lnSpc>
                <a:spcPct val="90000"/>
              </a:lnSpc>
              <a:spcBef>
                <a:spcPts val="500"/>
              </a:spcBef>
              <a:spcAft>
                <a:spcPts val="0"/>
              </a:spcAft>
              <a:buClr>
                <a:schemeClr val="dk1"/>
              </a:buClr>
              <a:buSzPts val="2400"/>
              <a:buChar char="-"/>
            </a:pPr>
            <a:r>
              <a:rPr lang="en-US"/>
              <a:t>Course Components &amp; Tools</a:t>
            </a:r>
            <a:endParaRPr/>
          </a:p>
          <a:p>
            <a:pPr indent="-228600" lvl="1" marL="685800" rtl="0" algn="l">
              <a:lnSpc>
                <a:spcPct val="90000"/>
              </a:lnSpc>
              <a:spcBef>
                <a:spcPts val="500"/>
              </a:spcBef>
              <a:spcAft>
                <a:spcPts val="0"/>
              </a:spcAft>
              <a:buClr>
                <a:schemeClr val="dk1"/>
              </a:buClr>
              <a:buSzPts val="2400"/>
              <a:buChar char="-"/>
            </a:pPr>
            <a:r>
              <a:rPr lang="en-US"/>
              <a:t>Policies</a:t>
            </a:r>
            <a:endParaRPr/>
          </a:p>
          <a:p>
            <a:pPr indent="-228600" lvl="1" marL="685800" rtl="0" algn="l">
              <a:lnSpc>
                <a:spcPct val="90000"/>
              </a:lnSpc>
              <a:spcBef>
                <a:spcPts val="500"/>
              </a:spcBef>
              <a:spcAft>
                <a:spcPts val="0"/>
              </a:spcAft>
              <a:buClr>
                <a:schemeClr val="accent5"/>
              </a:buClr>
              <a:buSzPts val="2400"/>
              <a:buChar char="-"/>
            </a:pPr>
            <a:r>
              <a:rPr b="1" lang="en-US">
                <a:solidFill>
                  <a:schemeClr val="accent5"/>
                </a:solidFill>
              </a:rPr>
              <a:t>Making the Most of this Class</a:t>
            </a:r>
            <a:endParaRPr/>
          </a:p>
          <a:p>
            <a:pPr indent="-228600" lvl="0" marL="228600" rtl="0" algn="l">
              <a:lnSpc>
                <a:spcPct val="90000"/>
              </a:lnSpc>
              <a:spcBef>
                <a:spcPts val="2200"/>
              </a:spcBef>
              <a:spcAft>
                <a:spcPts val="0"/>
              </a:spcAft>
              <a:buClr>
                <a:schemeClr val="dk1"/>
              </a:buClr>
              <a:buSzPts val="2800"/>
              <a:buChar char="•"/>
            </a:pPr>
            <a:r>
              <a:rPr lang="en-US"/>
              <a:t>Intro/Review Java</a:t>
            </a:r>
            <a:endParaRPr/>
          </a:p>
        </p:txBody>
      </p:sp>
      <p:sp>
        <p:nvSpPr>
          <p:cNvPr id="380" name="Google Shape;380;p52"/>
          <p:cNvSpPr/>
          <p:nvPr/>
        </p:nvSpPr>
        <p:spPr>
          <a:xfrm rot="10800000">
            <a:off x="5525517" y="3316484"/>
            <a:ext cx="444900" cy="309000"/>
          </a:xfrm>
          <a:prstGeom prst="homePlat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3"/>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How Learning Works</a:t>
            </a:r>
            <a:endParaRPr/>
          </a:p>
        </p:txBody>
      </p:sp>
      <p:sp>
        <p:nvSpPr>
          <p:cNvPr id="386" name="Google Shape;386;p53"/>
          <p:cNvSpPr txBox="1"/>
          <p:nvPr>
            <p:ph idx="1" type="body"/>
          </p:nvPr>
        </p:nvSpPr>
        <p:spPr>
          <a:xfrm>
            <a:off x="838200" y="1371600"/>
            <a:ext cx="10515600" cy="5357100"/>
          </a:xfrm>
          <a:prstGeom prst="rect">
            <a:avLst/>
          </a:prstGeom>
          <a:noFill/>
          <a:ln>
            <a:noFill/>
          </a:ln>
        </p:spPr>
        <p:txBody>
          <a:bodyPr anchorCtr="0" anchor="t" bIns="45700" lIns="91425" spcFirstLastPara="1" rIns="91425" wrap="square" tIns="45700">
            <a:normAutofit lnSpcReduction="10000"/>
          </a:bodyPr>
          <a:lstStyle/>
          <a:p>
            <a:pPr indent="-241934" lvl="0" marL="228600" rtl="0" algn="l">
              <a:lnSpc>
                <a:spcPct val="90000"/>
              </a:lnSpc>
              <a:spcBef>
                <a:spcPts val="0"/>
              </a:spcBef>
              <a:spcAft>
                <a:spcPts val="0"/>
              </a:spcAft>
              <a:buClr>
                <a:schemeClr val="dk1"/>
              </a:buClr>
              <a:buSzPts val="2800"/>
              <a:buChar char="•"/>
            </a:pPr>
            <a:r>
              <a:rPr lang="en-US"/>
              <a:t>Learning requires </a:t>
            </a:r>
            <a:r>
              <a:rPr b="1" lang="en-US"/>
              <a:t>active participation </a:t>
            </a:r>
            <a:r>
              <a:rPr lang="en-US"/>
              <a:t>in the process. It’s not as simple as sitting and listening to someone talk at you.</a:t>
            </a:r>
            <a:endParaRPr/>
          </a:p>
          <a:p>
            <a:pPr indent="-240030" lvl="1" marL="685800" rtl="0" algn="l">
              <a:lnSpc>
                <a:spcPct val="90000"/>
              </a:lnSpc>
              <a:spcBef>
                <a:spcPts val="500"/>
              </a:spcBef>
              <a:spcAft>
                <a:spcPts val="0"/>
              </a:spcAft>
              <a:buClr>
                <a:schemeClr val="dk1"/>
              </a:buClr>
              <a:buSzPts val="2400"/>
              <a:buChar char="-"/>
            </a:pPr>
            <a:r>
              <a:rPr lang="en-US"/>
              <a:t>Requires </a:t>
            </a:r>
            <a:r>
              <a:rPr b="1" lang="en-US"/>
              <a:t>deliberate practice </a:t>
            </a:r>
            <a:r>
              <a:rPr lang="en-US"/>
              <a:t>in </a:t>
            </a:r>
            <a:r>
              <a:rPr b="1" lang="en-US"/>
              <a:t>learning by doing</a:t>
            </a:r>
            <a:endParaRPr/>
          </a:p>
          <a:p>
            <a:pPr indent="-240030" lvl="1" marL="685800" rtl="0" algn="l">
              <a:lnSpc>
                <a:spcPct val="90000"/>
              </a:lnSpc>
              <a:spcBef>
                <a:spcPts val="500"/>
              </a:spcBef>
              <a:spcAft>
                <a:spcPts val="0"/>
              </a:spcAft>
              <a:buClr>
                <a:schemeClr val="dk1"/>
              </a:buClr>
              <a:buSzPts val="2400"/>
              <a:buChar char="-"/>
            </a:pPr>
            <a:r>
              <a:rPr lang="en-US"/>
              <a:t>Benefits from </a:t>
            </a:r>
            <a:r>
              <a:rPr b="1" lang="en-US"/>
              <a:t>collaborative learning</a:t>
            </a:r>
            <a:endParaRPr/>
          </a:p>
          <a:p>
            <a:pPr indent="-241934" lvl="0" marL="228600" rtl="0" algn="l">
              <a:lnSpc>
                <a:spcPct val="90000"/>
              </a:lnSpc>
              <a:spcBef>
                <a:spcPts val="1000"/>
              </a:spcBef>
              <a:spcAft>
                <a:spcPts val="0"/>
              </a:spcAft>
              <a:buClr>
                <a:schemeClr val="dk1"/>
              </a:buClr>
              <a:buSzPts val="2800"/>
              <a:buChar char="•"/>
            </a:pPr>
            <a:r>
              <a:rPr lang="en-US"/>
              <a:t>Hybrid classroom model</a:t>
            </a:r>
            <a:endParaRPr/>
          </a:p>
          <a:p>
            <a:pPr indent="-240030" lvl="1" marL="685800" rtl="0" algn="l">
              <a:lnSpc>
                <a:spcPct val="90000"/>
              </a:lnSpc>
              <a:spcBef>
                <a:spcPts val="500"/>
              </a:spcBef>
              <a:spcAft>
                <a:spcPts val="0"/>
              </a:spcAft>
              <a:buClr>
                <a:schemeClr val="dk1"/>
              </a:buClr>
              <a:buSzPts val="2400"/>
              <a:buChar char="-"/>
            </a:pPr>
            <a:r>
              <a:rPr lang="en-US"/>
              <a:t>Asks you to do some preparation before class in the form</a:t>
            </a:r>
            <a:br>
              <a:rPr lang="en-US"/>
            </a:br>
            <a:r>
              <a:rPr lang="en-US"/>
              <a:t>of readings and practice problems.</a:t>
            </a:r>
            <a:endParaRPr/>
          </a:p>
          <a:p>
            <a:pPr indent="-238125" lvl="2" marL="1143000" rtl="0" algn="l">
              <a:lnSpc>
                <a:spcPct val="90000"/>
              </a:lnSpc>
              <a:spcBef>
                <a:spcPts val="500"/>
              </a:spcBef>
              <a:spcAft>
                <a:spcPts val="0"/>
              </a:spcAft>
              <a:buClr>
                <a:schemeClr val="dk1"/>
              </a:buClr>
              <a:buSzPts val="2000"/>
              <a:buChar char="-"/>
            </a:pPr>
            <a:r>
              <a:rPr lang="en-US"/>
              <a:t>Should take ~30 minutes a day</a:t>
            </a:r>
            <a:endParaRPr/>
          </a:p>
          <a:p>
            <a:pPr indent="-240030" lvl="1" marL="685800" rtl="0" algn="l">
              <a:lnSpc>
                <a:spcPct val="90000"/>
              </a:lnSpc>
              <a:spcBef>
                <a:spcPts val="500"/>
              </a:spcBef>
              <a:spcAft>
                <a:spcPts val="0"/>
              </a:spcAft>
              <a:buClr>
                <a:schemeClr val="dk1"/>
              </a:buClr>
              <a:buSzPts val="2400"/>
              <a:buChar char="-"/>
            </a:pPr>
            <a:r>
              <a:rPr lang="en-US"/>
              <a:t>Class will start with brief recap, then pick up</a:t>
            </a:r>
            <a:br>
              <a:rPr lang="en-US"/>
            </a:br>
            <a:r>
              <a:rPr lang="en-US"/>
              <a:t>where the reading and practice problems leave off.</a:t>
            </a:r>
            <a:endParaRPr/>
          </a:p>
          <a:p>
            <a:pPr indent="-240030" lvl="1" marL="685800" rtl="0" algn="l">
              <a:lnSpc>
                <a:spcPct val="90000"/>
              </a:lnSpc>
              <a:spcBef>
                <a:spcPts val="500"/>
              </a:spcBef>
              <a:spcAft>
                <a:spcPts val="0"/>
              </a:spcAft>
              <a:buClr>
                <a:schemeClr val="dk1"/>
              </a:buClr>
              <a:buSzPts val="2400"/>
              <a:buChar char="-"/>
            </a:pPr>
            <a:r>
              <a:rPr lang="en-US"/>
              <a:t>Attendance isn’t graded, but showing up and trying</a:t>
            </a:r>
            <a:br>
              <a:rPr lang="en-US"/>
            </a:br>
            <a:r>
              <a:rPr lang="en-US"/>
              <a:t>is the first step in succeeding in the class!</a:t>
            </a:r>
            <a:endParaRPr/>
          </a:p>
          <a:p>
            <a:pPr indent="-241934" lvl="0" marL="228600" rtl="0" algn="l">
              <a:lnSpc>
                <a:spcPct val="90000"/>
              </a:lnSpc>
              <a:spcBef>
                <a:spcPts val="1000"/>
              </a:spcBef>
              <a:spcAft>
                <a:spcPts val="0"/>
              </a:spcAft>
              <a:buClr>
                <a:schemeClr val="dk1"/>
              </a:buClr>
              <a:buSzPts val="2800"/>
              <a:buChar char="•"/>
            </a:pPr>
            <a:r>
              <a:rPr lang="en-US"/>
              <a:t>Pre-class materials are ungraded, but </a:t>
            </a:r>
            <a:endParaRPr/>
          </a:p>
          <a:p>
            <a:pPr indent="-240030" lvl="1" marL="685800" rtl="0" algn="l">
              <a:lnSpc>
                <a:spcPct val="90000"/>
              </a:lnSpc>
              <a:spcBef>
                <a:spcPts val="500"/>
              </a:spcBef>
              <a:spcAft>
                <a:spcPts val="0"/>
              </a:spcAft>
              <a:buClr>
                <a:schemeClr val="dk1"/>
              </a:buClr>
              <a:buSzPts val="2400"/>
              <a:buChar char="-"/>
            </a:pPr>
            <a:r>
              <a:rPr lang="en-US"/>
              <a:t>It’s okay if you find them challenging! That means</a:t>
            </a:r>
            <a:br>
              <a:rPr lang="en-US"/>
            </a:br>
            <a:r>
              <a:rPr lang="en-US"/>
              <a:t>you are learning!</a:t>
            </a:r>
            <a:endParaRPr/>
          </a:p>
        </p:txBody>
      </p:sp>
      <p:pic>
        <p:nvPicPr>
          <p:cNvPr id="387" name="Google Shape;387;p53"/>
          <p:cNvPicPr preferRelativeResize="0"/>
          <p:nvPr/>
        </p:nvPicPr>
        <p:blipFill rotWithShape="1">
          <a:blip r:embed="rId3">
            <a:alphaModFix/>
          </a:blip>
          <a:srcRect b="0" l="0" r="0" t="0"/>
          <a:stretch/>
        </p:blipFill>
        <p:spPr>
          <a:xfrm>
            <a:off x="8382939" y="4244248"/>
            <a:ext cx="3725304" cy="24843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6"/>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Lecture Outline</a:t>
            </a:r>
            <a:endParaRPr/>
          </a:p>
        </p:txBody>
      </p:sp>
      <p:sp>
        <p:nvSpPr>
          <p:cNvPr id="216" name="Google Shape;216;p36"/>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5"/>
              </a:buClr>
              <a:buSzPts val="2800"/>
              <a:buChar char="•"/>
            </a:pPr>
            <a:r>
              <a:rPr b="1" lang="en-US">
                <a:solidFill>
                  <a:schemeClr val="accent5"/>
                </a:solidFill>
              </a:rPr>
              <a:t>Introductions</a:t>
            </a:r>
            <a:endParaRPr/>
          </a:p>
          <a:p>
            <a:pPr indent="-228600" lvl="0" marL="228600" rtl="0" algn="l">
              <a:lnSpc>
                <a:spcPct val="90000"/>
              </a:lnSpc>
              <a:spcBef>
                <a:spcPts val="2200"/>
              </a:spcBef>
              <a:spcAft>
                <a:spcPts val="0"/>
              </a:spcAft>
              <a:buClr>
                <a:schemeClr val="dk1"/>
              </a:buClr>
              <a:buSzPts val="2800"/>
              <a:buChar char="•"/>
            </a:pPr>
            <a:r>
              <a:rPr lang="en-US"/>
              <a:t>About this Course</a:t>
            </a:r>
            <a:endParaRPr/>
          </a:p>
          <a:p>
            <a:pPr indent="-228600" lvl="1" marL="685800" rtl="0" algn="l">
              <a:lnSpc>
                <a:spcPct val="90000"/>
              </a:lnSpc>
              <a:spcBef>
                <a:spcPts val="500"/>
              </a:spcBef>
              <a:spcAft>
                <a:spcPts val="0"/>
              </a:spcAft>
              <a:buClr>
                <a:schemeClr val="dk1"/>
              </a:buClr>
              <a:buSzPts val="2400"/>
              <a:buChar char="-"/>
            </a:pPr>
            <a:r>
              <a:rPr lang="en-US"/>
              <a:t>Course Components &amp; Tools</a:t>
            </a:r>
            <a:endParaRPr/>
          </a:p>
          <a:p>
            <a:pPr indent="-228600" lvl="1" marL="685800" rtl="0" algn="l">
              <a:lnSpc>
                <a:spcPct val="90000"/>
              </a:lnSpc>
              <a:spcBef>
                <a:spcPts val="500"/>
              </a:spcBef>
              <a:spcAft>
                <a:spcPts val="0"/>
              </a:spcAft>
              <a:buClr>
                <a:schemeClr val="dk1"/>
              </a:buClr>
              <a:buSzPts val="2400"/>
              <a:buChar char="-"/>
            </a:pPr>
            <a:r>
              <a:rPr lang="en-US"/>
              <a:t>Policies</a:t>
            </a:r>
            <a:endParaRPr/>
          </a:p>
          <a:p>
            <a:pPr indent="-228600" lvl="1" marL="685800" rtl="0" algn="l">
              <a:lnSpc>
                <a:spcPct val="90000"/>
              </a:lnSpc>
              <a:spcBef>
                <a:spcPts val="500"/>
              </a:spcBef>
              <a:spcAft>
                <a:spcPts val="0"/>
              </a:spcAft>
              <a:buClr>
                <a:schemeClr val="dk1"/>
              </a:buClr>
              <a:buSzPts val="2400"/>
              <a:buChar char="-"/>
            </a:pPr>
            <a:r>
              <a:rPr lang="en-US"/>
              <a:t>Making the Most of this Class</a:t>
            </a:r>
            <a:endParaRPr/>
          </a:p>
          <a:p>
            <a:pPr indent="-228600" lvl="0" marL="228600" rtl="0" algn="l">
              <a:lnSpc>
                <a:spcPct val="90000"/>
              </a:lnSpc>
              <a:spcBef>
                <a:spcPts val="2200"/>
              </a:spcBef>
              <a:spcAft>
                <a:spcPts val="0"/>
              </a:spcAft>
              <a:buClr>
                <a:schemeClr val="dk1"/>
              </a:buClr>
              <a:buSzPts val="2800"/>
              <a:buChar char="•"/>
            </a:pPr>
            <a:r>
              <a:rPr lang="en-US"/>
              <a:t>Intro/Review Java</a:t>
            </a:r>
            <a:endParaRPr/>
          </a:p>
        </p:txBody>
      </p:sp>
      <p:sp>
        <p:nvSpPr>
          <p:cNvPr id="217" name="Google Shape;217;p36"/>
          <p:cNvSpPr/>
          <p:nvPr/>
        </p:nvSpPr>
        <p:spPr>
          <a:xfrm rot="10800000">
            <a:off x="3519559" y="1458016"/>
            <a:ext cx="444900" cy="309000"/>
          </a:xfrm>
          <a:prstGeom prst="homePlat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4"/>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Metacognition</a:t>
            </a:r>
            <a:endParaRPr/>
          </a:p>
        </p:txBody>
      </p:sp>
      <p:sp>
        <p:nvSpPr>
          <p:cNvPr id="393" name="Google Shape;393;p54"/>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accent3"/>
              </a:buClr>
              <a:buSzPct val="100000"/>
              <a:buChar char="•"/>
            </a:pPr>
            <a:r>
              <a:rPr b="1" lang="en-US">
                <a:solidFill>
                  <a:schemeClr val="accent3"/>
                </a:solidFill>
              </a:rPr>
              <a:t>Metacognition</a:t>
            </a:r>
            <a:r>
              <a:rPr lang="en-US"/>
              <a:t>: asking questions about your solution process.</a:t>
            </a:r>
            <a:br>
              <a:rPr lang="en-US"/>
            </a:br>
            <a:endParaRPr/>
          </a:p>
          <a:p>
            <a:pPr indent="-228600" lvl="0" marL="228600" rtl="0" algn="l">
              <a:lnSpc>
                <a:spcPct val="90000"/>
              </a:lnSpc>
              <a:spcBef>
                <a:spcPts val="1000"/>
              </a:spcBef>
              <a:spcAft>
                <a:spcPts val="0"/>
              </a:spcAft>
              <a:buClr>
                <a:schemeClr val="dk1"/>
              </a:buClr>
              <a:buSzPct val="100000"/>
              <a:buChar char="•"/>
            </a:pPr>
            <a:r>
              <a:rPr lang="en-US"/>
              <a:t>Examples:</a:t>
            </a:r>
            <a:endParaRPr/>
          </a:p>
          <a:p>
            <a:pPr indent="-228600" lvl="1" marL="685800" rtl="0" algn="l">
              <a:lnSpc>
                <a:spcPct val="90000"/>
              </a:lnSpc>
              <a:spcBef>
                <a:spcPts val="500"/>
              </a:spcBef>
              <a:spcAft>
                <a:spcPts val="0"/>
              </a:spcAft>
              <a:buClr>
                <a:schemeClr val="dk1"/>
              </a:buClr>
              <a:buSzPct val="100000"/>
              <a:buChar char="-"/>
            </a:pPr>
            <a:r>
              <a:rPr b="1" lang="en-US"/>
              <a:t>While debugging</a:t>
            </a:r>
            <a:r>
              <a:rPr lang="en-US"/>
              <a:t>: explain to yourself why you’re making this change to your program.</a:t>
            </a:r>
            <a:endParaRPr/>
          </a:p>
          <a:p>
            <a:pPr indent="-228600" lvl="1" marL="685800" rtl="0" algn="l">
              <a:lnSpc>
                <a:spcPct val="90000"/>
              </a:lnSpc>
              <a:spcBef>
                <a:spcPts val="500"/>
              </a:spcBef>
              <a:spcAft>
                <a:spcPts val="0"/>
              </a:spcAft>
              <a:buClr>
                <a:schemeClr val="dk1"/>
              </a:buClr>
              <a:buSzPct val="100000"/>
              <a:buChar char="-"/>
            </a:pPr>
            <a:r>
              <a:rPr b="1" lang="en-US"/>
              <a:t>Before running your program</a:t>
            </a:r>
            <a:r>
              <a:rPr lang="en-US"/>
              <a:t>: make an explicit prediction of what you expect to see.</a:t>
            </a:r>
            <a:endParaRPr/>
          </a:p>
          <a:p>
            <a:pPr indent="-228600" lvl="1" marL="685800" rtl="0" algn="l">
              <a:lnSpc>
                <a:spcPct val="90000"/>
              </a:lnSpc>
              <a:spcBef>
                <a:spcPts val="500"/>
              </a:spcBef>
              <a:spcAft>
                <a:spcPts val="0"/>
              </a:spcAft>
              <a:buClr>
                <a:schemeClr val="dk1"/>
              </a:buClr>
              <a:buSzPct val="100000"/>
              <a:buChar char="-"/>
            </a:pPr>
            <a:r>
              <a:rPr b="1" lang="en-US"/>
              <a:t>When coding</a:t>
            </a:r>
            <a:r>
              <a:rPr lang="en-US"/>
              <a:t>: be aware when you’re not making progress, so you can take a break or try a different strategy.</a:t>
            </a:r>
            <a:endParaRPr/>
          </a:p>
          <a:p>
            <a:pPr indent="-228600" lvl="1" marL="685800" rtl="0" algn="l">
              <a:lnSpc>
                <a:spcPct val="90000"/>
              </a:lnSpc>
              <a:spcBef>
                <a:spcPts val="500"/>
              </a:spcBef>
              <a:spcAft>
                <a:spcPts val="0"/>
              </a:spcAft>
              <a:buClr>
                <a:schemeClr val="dk1"/>
              </a:buClr>
              <a:buSzPct val="100000"/>
              <a:buChar char="-"/>
            </a:pPr>
            <a:r>
              <a:rPr b="1" lang="en-US"/>
              <a:t>When designing</a:t>
            </a:r>
            <a:r>
              <a:rPr lang="en-US"/>
              <a:t>:</a:t>
            </a:r>
            <a:endParaRPr/>
          </a:p>
          <a:p>
            <a:pPr indent="-228600" lvl="2" marL="1143000" rtl="0" algn="l">
              <a:lnSpc>
                <a:spcPct val="90000"/>
              </a:lnSpc>
              <a:spcBef>
                <a:spcPts val="500"/>
              </a:spcBef>
              <a:spcAft>
                <a:spcPts val="0"/>
              </a:spcAft>
              <a:buClr>
                <a:schemeClr val="dk1"/>
              </a:buClr>
              <a:buSzPct val="100000"/>
              <a:buChar char="-"/>
            </a:pPr>
            <a:r>
              <a:rPr lang="en-US"/>
              <a:t>Explain the tradeoffs with using a different data structure or algorithm.</a:t>
            </a:r>
            <a:endParaRPr/>
          </a:p>
          <a:p>
            <a:pPr indent="-228600" lvl="2" marL="1143000" rtl="0" algn="l">
              <a:lnSpc>
                <a:spcPct val="90000"/>
              </a:lnSpc>
              <a:spcBef>
                <a:spcPts val="500"/>
              </a:spcBef>
              <a:spcAft>
                <a:spcPts val="0"/>
              </a:spcAft>
              <a:buClr>
                <a:schemeClr val="dk1"/>
              </a:buClr>
              <a:buSzPct val="100000"/>
              <a:buChar char="-"/>
            </a:pPr>
            <a:r>
              <a:rPr lang="en-US"/>
              <a:t>If one or more requirements change, how would the solution change as a result?</a:t>
            </a:r>
            <a:endParaRPr/>
          </a:p>
          <a:p>
            <a:pPr indent="-228600" lvl="2" marL="1143000" rtl="0" algn="l">
              <a:lnSpc>
                <a:spcPct val="90000"/>
              </a:lnSpc>
              <a:spcBef>
                <a:spcPts val="500"/>
              </a:spcBef>
              <a:spcAft>
                <a:spcPts val="0"/>
              </a:spcAft>
              <a:buClr>
                <a:schemeClr val="dk1"/>
              </a:buClr>
              <a:buSzPct val="100000"/>
              <a:buChar char="-"/>
            </a:pPr>
            <a:r>
              <a:rPr lang="en-US"/>
              <a:t>Reflect on how you ruled out alternative ideas along the way to a solution.</a:t>
            </a:r>
            <a:endParaRPr/>
          </a:p>
          <a:p>
            <a:pPr indent="-228600" lvl="1" marL="685800" rtl="0" algn="l">
              <a:lnSpc>
                <a:spcPct val="90000"/>
              </a:lnSpc>
              <a:spcBef>
                <a:spcPts val="500"/>
              </a:spcBef>
              <a:spcAft>
                <a:spcPts val="0"/>
              </a:spcAft>
              <a:buClr>
                <a:schemeClr val="dk1"/>
              </a:buClr>
              <a:buSzPct val="100000"/>
              <a:buChar char="-"/>
            </a:pPr>
            <a:r>
              <a:rPr b="1" lang="en-US"/>
              <a:t>When studying</a:t>
            </a:r>
            <a:r>
              <a:rPr lang="en-US"/>
              <a:t>: what is the relationship of this topic to other ideas in the course?</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5"/>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Getting Help</a:t>
            </a:r>
            <a:endParaRPr/>
          </a:p>
        </p:txBody>
      </p:sp>
      <p:sp>
        <p:nvSpPr>
          <p:cNvPr id="399" name="Google Shape;399;p55"/>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US"/>
              <a:t>Discussion Board</a:t>
            </a:r>
            <a:endParaRPr/>
          </a:p>
          <a:p>
            <a:pPr indent="-228600" lvl="1" marL="685800" rtl="0" algn="l">
              <a:lnSpc>
                <a:spcPct val="90000"/>
              </a:lnSpc>
              <a:spcBef>
                <a:spcPts val="500"/>
              </a:spcBef>
              <a:spcAft>
                <a:spcPts val="0"/>
              </a:spcAft>
              <a:buClr>
                <a:schemeClr val="dk1"/>
              </a:buClr>
              <a:buSzPct val="100000"/>
              <a:buChar char="-"/>
            </a:pPr>
            <a:r>
              <a:rPr lang="en-US"/>
              <a:t>Feel free to make a public or private post on Ed</a:t>
            </a:r>
            <a:endParaRPr/>
          </a:p>
          <a:p>
            <a:pPr indent="-228600" lvl="1" marL="685800" rtl="0" algn="l">
              <a:lnSpc>
                <a:spcPct val="90000"/>
              </a:lnSpc>
              <a:spcBef>
                <a:spcPts val="500"/>
              </a:spcBef>
              <a:spcAft>
                <a:spcPts val="0"/>
              </a:spcAft>
              <a:buClr>
                <a:schemeClr val="dk1"/>
              </a:buClr>
              <a:buSzPct val="100000"/>
              <a:buChar char="-"/>
            </a:pPr>
            <a:r>
              <a:rPr lang="en-US"/>
              <a:t>We encourage you to answer other peoples’ questions! A great way to learn</a:t>
            </a:r>
            <a:endParaRPr/>
          </a:p>
          <a:p>
            <a:pPr indent="-228600" lvl="0" marL="228600" rtl="0" algn="l">
              <a:lnSpc>
                <a:spcPct val="90000"/>
              </a:lnSpc>
              <a:spcBef>
                <a:spcPts val="1000"/>
              </a:spcBef>
              <a:spcAft>
                <a:spcPts val="0"/>
              </a:spcAft>
              <a:buClr>
                <a:schemeClr val="dk1"/>
              </a:buClr>
              <a:buSzPct val="100000"/>
              <a:buChar char="•"/>
            </a:pPr>
            <a:r>
              <a:rPr lang="en-US"/>
              <a:t>Introductory Programming Lab (Office Hours) </a:t>
            </a:r>
            <a:endParaRPr/>
          </a:p>
          <a:p>
            <a:pPr indent="-228600" lvl="1" marL="685800" rtl="0" algn="l">
              <a:lnSpc>
                <a:spcPct val="90000"/>
              </a:lnSpc>
              <a:spcBef>
                <a:spcPts val="500"/>
              </a:spcBef>
              <a:spcAft>
                <a:spcPts val="0"/>
              </a:spcAft>
              <a:buClr>
                <a:schemeClr val="dk1"/>
              </a:buClr>
              <a:buSzPct val="100000"/>
              <a:buChar char="-"/>
            </a:pPr>
            <a:r>
              <a:rPr lang="en-US"/>
              <a:t>TAs can help you face to face in office hours, and look at your code</a:t>
            </a:r>
            <a:endParaRPr/>
          </a:p>
          <a:p>
            <a:pPr indent="-228600" lvl="1" marL="685800" rtl="0" algn="l">
              <a:lnSpc>
                <a:spcPct val="90000"/>
              </a:lnSpc>
              <a:spcBef>
                <a:spcPts val="500"/>
              </a:spcBef>
              <a:spcAft>
                <a:spcPts val="0"/>
              </a:spcAft>
              <a:buClr>
                <a:schemeClr val="dk1"/>
              </a:buClr>
              <a:buSzPct val="100000"/>
              <a:buChar char="-"/>
            </a:pPr>
            <a:r>
              <a:rPr lang="en-US"/>
              <a:t>You can go to the IPL with </a:t>
            </a:r>
            <a:r>
              <a:rPr b="1" lang="en-US"/>
              <a:t>any </a:t>
            </a:r>
            <a:r>
              <a:rPr lang="en-US"/>
              <a:t>course questions, not just assignments</a:t>
            </a:r>
            <a:endParaRPr/>
          </a:p>
          <a:p>
            <a:pPr indent="-228600" lvl="0" marL="228600" rtl="0" algn="l">
              <a:lnSpc>
                <a:spcPct val="90000"/>
              </a:lnSpc>
              <a:spcBef>
                <a:spcPts val="1000"/>
              </a:spcBef>
              <a:spcAft>
                <a:spcPts val="0"/>
              </a:spcAft>
              <a:buClr>
                <a:schemeClr val="dk1"/>
              </a:buClr>
              <a:buSzPct val="100000"/>
              <a:buChar char="•"/>
            </a:pPr>
            <a:r>
              <a:rPr lang="en-US"/>
              <a:t>Section</a:t>
            </a:r>
            <a:endParaRPr/>
          </a:p>
          <a:p>
            <a:pPr indent="-228600" lvl="1" marL="685800" rtl="0" algn="l">
              <a:lnSpc>
                <a:spcPct val="90000"/>
              </a:lnSpc>
              <a:spcBef>
                <a:spcPts val="500"/>
              </a:spcBef>
              <a:spcAft>
                <a:spcPts val="0"/>
              </a:spcAft>
              <a:buClr>
                <a:schemeClr val="dk1"/>
              </a:buClr>
              <a:buSzPct val="100000"/>
              <a:buChar char="-"/>
            </a:pPr>
            <a:r>
              <a:rPr lang="en-US"/>
              <a:t>Work through related problems, get to know your TA who is here to support you</a:t>
            </a:r>
            <a:endParaRPr/>
          </a:p>
          <a:p>
            <a:pPr indent="-228600" lvl="0" marL="228600" rtl="0" algn="l">
              <a:lnSpc>
                <a:spcPct val="90000"/>
              </a:lnSpc>
              <a:spcBef>
                <a:spcPts val="1000"/>
              </a:spcBef>
              <a:spcAft>
                <a:spcPts val="0"/>
              </a:spcAft>
              <a:buClr>
                <a:schemeClr val="dk1"/>
              </a:buClr>
              <a:buSzPct val="100000"/>
              <a:buChar char="•"/>
            </a:pPr>
            <a:r>
              <a:rPr lang="en-US"/>
              <a:t>Your Peers</a:t>
            </a:r>
            <a:endParaRPr/>
          </a:p>
          <a:p>
            <a:pPr indent="-228600" lvl="1" marL="685800" rtl="0" algn="l">
              <a:lnSpc>
                <a:spcPct val="90000"/>
              </a:lnSpc>
              <a:spcBef>
                <a:spcPts val="500"/>
              </a:spcBef>
              <a:spcAft>
                <a:spcPts val="0"/>
              </a:spcAft>
              <a:buClr>
                <a:schemeClr val="dk1"/>
              </a:buClr>
              <a:buSzPct val="100000"/>
              <a:buChar char="-"/>
            </a:pPr>
            <a:r>
              <a:rPr lang="en-US"/>
              <a:t>We encourage you to form study groups! Discord or Ed are great places to do that</a:t>
            </a:r>
            <a:endParaRPr/>
          </a:p>
          <a:p>
            <a:pPr indent="-228600" lvl="0" marL="228600" rtl="0" algn="l">
              <a:lnSpc>
                <a:spcPct val="90000"/>
              </a:lnSpc>
              <a:spcBef>
                <a:spcPts val="1000"/>
              </a:spcBef>
              <a:spcAft>
                <a:spcPts val="0"/>
              </a:spcAft>
              <a:buClr>
                <a:schemeClr val="dk1"/>
              </a:buClr>
              <a:buSzPct val="100000"/>
              <a:buChar char="•"/>
            </a:pPr>
            <a:r>
              <a:rPr lang="en-US"/>
              <a:t>Email</a:t>
            </a:r>
            <a:endParaRPr/>
          </a:p>
          <a:p>
            <a:pPr indent="-228600" lvl="1" marL="685800" rtl="0" algn="l">
              <a:lnSpc>
                <a:spcPct val="90000"/>
              </a:lnSpc>
              <a:spcBef>
                <a:spcPts val="500"/>
              </a:spcBef>
              <a:spcAft>
                <a:spcPts val="0"/>
              </a:spcAft>
              <a:buClr>
                <a:schemeClr val="dk1"/>
              </a:buClr>
              <a:buSzPct val="100000"/>
              <a:buChar char="-"/>
            </a:pPr>
            <a:r>
              <a:rPr lang="en-US"/>
              <a:t>We prefer that all content and logistic questions go on the Ed discussion board (even if you make them private).</a:t>
            </a:r>
            <a:endParaRPr/>
          </a:p>
          <a:p>
            <a:pPr indent="-228600" lvl="1" marL="685800" rtl="0" algn="l">
              <a:lnSpc>
                <a:spcPct val="90000"/>
              </a:lnSpc>
              <a:spcBef>
                <a:spcPts val="500"/>
              </a:spcBef>
              <a:spcAft>
                <a:spcPts val="0"/>
              </a:spcAft>
              <a:buClr>
                <a:schemeClr val="dk1"/>
              </a:buClr>
              <a:buSzPct val="100000"/>
              <a:buChar char="-"/>
            </a:pPr>
            <a:r>
              <a:rPr lang="en-US"/>
              <a:t>For serious personal circumstances, you can email Tristan and/or Hunter directly. It never hurts to email us, but if it’s a common logistic question, we may politely ask you to post on the discussion board.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6"/>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Help Us Improve!</a:t>
            </a:r>
            <a:endParaRPr/>
          </a:p>
        </p:txBody>
      </p:sp>
      <p:sp>
        <p:nvSpPr>
          <p:cNvPr id="406" name="Google Shape;406;p56"/>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This is a very new course! We are always looking for feedback on how to improve the class for you and for future students! Thank you in advance for your patience and understanding as we develop everything. ☺ </a:t>
            </a:r>
            <a:endParaRPr/>
          </a:p>
          <a:p>
            <a:pPr indent="-228600" lvl="1" marL="685800" rtl="0" algn="l">
              <a:lnSpc>
                <a:spcPct val="90000"/>
              </a:lnSpc>
              <a:spcBef>
                <a:spcPts val="500"/>
              </a:spcBef>
              <a:spcAft>
                <a:spcPts val="0"/>
              </a:spcAft>
              <a:buClr>
                <a:schemeClr val="dk1"/>
              </a:buClr>
              <a:buSzPct val="100000"/>
              <a:buChar char="-"/>
            </a:pPr>
            <a:r>
              <a:rPr lang="en-US"/>
              <a:t>We </a:t>
            </a:r>
            <a:r>
              <a:rPr i="1" lang="en-US"/>
              <a:t>really</a:t>
            </a:r>
            <a:r>
              <a:rPr lang="en-US"/>
              <a:t> value your feedback!</a:t>
            </a:r>
            <a:endParaRPr/>
          </a:p>
          <a:p>
            <a:pPr indent="-228600" lvl="1" marL="685800" rtl="0" algn="l">
              <a:lnSpc>
                <a:spcPct val="90000"/>
              </a:lnSpc>
              <a:spcBef>
                <a:spcPts val="500"/>
              </a:spcBef>
              <a:spcAft>
                <a:spcPts val="0"/>
              </a:spcAft>
              <a:buClr>
                <a:schemeClr val="dk1"/>
              </a:buClr>
              <a:buSzPct val="100000"/>
              <a:buChar char="-"/>
            </a:pPr>
            <a:r>
              <a:rPr lang="en-US"/>
              <a:t>Let us know what’s working and what isn’t working for you</a:t>
            </a:r>
            <a:endParaRPr/>
          </a:p>
          <a:p>
            <a:pPr indent="-228600" lvl="1" marL="685800" rtl="0" algn="l">
              <a:lnSpc>
                <a:spcPct val="90000"/>
              </a:lnSpc>
              <a:spcBef>
                <a:spcPts val="500"/>
              </a:spcBef>
              <a:spcAft>
                <a:spcPts val="0"/>
              </a:spcAft>
              <a:buClr>
                <a:schemeClr val="dk1"/>
              </a:buClr>
              <a:buSzPct val="100000"/>
              <a:buChar char="-"/>
            </a:pPr>
            <a:r>
              <a:rPr lang="en-US"/>
              <a:t>Something that went well in another course? Tell us about it!</a:t>
            </a:r>
            <a:endParaRPr/>
          </a:p>
          <a:p>
            <a:pPr indent="0" lvl="1" marL="457200" rtl="0" algn="l">
              <a:lnSpc>
                <a:spcPct val="90000"/>
              </a:lnSpc>
              <a:spcBef>
                <a:spcPts val="5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Post on the discussion board (can be public/private). </a:t>
            </a:r>
            <a:endParaRPr/>
          </a:p>
          <a:p>
            <a:pPr indent="-228600" lvl="1" marL="685800" rtl="0" algn="l">
              <a:lnSpc>
                <a:spcPct val="90000"/>
              </a:lnSpc>
              <a:spcBef>
                <a:spcPts val="500"/>
              </a:spcBef>
              <a:spcAft>
                <a:spcPts val="0"/>
              </a:spcAft>
              <a:buClr>
                <a:schemeClr val="dk1"/>
              </a:buClr>
              <a:buSzPct val="100000"/>
              <a:buChar char="-"/>
            </a:pPr>
            <a:r>
              <a:rPr lang="en-US"/>
              <a:t>Note: Anonymous here is anonymous to other students, not to the staff.</a:t>
            </a:r>
            <a:endParaRPr/>
          </a:p>
          <a:p>
            <a:pPr indent="-64135" lvl="0" marL="228600" rtl="0" algn="l">
              <a:lnSpc>
                <a:spcPct val="90000"/>
              </a:lnSpc>
              <a:spcBef>
                <a:spcPts val="1000"/>
              </a:spcBef>
              <a:spcAft>
                <a:spcPts val="0"/>
              </a:spcAft>
              <a:buClr>
                <a:schemeClr val="dk1"/>
              </a:buClr>
              <a:buSzPct val="100000"/>
              <a:buNone/>
            </a:pPr>
            <a:r>
              <a:t/>
            </a:r>
            <a:endParaRPr>
              <a:latin typeface="Consolas"/>
              <a:ea typeface="Consolas"/>
              <a:cs typeface="Consolas"/>
              <a:sym typeface="Consolas"/>
            </a:endParaRPr>
          </a:p>
          <a:p>
            <a:pPr indent="-228600" lvl="0" marL="228600" rtl="0" algn="l">
              <a:lnSpc>
                <a:spcPct val="90000"/>
              </a:lnSpc>
              <a:spcBef>
                <a:spcPts val="1000"/>
              </a:spcBef>
              <a:spcAft>
                <a:spcPts val="0"/>
              </a:spcAft>
              <a:buClr>
                <a:schemeClr val="dk1"/>
              </a:buClr>
              <a:buSzPct val="100000"/>
              <a:buChar char="•"/>
            </a:pPr>
            <a:r>
              <a:rPr lang="en-US">
                <a:latin typeface="Calibri"/>
                <a:ea typeface="Calibri"/>
                <a:cs typeface="Calibri"/>
                <a:sym typeface="Calibri"/>
              </a:rPr>
              <a:t>Submit feedback via the </a:t>
            </a:r>
            <a:r>
              <a:rPr b="1" lang="en-US">
                <a:latin typeface="Calibri"/>
                <a:ea typeface="Calibri"/>
                <a:cs typeface="Calibri"/>
                <a:sym typeface="Calibri"/>
              </a:rPr>
              <a:t>Anonymous Feedback Tool</a:t>
            </a:r>
            <a:r>
              <a:rPr lang="en-US">
                <a:latin typeface="Calibri"/>
                <a:ea typeface="Calibri"/>
                <a:cs typeface="Calibri"/>
                <a:sym typeface="Calibri"/>
              </a:rPr>
              <a:t> (linked under “Course Tools” on the website)</a:t>
            </a:r>
            <a:endParaRPr/>
          </a:p>
          <a:p>
            <a:pPr indent="0" lvl="0" marL="0" rtl="0" algn="l">
              <a:lnSpc>
                <a:spcPct val="90000"/>
              </a:lnSpc>
              <a:spcBef>
                <a:spcPts val="1000"/>
              </a:spcBef>
              <a:spcAft>
                <a:spcPts val="0"/>
              </a:spcAft>
              <a:buClr>
                <a:schemeClr val="dk1"/>
              </a:buClr>
              <a:buSzPct val="100000"/>
              <a:buNone/>
            </a:pPr>
            <a:r>
              <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7"/>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The World Around CSE 122</a:t>
            </a:r>
            <a:endParaRPr/>
          </a:p>
        </p:txBody>
      </p:sp>
      <p:sp>
        <p:nvSpPr>
          <p:cNvPr id="412" name="Google Shape;412;p57"/>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Our goal is to give you a great CSE 122 experience</a:t>
            </a:r>
            <a:endParaRPr/>
          </a:p>
          <a:p>
            <a:pPr indent="-228600" lvl="1" marL="685800" rtl="0" algn="l">
              <a:lnSpc>
                <a:spcPct val="90000"/>
              </a:lnSpc>
              <a:spcBef>
                <a:spcPts val="500"/>
              </a:spcBef>
              <a:spcAft>
                <a:spcPts val="0"/>
              </a:spcAft>
              <a:buClr>
                <a:schemeClr val="dk1"/>
              </a:buClr>
              <a:buSzPts val="2400"/>
              <a:buChar char="-"/>
            </a:pPr>
            <a:r>
              <a:rPr lang="en-US"/>
              <a:t>But CSE 122 does not exist in a vacuum – there’s a lot going on in the world right now that can impact your education</a:t>
            </a:r>
            <a:endParaRPr/>
          </a:p>
          <a:p>
            <a:pPr indent="-228600" lvl="0" marL="228600" rtl="0" algn="l">
              <a:lnSpc>
                <a:spcPct val="90000"/>
              </a:lnSpc>
              <a:spcBef>
                <a:spcPts val="1000"/>
              </a:spcBef>
              <a:spcAft>
                <a:spcPts val="0"/>
              </a:spcAft>
              <a:buClr>
                <a:schemeClr val="dk1"/>
              </a:buClr>
              <a:buSzPts val="2800"/>
              <a:buChar char="•"/>
            </a:pPr>
            <a:r>
              <a:rPr lang="en-US"/>
              <a:t>We’ve designed course policies for maximum flexibility: ability to resubmit assignments and retake quizzes </a:t>
            </a:r>
            <a:endParaRPr/>
          </a:p>
          <a:p>
            <a:pPr indent="-228600" lvl="1" marL="685800" rtl="0" algn="l">
              <a:lnSpc>
                <a:spcPct val="90000"/>
              </a:lnSpc>
              <a:spcBef>
                <a:spcPts val="500"/>
              </a:spcBef>
              <a:spcAft>
                <a:spcPts val="0"/>
              </a:spcAft>
              <a:buClr>
                <a:schemeClr val="dk1"/>
              </a:buClr>
              <a:buSzPts val="2400"/>
              <a:buChar char="-"/>
            </a:pPr>
            <a:r>
              <a:rPr lang="en-US"/>
              <a:t>But we cannot cover every individual situation</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b="1" lang="en-US"/>
              <a:t>Please reach out</a:t>
            </a:r>
            <a:r>
              <a:rPr lang="en-US"/>
              <a:t> if you need accommodations of any kind to deal with these unfamiliar situations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8"/>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Lecture Outline</a:t>
            </a:r>
            <a:endParaRPr/>
          </a:p>
        </p:txBody>
      </p:sp>
      <p:sp>
        <p:nvSpPr>
          <p:cNvPr id="418" name="Google Shape;418;p58"/>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Introductions</a:t>
            </a:r>
            <a:endParaRPr/>
          </a:p>
          <a:p>
            <a:pPr indent="-228600" lvl="0" marL="228600" rtl="0" algn="l">
              <a:lnSpc>
                <a:spcPct val="90000"/>
              </a:lnSpc>
              <a:spcBef>
                <a:spcPts val="2200"/>
              </a:spcBef>
              <a:spcAft>
                <a:spcPts val="0"/>
              </a:spcAft>
              <a:buClr>
                <a:schemeClr val="dk1"/>
              </a:buClr>
              <a:buSzPts val="2800"/>
              <a:buChar char="•"/>
            </a:pPr>
            <a:r>
              <a:rPr lang="en-US"/>
              <a:t>About this Course</a:t>
            </a:r>
            <a:endParaRPr/>
          </a:p>
          <a:p>
            <a:pPr indent="-228600" lvl="1" marL="685800" rtl="0" algn="l">
              <a:lnSpc>
                <a:spcPct val="90000"/>
              </a:lnSpc>
              <a:spcBef>
                <a:spcPts val="500"/>
              </a:spcBef>
              <a:spcAft>
                <a:spcPts val="0"/>
              </a:spcAft>
              <a:buClr>
                <a:schemeClr val="dk1"/>
              </a:buClr>
              <a:buSzPts val="2400"/>
              <a:buChar char="-"/>
            </a:pPr>
            <a:r>
              <a:rPr lang="en-US"/>
              <a:t>Course Components &amp; Tools</a:t>
            </a:r>
            <a:endParaRPr/>
          </a:p>
          <a:p>
            <a:pPr indent="-228600" lvl="1" marL="685800" rtl="0" algn="l">
              <a:lnSpc>
                <a:spcPct val="90000"/>
              </a:lnSpc>
              <a:spcBef>
                <a:spcPts val="500"/>
              </a:spcBef>
              <a:spcAft>
                <a:spcPts val="0"/>
              </a:spcAft>
              <a:buClr>
                <a:schemeClr val="dk1"/>
              </a:buClr>
              <a:buSzPts val="2400"/>
              <a:buChar char="-"/>
            </a:pPr>
            <a:r>
              <a:rPr lang="en-US"/>
              <a:t>Policies</a:t>
            </a:r>
            <a:endParaRPr/>
          </a:p>
          <a:p>
            <a:pPr indent="-228600" lvl="1" marL="685800" rtl="0" algn="l">
              <a:lnSpc>
                <a:spcPct val="90000"/>
              </a:lnSpc>
              <a:spcBef>
                <a:spcPts val="500"/>
              </a:spcBef>
              <a:spcAft>
                <a:spcPts val="0"/>
              </a:spcAft>
              <a:buClr>
                <a:schemeClr val="dk1"/>
              </a:buClr>
              <a:buSzPts val="2400"/>
              <a:buChar char="-"/>
            </a:pPr>
            <a:r>
              <a:rPr lang="en-US"/>
              <a:t>Making the Most of this Class</a:t>
            </a:r>
            <a:endParaRPr/>
          </a:p>
          <a:p>
            <a:pPr indent="-228600" lvl="0" marL="228600" rtl="0" algn="l">
              <a:lnSpc>
                <a:spcPct val="90000"/>
              </a:lnSpc>
              <a:spcBef>
                <a:spcPts val="2200"/>
              </a:spcBef>
              <a:spcAft>
                <a:spcPts val="0"/>
              </a:spcAft>
              <a:buClr>
                <a:schemeClr val="accent5"/>
              </a:buClr>
              <a:buSzPts val="2800"/>
              <a:buChar char="•"/>
            </a:pPr>
            <a:r>
              <a:rPr b="1" lang="en-US">
                <a:solidFill>
                  <a:schemeClr val="accent5"/>
                </a:solidFill>
              </a:rPr>
              <a:t>Intro/Review Java</a:t>
            </a:r>
            <a:endParaRPr/>
          </a:p>
        </p:txBody>
      </p:sp>
      <p:sp>
        <p:nvSpPr>
          <p:cNvPr id="419" name="Google Shape;419;p58"/>
          <p:cNvSpPr/>
          <p:nvPr/>
        </p:nvSpPr>
        <p:spPr>
          <a:xfrm rot="10800000">
            <a:off x="4278264" y="3981836"/>
            <a:ext cx="444900" cy="309000"/>
          </a:xfrm>
          <a:prstGeom prst="homePlat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9"/>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Hello World</a:t>
            </a:r>
            <a:endParaRPr/>
          </a:p>
        </p:txBody>
      </p:sp>
      <p:sp>
        <p:nvSpPr>
          <p:cNvPr id="425" name="Google Shape;425;p59"/>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Java Specifics</a:t>
            </a:r>
            <a:endParaRPr/>
          </a:p>
          <a:p>
            <a:pPr indent="-228600" lvl="1" marL="685800" rtl="0" algn="l">
              <a:lnSpc>
                <a:spcPct val="90000"/>
              </a:lnSpc>
              <a:spcBef>
                <a:spcPts val="500"/>
              </a:spcBef>
              <a:spcAft>
                <a:spcPts val="0"/>
              </a:spcAft>
              <a:buClr>
                <a:schemeClr val="dk1"/>
              </a:buClr>
              <a:buSzPts val="2400"/>
              <a:buChar char="-"/>
            </a:pPr>
            <a:r>
              <a:rPr lang="en-US"/>
              <a:t>Every program needs a </a:t>
            </a:r>
            <a:r>
              <a:rPr lang="en-US" sz="2400">
                <a:solidFill>
                  <a:srgbClr val="0033B3"/>
                </a:solidFill>
                <a:latin typeface="Arial"/>
                <a:ea typeface="Arial"/>
                <a:cs typeface="Arial"/>
                <a:sym typeface="Arial"/>
              </a:rPr>
              <a:t>class</a:t>
            </a:r>
            <a:endParaRPr/>
          </a:p>
          <a:p>
            <a:pPr indent="-228600" lvl="1" marL="685800" rtl="0" algn="l">
              <a:lnSpc>
                <a:spcPct val="90000"/>
              </a:lnSpc>
              <a:spcBef>
                <a:spcPts val="500"/>
              </a:spcBef>
              <a:spcAft>
                <a:spcPts val="0"/>
              </a:spcAft>
              <a:buClr>
                <a:schemeClr val="dk1"/>
              </a:buClr>
              <a:buSzPts val="2400"/>
              <a:buChar char="-"/>
            </a:pPr>
            <a:r>
              <a:rPr lang="en-US"/>
              <a:t>Runnable programs need a </a:t>
            </a:r>
            <a:r>
              <a:rPr lang="en-US" sz="2400">
                <a:solidFill>
                  <a:srgbClr val="00627A"/>
                </a:solidFill>
                <a:latin typeface="Arial"/>
                <a:ea typeface="Arial"/>
                <a:cs typeface="Arial"/>
                <a:sym typeface="Arial"/>
              </a:rPr>
              <a:t>main</a:t>
            </a:r>
            <a:r>
              <a:rPr lang="en-US"/>
              <a:t> method (</a:t>
            </a:r>
            <a:r>
              <a:rPr i="1" lang="en-US"/>
              <a:t>signature</a:t>
            </a:r>
            <a:r>
              <a:rPr lang="en-US"/>
              <a:t> must exactly match)</a:t>
            </a:r>
            <a:endParaRPr/>
          </a:p>
          <a:p>
            <a:pPr indent="-228600" lvl="1" marL="685800" rtl="0" algn="l">
              <a:lnSpc>
                <a:spcPct val="90000"/>
              </a:lnSpc>
              <a:spcBef>
                <a:spcPts val="500"/>
              </a:spcBef>
              <a:spcAft>
                <a:spcPts val="0"/>
              </a:spcAft>
              <a:buClr>
                <a:schemeClr val="dk1"/>
              </a:buClr>
              <a:buSzPts val="2400"/>
              <a:buChar char="-"/>
            </a:pPr>
            <a:r>
              <a:rPr lang="en-US">
                <a:latin typeface="Arial"/>
                <a:ea typeface="Arial"/>
                <a:cs typeface="Arial"/>
                <a:sym typeface="Arial"/>
              </a:rPr>
              <a:t>System.out.println </a:t>
            </a:r>
            <a:r>
              <a:rPr lang="en-US"/>
              <a:t>to print</a:t>
            </a:r>
            <a:endParaRPr/>
          </a:p>
          <a:p>
            <a:pPr indent="-228600" lvl="1" marL="685800" rtl="0" algn="l">
              <a:lnSpc>
                <a:spcPct val="90000"/>
              </a:lnSpc>
              <a:spcBef>
                <a:spcPts val="500"/>
              </a:spcBef>
              <a:spcAft>
                <a:spcPts val="0"/>
              </a:spcAft>
              <a:buClr>
                <a:srgbClr val="067D17"/>
              </a:buClr>
              <a:buSzPts val="2400"/>
              <a:buChar char="-"/>
            </a:pPr>
            <a:r>
              <a:rPr lang="en-US" sz="2400">
                <a:solidFill>
                  <a:srgbClr val="067D17"/>
                </a:solidFill>
                <a:latin typeface="Arial"/>
                <a:ea typeface="Arial"/>
                <a:cs typeface="Arial"/>
                <a:sym typeface="Arial"/>
              </a:rPr>
              <a:t>"Hello world"</a:t>
            </a:r>
            <a:r>
              <a:rPr lang="en-US"/>
              <a:t> is a </a:t>
            </a:r>
            <a:r>
              <a:rPr lang="en-US">
                <a:latin typeface="Arial"/>
                <a:ea typeface="Arial"/>
                <a:cs typeface="Arial"/>
                <a:sym typeface="Arial"/>
              </a:rPr>
              <a:t>String</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Running on Ed</a:t>
            </a:r>
            <a:endParaRPr/>
          </a:p>
          <a:p>
            <a:pPr indent="-228600" lvl="1" marL="685800" rtl="0" algn="l">
              <a:lnSpc>
                <a:spcPct val="90000"/>
              </a:lnSpc>
              <a:spcBef>
                <a:spcPts val="500"/>
              </a:spcBef>
              <a:spcAft>
                <a:spcPts val="0"/>
              </a:spcAft>
              <a:buClr>
                <a:schemeClr val="dk1"/>
              </a:buClr>
              <a:buSzPts val="2400"/>
              <a:buChar char="-"/>
            </a:pPr>
            <a:r>
              <a:rPr b="1" lang="en-US"/>
              <a:t>Run </a:t>
            </a:r>
            <a:r>
              <a:rPr lang="en-US"/>
              <a:t>runs your program</a:t>
            </a:r>
            <a:endParaRPr/>
          </a:p>
          <a:p>
            <a:pPr indent="-228600" lvl="1" marL="685800" rtl="0" algn="l">
              <a:lnSpc>
                <a:spcPct val="90000"/>
              </a:lnSpc>
              <a:spcBef>
                <a:spcPts val="500"/>
              </a:spcBef>
              <a:spcAft>
                <a:spcPts val="0"/>
              </a:spcAft>
              <a:buClr>
                <a:schemeClr val="dk1"/>
              </a:buClr>
              <a:buSzPts val="2400"/>
              <a:buChar char="-"/>
            </a:pPr>
            <a:r>
              <a:rPr b="1" lang="en-US"/>
              <a:t>Mark </a:t>
            </a:r>
            <a:r>
              <a:rPr lang="en-US"/>
              <a:t>submits and runs autograder</a:t>
            </a:r>
            <a:endParaRPr/>
          </a:p>
          <a:p>
            <a:pPr indent="-228600" lvl="2" marL="1143000" rtl="0" algn="l">
              <a:lnSpc>
                <a:spcPct val="90000"/>
              </a:lnSpc>
              <a:spcBef>
                <a:spcPts val="500"/>
              </a:spcBef>
              <a:spcAft>
                <a:spcPts val="0"/>
              </a:spcAft>
              <a:buClr>
                <a:schemeClr val="dk1"/>
              </a:buClr>
              <a:buSzPts val="2000"/>
              <a:buChar char="-"/>
            </a:pPr>
            <a:r>
              <a:rPr lang="en-US"/>
              <a:t>Submit as many times as you like</a:t>
            </a:r>
            <a:endParaRPr/>
          </a:p>
          <a:p>
            <a:pPr indent="-228600" lvl="2" marL="1143000" rtl="0" algn="l">
              <a:lnSpc>
                <a:spcPct val="90000"/>
              </a:lnSpc>
              <a:spcBef>
                <a:spcPts val="500"/>
              </a:spcBef>
              <a:spcAft>
                <a:spcPts val="0"/>
              </a:spcAft>
              <a:buClr>
                <a:schemeClr val="dk1"/>
              </a:buClr>
              <a:buSzPts val="2000"/>
              <a:buChar char="-"/>
            </a:pPr>
            <a:r>
              <a:rPr lang="en-US"/>
              <a:t>“Shotgun submission” = Unhelpful habit</a:t>
            </a:r>
            <a:endParaRPr/>
          </a:p>
          <a:p>
            <a:pPr indent="-228600" lvl="1" marL="685800" rtl="0" algn="l">
              <a:lnSpc>
                <a:spcPct val="90000"/>
              </a:lnSpc>
              <a:spcBef>
                <a:spcPts val="500"/>
              </a:spcBef>
              <a:spcAft>
                <a:spcPts val="0"/>
              </a:spcAft>
              <a:buClr>
                <a:schemeClr val="dk1"/>
              </a:buClr>
              <a:buSzPts val="2400"/>
              <a:buChar char="-"/>
            </a:pPr>
            <a:r>
              <a:rPr b="1" lang="en-US"/>
              <a:t>Solution </a:t>
            </a:r>
            <a:r>
              <a:rPr lang="en-US"/>
              <a:t>shows solution (if applicable)</a:t>
            </a:r>
            <a:endParaRPr b="1"/>
          </a:p>
        </p:txBody>
      </p:sp>
      <p:sp>
        <p:nvSpPr>
          <p:cNvPr id="426" name="Google Shape;426;p59"/>
          <p:cNvSpPr txBox="1"/>
          <p:nvPr/>
        </p:nvSpPr>
        <p:spPr>
          <a:xfrm>
            <a:off x="6200974" y="3008641"/>
            <a:ext cx="5704800" cy="1323600"/>
          </a:xfrm>
          <a:prstGeom prst="rect">
            <a:avLst/>
          </a:prstGeom>
          <a:solidFill>
            <a:srgbClr val="F5F5F5"/>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33B3"/>
                </a:solidFill>
                <a:latin typeface="Arial"/>
                <a:ea typeface="Arial"/>
                <a:cs typeface="Arial"/>
                <a:sym typeface="Arial"/>
              </a:rPr>
              <a:t>public class </a:t>
            </a:r>
            <a:r>
              <a:rPr lang="en-US" sz="1600">
                <a:solidFill>
                  <a:srgbClr val="000000"/>
                </a:solidFill>
                <a:latin typeface="Arial"/>
                <a:ea typeface="Arial"/>
                <a:cs typeface="Arial"/>
                <a:sym typeface="Arial"/>
              </a:rPr>
              <a:t>HelloDemo </a:t>
            </a:r>
            <a:r>
              <a:rPr lang="en-US" sz="1600">
                <a:solidFill>
                  <a:schemeClr val="dk1"/>
                </a:solidFill>
                <a:latin typeface="Arial"/>
                <a:ea typeface="Arial"/>
                <a:cs typeface="Arial"/>
                <a:sym typeface="Arial"/>
              </a:rPr>
              <a:t>{</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    </a:t>
            </a:r>
            <a:r>
              <a:rPr lang="en-US" sz="1600">
                <a:solidFill>
                  <a:srgbClr val="0033B3"/>
                </a:solidFill>
                <a:latin typeface="Arial"/>
                <a:ea typeface="Arial"/>
                <a:cs typeface="Arial"/>
                <a:sym typeface="Arial"/>
              </a:rPr>
              <a:t>public static void </a:t>
            </a:r>
            <a:r>
              <a:rPr lang="en-US" sz="1600">
                <a:solidFill>
                  <a:srgbClr val="00627A"/>
                </a:solidFill>
                <a:latin typeface="Arial"/>
                <a:ea typeface="Arial"/>
                <a:cs typeface="Arial"/>
                <a:sym typeface="Arial"/>
              </a:rPr>
              <a:t>main</a:t>
            </a:r>
            <a:r>
              <a:rPr lang="en-US" sz="1600">
                <a:solidFill>
                  <a:schemeClr val="dk1"/>
                </a:solidFill>
                <a:latin typeface="Arial"/>
                <a:ea typeface="Arial"/>
                <a:cs typeface="Arial"/>
                <a:sym typeface="Arial"/>
              </a:rPr>
              <a:t>(</a:t>
            </a:r>
            <a:r>
              <a:rPr lang="en-US" sz="1600">
                <a:solidFill>
                  <a:srgbClr val="000000"/>
                </a:solidFill>
                <a:latin typeface="Arial"/>
                <a:ea typeface="Arial"/>
                <a:cs typeface="Arial"/>
                <a:sym typeface="Arial"/>
              </a:rPr>
              <a:t>String</a:t>
            </a:r>
            <a:r>
              <a:rPr lang="en-US" sz="1600">
                <a:solidFill>
                  <a:schemeClr val="dk1"/>
                </a:solidFill>
                <a:latin typeface="Arial"/>
                <a:ea typeface="Arial"/>
                <a:cs typeface="Arial"/>
                <a:sym typeface="Arial"/>
              </a:rPr>
              <a:t>[] args) {</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        </a:t>
            </a:r>
            <a:r>
              <a:rPr lang="en-US" sz="1600">
                <a:solidFill>
                  <a:srgbClr val="000000"/>
                </a:solidFill>
                <a:latin typeface="Arial"/>
                <a:ea typeface="Arial"/>
                <a:cs typeface="Arial"/>
                <a:sym typeface="Arial"/>
              </a:rPr>
              <a:t>System</a:t>
            </a:r>
            <a:r>
              <a:rPr lang="en-US" sz="1600">
                <a:solidFill>
                  <a:schemeClr val="dk1"/>
                </a:solidFill>
                <a:latin typeface="Arial"/>
                <a:ea typeface="Arial"/>
                <a:cs typeface="Arial"/>
                <a:sym typeface="Arial"/>
              </a:rPr>
              <a:t>.</a:t>
            </a:r>
            <a:r>
              <a:rPr i="1" lang="en-US" sz="1600">
                <a:solidFill>
                  <a:srgbClr val="871094"/>
                </a:solidFill>
                <a:latin typeface="Arial"/>
                <a:ea typeface="Arial"/>
                <a:cs typeface="Arial"/>
                <a:sym typeface="Arial"/>
              </a:rPr>
              <a:t>out</a:t>
            </a:r>
            <a:r>
              <a:rPr lang="en-US" sz="1600">
                <a:solidFill>
                  <a:schemeClr val="dk1"/>
                </a:solidFill>
                <a:latin typeface="Arial"/>
                <a:ea typeface="Arial"/>
                <a:cs typeface="Arial"/>
                <a:sym typeface="Arial"/>
              </a:rPr>
              <a:t>.println(</a:t>
            </a:r>
            <a:r>
              <a:rPr lang="en-US" sz="1600">
                <a:solidFill>
                  <a:srgbClr val="067D17"/>
                </a:solidFill>
                <a:latin typeface="Arial"/>
                <a:ea typeface="Arial"/>
                <a:cs typeface="Arial"/>
                <a:sym typeface="Arial"/>
              </a:rPr>
              <a:t>"Hello world"</a:t>
            </a:r>
            <a:r>
              <a:rPr lang="en-US" sz="1600">
                <a:solidFill>
                  <a:schemeClr val="dk1"/>
                </a:solidFill>
                <a:latin typeface="Arial"/>
                <a:ea typeface="Arial"/>
                <a:cs typeface="Arial"/>
                <a:sym typeface="Arial"/>
              </a:rPr>
              <a:t>);</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    }</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0"/>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Review Java Syntax</a:t>
            </a:r>
            <a:endParaRPr/>
          </a:p>
        </p:txBody>
      </p:sp>
      <p:sp>
        <p:nvSpPr>
          <p:cNvPr id="432" name="Google Shape;432;p60"/>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u="sng">
                <a:solidFill>
                  <a:schemeClr val="hlink"/>
                </a:solidFill>
                <a:hlinkClick r:id="rId3"/>
              </a:rPr>
              <a:t>Java Tutorial </a:t>
            </a:r>
            <a:r>
              <a:rPr lang="en-US"/>
              <a:t>reviews all the relevant programming features you should familiar with (even if you don’t know them in Java).</a:t>
            </a:r>
            <a:endParaRPr/>
          </a:p>
          <a:p>
            <a:pPr indent="-228600" lvl="1" marL="685800" rtl="0" algn="l">
              <a:lnSpc>
                <a:spcPct val="90000"/>
              </a:lnSpc>
              <a:spcBef>
                <a:spcPts val="500"/>
              </a:spcBef>
              <a:spcAft>
                <a:spcPts val="0"/>
              </a:spcAft>
              <a:buClr>
                <a:schemeClr val="dk1"/>
              </a:buClr>
              <a:buSzPts val="2400"/>
              <a:buChar char="-"/>
            </a:pPr>
            <a:r>
              <a:rPr lang="en-US"/>
              <a:t>Printing and comments</a:t>
            </a:r>
            <a:endParaRPr/>
          </a:p>
          <a:p>
            <a:pPr indent="-228600" lvl="1" marL="685800" rtl="0" algn="l">
              <a:lnSpc>
                <a:spcPct val="90000"/>
              </a:lnSpc>
              <a:spcBef>
                <a:spcPts val="500"/>
              </a:spcBef>
              <a:spcAft>
                <a:spcPts val="0"/>
              </a:spcAft>
              <a:buClr>
                <a:schemeClr val="dk1"/>
              </a:buClr>
              <a:buSzPts val="2400"/>
              <a:buChar char="-"/>
            </a:pPr>
            <a:r>
              <a:rPr lang="en-US"/>
              <a:t>Variables, types, expressions</a:t>
            </a:r>
            <a:endParaRPr/>
          </a:p>
          <a:p>
            <a:pPr indent="-228600" lvl="1" marL="685800" rtl="0" algn="l">
              <a:lnSpc>
                <a:spcPct val="90000"/>
              </a:lnSpc>
              <a:spcBef>
                <a:spcPts val="500"/>
              </a:spcBef>
              <a:spcAft>
                <a:spcPts val="0"/>
              </a:spcAft>
              <a:buClr>
                <a:schemeClr val="dk1"/>
              </a:buClr>
              <a:buSzPts val="2400"/>
              <a:buChar char="-"/>
            </a:pPr>
            <a:r>
              <a:rPr lang="en-US"/>
              <a:t>Conditionals (if/else if/ else)</a:t>
            </a:r>
            <a:endParaRPr/>
          </a:p>
          <a:p>
            <a:pPr indent="-228600" lvl="1" marL="685800" rtl="0" algn="l">
              <a:lnSpc>
                <a:spcPct val="90000"/>
              </a:lnSpc>
              <a:spcBef>
                <a:spcPts val="500"/>
              </a:spcBef>
              <a:spcAft>
                <a:spcPts val="0"/>
              </a:spcAft>
              <a:buClr>
                <a:schemeClr val="dk1"/>
              </a:buClr>
              <a:buSzPts val="2400"/>
              <a:buChar char="-"/>
            </a:pPr>
            <a:r>
              <a:rPr lang="en-US"/>
              <a:t>Loops (for and while)</a:t>
            </a:r>
            <a:endParaRPr/>
          </a:p>
          <a:p>
            <a:pPr indent="-228600" lvl="1" marL="685800" rtl="0" algn="l">
              <a:lnSpc>
                <a:spcPct val="90000"/>
              </a:lnSpc>
              <a:spcBef>
                <a:spcPts val="500"/>
              </a:spcBef>
              <a:spcAft>
                <a:spcPts val="0"/>
              </a:spcAft>
              <a:buClr>
                <a:schemeClr val="dk1"/>
              </a:buClr>
              <a:buSzPts val="2400"/>
              <a:buChar char="-"/>
            </a:pPr>
            <a:r>
              <a:rPr lang="en-US"/>
              <a:t>Strings</a:t>
            </a:r>
            <a:endParaRPr/>
          </a:p>
          <a:p>
            <a:pPr indent="-228600" lvl="1" marL="685800" rtl="0" algn="l">
              <a:lnSpc>
                <a:spcPct val="90000"/>
              </a:lnSpc>
              <a:spcBef>
                <a:spcPts val="500"/>
              </a:spcBef>
              <a:spcAft>
                <a:spcPts val="0"/>
              </a:spcAft>
              <a:buClr>
                <a:schemeClr val="dk1"/>
              </a:buClr>
              <a:buSzPts val="2400"/>
              <a:buChar char="-"/>
            </a:pPr>
            <a:r>
              <a:rPr lang="en-US"/>
              <a:t>Methods</a:t>
            </a:r>
            <a:endParaRPr/>
          </a:p>
          <a:p>
            <a:pPr indent="-228600" lvl="1" marL="685800" rtl="0" algn="l">
              <a:lnSpc>
                <a:spcPct val="90000"/>
              </a:lnSpc>
              <a:spcBef>
                <a:spcPts val="500"/>
              </a:spcBef>
              <a:spcAft>
                <a:spcPts val="0"/>
              </a:spcAft>
              <a:buClr>
                <a:schemeClr val="dk1"/>
              </a:buClr>
              <a:buSzPts val="2400"/>
              <a:buChar char="-"/>
            </a:pPr>
            <a:r>
              <a:rPr lang="en-US"/>
              <a:t>File I/O</a:t>
            </a:r>
            <a:endParaRPr/>
          </a:p>
          <a:p>
            <a:pPr indent="-228600" lvl="1" marL="685800" rtl="0" algn="l">
              <a:lnSpc>
                <a:spcPct val="90000"/>
              </a:lnSpc>
              <a:spcBef>
                <a:spcPts val="500"/>
              </a:spcBef>
              <a:spcAft>
                <a:spcPts val="0"/>
              </a:spcAft>
              <a:buClr>
                <a:schemeClr val="dk1"/>
              </a:buClr>
              <a:buSzPts val="2400"/>
              <a:buChar char="-"/>
            </a:pPr>
            <a:r>
              <a:rPr lang="en-US"/>
              <a:t>Arrays</a:t>
            </a:r>
            <a:endParaRPr/>
          </a:p>
          <a:p>
            <a:pPr indent="0" lvl="0" marL="0" rtl="0" algn="l">
              <a:lnSpc>
                <a:spcPct val="90000"/>
              </a:lnSpc>
              <a:spcBef>
                <a:spcPts val="1000"/>
              </a:spcBef>
              <a:spcAft>
                <a:spcPts val="0"/>
              </a:spcAft>
              <a:buClr>
                <a:schemeClr val="dk1"/>
              </a:buClr>
              <a:buSzPts val="2800"/>
              <a:buNone/>
            </a:pPr>
            <a:r>
              <a:rPr lang="en-US"/>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1"/>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“Homework” for Next Time</a:t>
            </a:r>
            <a:endParaRPr/>
          </a:p>
        </p:txBody>
      </p:sp>
      <p:sp>
        <p:nvSpPr>
          <p:cNvPr id="438" name="Google Shape;438;p61"/>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First assignment will be released Friday, but there are some things to do in the </a:t>
            </a:r>
            <a:r>
              <a:rPr lang="en-US"/>
              <a:t>meantime</a:t>
            </a:r>
            <a:r>
              <a:rPr lang="en-US"/>
              <a:t>.</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TODO this week</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3"/>
              </a:rPr>
              <a:t>Fill out the introductory survey</a:t>
            </a:r>
            <a:endParaRPr u="sng">
              <a:solidFill>
                <a:schemeClr val="hlink"/>
              </a:solidFill>
              <a:hlinkClick r:id="rId4"/>
            </a:endParaRPr>
          </a:p>
          <a:p>
            <a:pPr indent="-228600" lvl="1" marL="685800" rtl="0" algn="l">
              <a:lnSpc>
                <a:spcPct val="90000"/>
              </a:lnSpc>
              <a:spcBef>
                <a:spcPts val="500"/>
              </a:spcBef>
              <a:spcAft>
                <a:spcPts val="0"/>
              </a:spcAft>
              <a:buClr>
                <a:schemeClr val="dk1"/>
              </a:buClr>
              <a:buSzPts val="2400"/>
              <a:buChar char="-"/>
            </a:pPr>
            <a:r>
              <a:rPr lang="en-US"/>
              <a:t>Go meet your TA and classmates in Thursday’s quiz section</a:t>
            </a:r>
            <a:endParaRPr/>
          </a:p>
          <a:p>
            <a:pPr indent="-228600" lvl="1" marL="685800" rtl="0" algn="l">
              <a:lnSpc>
                <a:spcPct val="90000"/>
              </a:lnSpc>
              <a:spcBef>
                <a:spcPts val="500"/>
              </a:spcBef>
              <a:spcAft>
                <a:spcPts val="0"/>
              </a:spcAft>
              <a:buClr>
                <a:schemeClr val="dk1"/>
              </a:buClr>
              <a:buSzPts val="2400"/>
              <a:buChar char="-"/>
            </a:pPr>
            <a:r>
              <a:rPr lang="en-US"/>
              <a:t>⭐️ Complete the pre-class material for Friday (see calendar)</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5"/>
              </a:rPr>
              <a:t>Check over syllabus details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7"/>
          <p:cNvSpPr txBox="1"/>
          <p:nvPr>
            <p:ph idx="4294967295" type="title"/>
          </p:nvPr>
        </p:nvSpPr>
        <p:spPr>
          <a:xfrm>
            <a:off x="838080" y="456480"/>
            <a:ext cx="10515240" cy="76212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Course Staff</a:t>
            </a:r>
            <a:endParaRPr b="0" i="0" sz="4400" u="none" cap="none" strike="noStrike">
              <a:solidFill>
                <a:srgbClr val="000000"/>
              </a:solidFill>
              <a:latin typeface="Calibri"/>
              <a:ea typeface="Calibri"/>
              <a:cs typeface="Calibri"/>
              <a:sym typeface="Calibri"/>
            </a:endParaRPr>
          </a:p>
        </p:txBody>
      </p:sp>
      <p:sp>
        <p:nvSpPr>
          <p:cNvPr id="223" name="Google Shape;223;p37"/>
          <p:cNvSpPr txBox="1"/>
          <p:nvPr>
            <p:ph idx="4294967295" type="body"/>
          </p:nvPr>
        </p:nvSpPr>
        <p:spPr>
          <a:xfrm>
            <a:off x="838080" y="1219320"/>
            <a:ext cx="10515240" cy="522216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Instructors: Tristan Huber &amp; Hunter Schafer</a:t>
            </a:r>
            <a:endParaRPr b="0" i="0" sz="2800" u="none" cap="none" strike="noStrike">
              <a:solidFill>
                <a:srgbClr val="000000"/>
              </a:solidFill>
              <a:latin typeface="Calibri"/>
              <a:ea typeface="Calibri"/>
              <a:cs typeface="Calibri"/>
              <a:sym typeface="Calibri"/>
            </a:endParaRPr>
          </a:p>
          <a:p>
            <a:pPr indent="0" lvl="0" marL="0" marR="0" rtl="0" algn="l">
              <a:lnSpc>
                <a:spcPct val="90000"/>
              </a:lnSpc>
              <a:spcBef>
                <a:spcPts val="1001"/>
              </a:spcBef>
              <a:spcAft>
                <a:spcPts val="0"/>
              </a:spcAft>
              <a:buSzPts val="500"/>
              <a:buFont typeface="Arial"/>
              <a:buNone/>
            </a:pPr>
            <a:r>
              <a:t/>
            </a:r>
            <a:endParaRPr b="0" i="0" sz="5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Teaching Assistants: </a:t>
            </a:r>
            <a:r>
              <a:rPr b="0" i="0" lang="en-US" sz="2800" u="sng" cap="none" strike="noStrike">
                <a:solidFill>
                  <a:schemeClr val="hlink"/>
                </a:solidFill>
                <a:latin typeface="Calibri"/>
                <a:ea typeface="Calibri"/>
                <a:cs typeface="Calibri"/>
                <a:sym typeface="Calibri"/>
                <a:hlinkClick r:id="rId3"/>
              </a:rPr>
              <a:t>2</a:t>
            </a:r>
            <a:r>
              <a:rPr lang="en-US" sz="2800" u="sng">
                <a:solidFill>
                  <a:schemeClr val="hlink"/>
                </a:solidFill>
                <a:latin typeface="Calibri"/>
                <a:ea typeface="Calibri"/>
                <a:cs typeface="Calibri"/>
                <a:sym typeface="Calibri"/>
                <a:hlinkClick r:id="rId4"/>
              </a:rPr>
              <a:t>7</a:t>
            </a:r>
            <a:r>
              <a:rPr b="0" i="0" lang="en-US" sz="2800" u="sng" cap="none" strike="noStrike">
                <a:solidFill>
                  <a:schemeClr val="hlink"/>
                </a:solidFill>
                <a:latin typeface="Calibri"/>
                <a:ea typeface="Calibri"/>
                <a:cs typeface="Calibri"/>
                <a:sym typeface="Calibri"/>
                <a:hlinkClick r:id="rId5"/>
              </a:rPr>
              <a:t> Awesome TAs</a:t>
            </a:r>
            <a:endParaRPr b="0" i="0" sz="2800" u="none" cap="none" strike="noStrike">
              <a:solidFill>
                <a:srgbClr val="000000"/>
              </a:solidFill>
              <a:latin typeface="Calibri"/>
              <a:ea typeface="Calibri"/>
              <a:cs typeface="Calibri"/>
              <a:sym typeface="Calibri"/>
            </a:endParaRPr>
          </a:p>
          <a:p>
            <a:pPr indent="-228600" lvl="1" marL="685800" marR="0" rtl="0" algn="l">
              <a:lnSpc>
                <a:spcPct val="90000"/>
              </a:lnSpc>
              <a:spcBef>
                <a:spcPts val="499"/>
              </a:spcBef>
              <a:spcAft>
                <a:spcPts val="0"/>
              </a:spcAft>
              <a:buClr>
                <a:srgbClr val="000000"/>
              </a:buClr>
              <a:buSzPts val="2400"/>
              <a:buFont typeface="NTR"/>
              <a:buChar char="-"/>
            </a:pPr>
            <a:r>
              <a:rPr b="0" i="0" lang="en-US" sz="2400" u="none" cap="none" strike="noStrike">
                <a:solidFill>
                  <a:srgbClr val="000000"/>
                </a:solidFill>
                <a:latin typeface="Calibri"/>
                <a:ea typeface="Calibri"/>
                <a:cs typeface="Calibri"/>
                <a:sym typeface="Calibri"/>
              </a:rPr>
              <a:t>Available in section, office hours, and discussion board</a:t>
            </a:r>
            <a:endParaRPr b="0" i="0" sz="2400" u="none" cap="none" strike="noStrike">
              <a:solidFill>
                <a:srgbClr val="000000"/>
              </a:solidFill>
              <a:latin typeface="Calibri"/>
              <a:ea typeface="Calibri"/>
              <a:cs typeface="Calibri"/>
              <a:sym typeface="Calibri"/>
            </a:endParaRPr>
          </a:p>
          <a:p>
            <a:pPr indent="-228600" lvl="1" marL="685800" marR="0" rtl="0" algn="l">
              <a:lnSpc>
                <a:spcPct val="90000"/>
              </a:lnSpc>
              <a:spcBef>
                <a:spcPts val="499"/>
              </a:spcBef>
              <a:spcAft>
                <a:spcPts val="0"/>
              </a:spcAft>
              <a:buClr>
                <a:srgbClr val="000000"/>
              </a:buClr>
              <a:buSzPts val="2400"/>
              <a:buFont typeface="NTR"/>
              <a:buChar char="-"/>
            </a:pPr>
            <a:r>
              <a:rPr b="0" i="0" lang="en-US" sz="2400" u="none" cap="none" strike="noStrike">
                <a:solidFill>
                  <a:srgbClr val="000000"/>
                </a:solidFill>
                <a:latin typeface="Calibri"/>
                <a:ea typeface="Calibri"/>
                <a:cs typeface="Calibri"/>
                <a:sym typeface="Calibri"/>
              </a:rPr>
              <a:t>Invaluable source of information &amp; help in this course</a:t>
            </a:r>
            <a:endParaRPr b="0" i="0" sz="2400" u="none" cap="none" strike="noStrike">
              <a:solidFill>
                <a:srgbClr val="000000"/>
              </a:solidFill>
              <a:latin typeface="Calibri"/>
              <a:ea typeface="Calibri"/>
              <a:cs typeface="Calibri"/>
              <a:sym typeface="Calibri"/>
            </a:endParaRPr>
          </a:p>
          <a:p>
            <a:pPr indent="0" lvl="0" marL="457200" marR="0" rtl="0" algn="l">
              <a:lnSpc>
                <a:spcPct val="90000"/>
              </a:lnSpc>
              <a:spcBef>
                <a:spcPts val="499"/>
              </a:spcBef>
              <a:spcAft>
                <a:spcPts val="0"/>
              </a:spcAft>
              <a:buSzPts val="1200"/>
              <a:buFont typeface="Arial"/>
              <a:buNone/>
            </a:pPr>
            <a:r>
              <a:t/>
            </a:r>
            <a:endParaRPr b="0" i="0" sz="12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We’re excited to</a:t>
            </a:r>
            <a:br>
              <a:rPr b="0" i="0" lang="en-US" sz="2800" u="none" cap="none" strike="noStrike"/>
            </a:br>
            <a:r>
              <a:rPr b="0" i="0" lang="en-US" sz="2800" u="none" cap="none" strike="noStrike">
                <a:solidFill>
                  <a:srgbClr val="000000"/>
                </a:solidFill>
                <a:latin typeface="Calibri"/>
                <a:ea typeface="Calibri"/>
                <a:cs typeface="Calibri"/>
                <a:sym typeface="Calibri"/>
              </a:rPr>
              <a:t>get to know you!</a:t>
            </a:r>
            <a:r>
              <a:rPr b="0" i="0" lang="en-US" sz="2400" u="none" cap="none" strike="noStrike">
                <a:solidFill>
                  <a:srgbClr val="000000"/>
                </a:solidFill>
                <a:latin typeface="Calibri"/>
                <a:ea typeface="Calibri"/>
                <a:cs typeface="Calibri"/>
                <a:sym typeface="Calibri"/>
              </a:rPr>
              <a:t> </a:t>
            </a:r>
            <a:endParaRPr b="0" i="0" sz="2400" u="none" cap="none" strike="noStrike">
              <a:solidFill>
                <a:srgbClr val="000000"/>
              </a:solidFill>
              <a:latin typeface="Calibri"/>
              <a:ea typeface="Calibri"/>
              <a:cs typeface="Calibri"/>
              <a:sym typeface="Calibri"/>
            </a:endParaRPr>
          </a:p>
        </p:txBody>
      </p:sp>
      <p:pic>
        <p:nvPicPr>
          <p:cNvPr id="224" name="Google Shape;224;p37"/>
          <p:cNvPicPr preferRelativeResize="0"/>
          <p:nvPr/>
        </p:nvPicPr>
        <p:blipFill rotWithShape="1">
          <a:blip r:embed="rId6">
            <a:alphaModFix/>
          </a:blip>
          <a:srcRect b="0" l="0" r="0" t="0"/>
          <a:stretch/>
        </p:blipFill>
        <p:spPr>
          <a:xfrm>
            <a:off x="8156880" y="3429000"/>
            <a:ext cx="2815920" cy="2815920"/>
          </a:xfrm>
          <a:prstGeom prst="rect">
            <a:avLst/>
          </a:prstGeom>
          <a:noFill/>
          <a:ln>
            <a:noFill/>
          </a:ln>
        </p:spPr>
      </p:pic>
      <p:pic>
        <p:nvPicPr>
          <p:cNvPr id="225" name="Google Shape;225;p37"/>
          <p:cNvPicPr preferRelativeResize="0"/>
          <p:nvPr/>
        </p:nvPicPr>
        <p:blipFill rotWithShape="1">
          <a:blip r:embed="rId7">
            <a:alphaModFix/>
          </a:blip>
          <a:srcRect b="33284" l="15870" r="44106" t="16707"/>
          <a:stretch/>
        </p:blipFill>
        <p:spPr>
          <a:xfrm>
            <a:off x="4906080" y="3477600"/>
            <a:ext cx="2925720" cy="2742840"/>
          </a:xfrm>
          <a:prstGeom prst="rect">
            <a:avLst/>
          </a:prstGeom>
          <a:noFill/>
          <a:ln>
            <a:noFill/>
          </a:ln>
        </p:spPr>
      </p:pic>
      <p:sp>
        <p:nvSpPr>
          <p:cNvPr id="226" name="Google Shape;226;p37"/>
          <p:cNvSpPr txBox="1"/>
          <p:nvPr/>
        </p:nvSpPr>
        <p:spPr>
          <a:xfrm>
            <a:off x="5952600" y="6256800"/>
            <a:ext cx="29718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i="0" lang="en-US" sz="1800" u="none" cap="none" strike="noStrike">
                <a:latin typeface="Arial"/>
                <a:ea typeface="Arial"/>
                <a:cs typeface="Arial"/>
                <a:sym typeface="Arial"/>
              </a:rPr>
              <a:t>Tristan </a:t>
            </a:r>
            <a:endParaRPr b="0" sz="1800" strike="noStrike">
              <a:latin typeface="Arial"/>
              <a:ea typeface="Arial"/>
              <a:cs typeface="Arial"/>
              <a:sym typeface="Arial"/>
            </a:endParaRPr>
          </a:p>
        </p:txBody>
      </p:sp>
      <p:sp>
        <p:nvSpPr>
          <p:cNvPr id="227" name="Google Shape;227;p37"/>
          <p:cNvSpPr txBox="1"/>
          <p:nvPr/>
        </p:nvSpPr>
        <p:spPr>
          <a:xfrm>
            <a:off x="9201240" y="6300360"/>
            <a:ext cx="29718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US" sz="1800" strike="noStrike">
                <a:latin typeface="Arial"/>
                <a:ea typeface="Arial"/>
                <a:cs typeface="Arial"/>
                <a:sym typeface="Arial"/>
              </a:rPr>
              <a:t>Hunter</a:t>
            </a:r>
            <a:endParaRPr b="0" sz="1800" strike="noStrike">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8"/>
          <p:cNvSpPr txBox="1"/>
          <p:nvPr>
            <p:ph idx="4294967295" type="title"/>
          </p:nvPr>
        </p:nvSpPr>
        <p:spPr>
          <a:xfrm>
            <a:off x="838080" y="456480"/>
            <a:ext cx="10515240" cy="76212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Students</a:t>
            </a:r>
            <a:endParaRPr b="0" i="0" sz="4400" u="none" cap="none" strike="noStrike">
              <a:solidFill>
                <a:srgbClr val="000000"/>
              </a:solidFill>
              <a:latin typeface="Calibri"/>
              <a:ea typeface="Calibri"/>
              <a:cs typeface="Calibri"/>
              <a:sym typeface="Calibri"/>
            </a:endParaRPr>
          </a:p>
        </p:txBody>
      </p:sp>
      <p:sp>
        <p:nvSpPr>
          <p:cNvPr id="233" name="Google Shape;233;p38"/>
          <p:cNvSpPr txBox="1"/>
          <p:nvPr>
            <p:ph idx="4294967295" type="body"/>
          </p:nvPr>
        </p:nvSpPr>
        <p:spPr>
          <a:xfrm>
            <a:off x="838080" y="1371600"/>
            <a:ext cx="10515240" cy="502956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Currently ~400 students registered for the course!</a:t>
            </a:r>
            <a:endParaRPr b="0" i="0" sz="2800" u="none" cap="none" strike="noStrike">
              <a:solidFill>
                <a:srgbClr val="000000"/>
              </a:solidFill>
              <a:latin typeface="Calibri"/>
              <a:ea typeface="Calibri"/>
              <a:cs typeface="Calibri"/>
              <a:sym typeface="Calibri"/>
            </a:endParaRPr>
          </a:p>
          <a:p>
            <a:pPr indent="0" lvl="0" marL="0" marR="0" rtl="0" algn="l">
              <a:lnSpc>
                <a:spcPct val="90000"/>
              </a:lnSpc>
              <a:spcBef>
                <a:spcPts val="1001"/>
              </a:spcBef>
              <a:spcAft>
                <a:spcPts val="0"/>
              </a:spcAft>
              <a:buSzPts val="2800"/>
              <a:buFont typeface="Arial"/>
              <a:buNone/>
            </a:pPr>
            <a:r>
              <a:t/>
            </a:r>
            <a:endParaRPr b="0" i="0" sz="28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Strength in numbers</a:t>
            </a:r>
            <a:endParaRPr b="0" i="0" sz="2800" u="none" cap="none" strike="noStrike">
              <a:solidFill>
                <a:srgbClr val="000000"/>
              </a:solidFill>
              <a:latin typeface="Calibri"/>
              <a:ea typeface="Calibri"/>
              <a:cs typeface="Calibri"/>
              <a:sym typeface="Calibri"/>
            </a:endParaRPr>
          </a:p>
          <a:p>
            <a:pPr indent="-228600" lvl="1" marL="685800" marR="0" rtl="0" algn="l">
              <a:lnSpc>
                <a:spcPct val="90000"/>
              </a:lnSpc>
              <a:spcBef>
                <a:spcPts val="499"/>
              </a:spcBef>
              <a:spcAft>
                <a:spcPts val="0"/>
              </a:spcAft>
              <a:buClr>
                <a:srgbClr val="000000"/>
              </a:buClr>
              <a:buSzPts val="2400"/>
              <a:buFont typeface="NTR"/>
              <a:buChar char="-"/>
            </a:pPr>
            <a:r>
              <a:rPr b="0" i="0" lang="en-US" sz="2400" u="none" cap="none" strike="noStrike">
                <a:solidFill>
                  <a:srgbClr val="000000"/>
                </a:solidFill>
                <a:latin typeface="Calibri"/>
                <a:ea typeface="Calibri"/>
                <a:cs typeface="Calibri"/>
                <a:sym typeface="Calibri"/>
              </a:rPr>
              <a:t>With ~400 students, if you’re confused about something, I guarantee someone else is too!</a:t>
            </a:r>
            <a:endParaRPr b="0" i="0" sz="2400" u="none" cap="none" strike="noStrike">
              <a:solidFill>
                <a:srgbClr val="000000"/>
              </a:solidFill>
              <a:latin typeface="Calibri"/>
              <a:ea typeface="Calibri"/>
              <a:cs typeface="Calibri"/>
              <a:sym typeface="Calibri"/>
            </a:endParaRPr>
          </a:p>
          <a:p>
            <a:pPr indent="-228600" lvl="1" marL="685800" marR="0" rtl="0" algn="l">
              <a:lnSpc>
                <a:spcPct val="90000"/>
              </a:lnSpc>
              <a:spcBef>
                <a:spcPts val="499"/>
              </a:spcBef>
              <a:spcAft>
                <a:spcPts val="0"/>
              </a:spcAft>
              <a:buClr>
                <a:srgbClr val="000000"/>
              </a:buClr>
              <a:buSzPts val="2400"/>
              <a:buFont typeface="NTR"/>
              <a:buChar char="-"/>
            </a:pPr>
            <a:r>
              <a:rPr b="0" i="0" lang="en-US" sz="2400" u="none" cap="none" strike="noStrike">
                <a:solidFill>
                  <a:srgbClr val="000000"/>
                </a:solidFill>
                <a:latin typeface="Calibri"/>
                <a:ea typeface="Calibri"/>
                <a:cs typeface="Calibri"/>
                <a:sym typeface="Calibri"/>
              </a:rPr>
              <a:t>Students come from all different backgrounds &amp; majors &amp; interests in future career goals.</a:t>
            </a:r>
            <a:endParaRPr b="0" i="0" sz="2400" u="none" cap="none" strike="noStrike">
              <a:solidFill>
                <a:srgbClr val="000000"/>
              </a:solidFill>
              <a:latin typeface="Calibri"/>
              <a:ea typeface="Calibri"/>
              <a:cs typeface="Calibri"/>
              <a:sym typeface="Calibri"/>
            </a:endParaRPr>
          </a:p>
          <a:p>
            <a:pPr indent="0" lvl="0" marL="0" marR="0" rtl="0" algn="l">
              <a:lnSpc>
                <a:spcPct val="90000"/>
              </a:lnSpc>
              <a:spcBef>
                <a:spcPts val="1001"/>
              </a:spcBef>
              <a:spcAft>
                <a:spcPts val="0"/>
              </a:spcAft>
              <a:buSzPts val="2800"/>
              <a:buFont typeface="Arial"/>
              <a:buNone/>
            </a:pPr>
            <a:r>
              <a:t/>
            </a:r>
            <a:endParaRPr b="0" i="0" sz="28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Focus on us trying to help you build community</a:t>
            </a:r>
            <a:endParaRPr b="0" i="0" sz="2800" u="none" cap="none" strike="noStrike">
              <a:solidFill>
                <a:srgbClr val="000000"/>
              </a:solidFill>
              <a:latin typeface="Calibri"/>
              <a:ea typeface="Calibri"/>
              <a:cs typeface="Calibri"/>
              <a:sym typeface="Calibri"/>
            </a:endParaRPr>
          </a:p>
          <a:p>
            <a:pPr indent="-228600" lvl="1" marL="685800" marR="0" rtl="0" algn="l">
              <a:lnSpc>
                <a:spcPct val="90000"/>
              </a:lnSpc>
              <a:spcBef>
                <a:spcPts val="499"/>
              </a:spcBef>
              <a:spcAft>
                <a:spcPts val="0"/>
              </a:spcAft>
              <a:buClr>
                <a:srgbClr val="000000"/>
              </a:buClr>
              <a:buSzPts val="2400"/>
              <a:buFont typeface="NTR"/>
              <a:buChar char="-"/>
            </a:pPr>
            <a:r>
              <a:rPr b="0" i="0" lang="en-US" sz="2400" u="none" cap="none" strike="noStrike">
                <a:solidFill>
                  <a:srgbClr val="000000"/>
                </a:solidFill>
                <a:latin typeface="Calibri"/>
                <a:ea typeface="Calibri"/>
                <a:cs typeface="Calibri"/>
                <a:sym typeface="Calibri"/>
              </a:rPr>
              <a:t>Meet others in the class to form study groups or have people you can work with.</a:t>
            </a:r>
            <a:endParaRPr b="0" i="0" sz="2400" u="none" cap="none" strike="noStrike">
              <a:solidFill>
                <a:srgbClr val="000000"/>
              </a:solidFill>
              <a:latin typeface="Calibri"/>
              <a:ea typeface="Calibri"/>
              <a:cs typeface="Calibri"/>
              <a:sym typeface="Calibri"/>
            </a:endParaRPr>
          </a:p>
          <a:p>
            <a:pPr indent="0" lvl="0" marL="0" marR="0" rtl="0" algn="l">
              <a:lnSpc>
                <a:spcPct val="90000"/>
              </a:lnSpc>
              <a:spcBef>
                <a:spcPts val="1001"/>
              </a:spcBef>
              <a:spcAft>
                <a:spcPts val="0"/>
              </a:spcAft>
              <a:buSzPts val="2800"/>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90000"/>
              </a:lnSpc>
              <a:spcBef>
                <a:spcPts val="1001"/>
              </a:spcBef>
              <a:spcAft>
                <a:spcPts val="0"/>
              </a:spcAft>
              <a:buSzPts val="2800"/>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90000"/>
              </a:lnSpc>
              <a:spcBef>
                <a:spcPts val="1001"/>
              </a:spcBef>
              <a:spcAft>
                <a:spcPts val="0"/>
              </a:spcAft>
              <a:buSzPts val="2800"/>
              <a:buFont typeface="Arial"/>
              <a:buNone/>
            </a:pPr>
            <a:r>
              <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9"/>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is this Class?</a:t>
            </a:r>
            <a:endParaRPr/>
          </a:p>
        </p:txBody>
      </p:sp>
      <p:sp>
        <p:nvSpPr>
          <p:cNvPr id="239" name="Google Shape;239;p39"/>
          <p:cNvSpPr txBox="1"/>
          <p:nvPr/>
        </p:nvSpPr>
        <p:spPr>
          <a:xfrm>
            <a:off x="575239" y="1531279"/>
            <a:ext cx="5397600" cy="447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600"/>
              <a:buFont typeface="Arial"/>
              <a:buNone/>
            </a:pPr>
            <a:r>
              <a:rPr b="1" lang="en-US" sz="2600">
                <a:solidFill>
                  <a:schemeClr val="dk1"/>
                </a:solidFill>
                <a:latin typeface="Calibri"/>
                <a:ea typeface="Calibri"/>
                <a:cs typeface="Calibri"/>
                <a:sym typeface="Calibri"/>
              </a:rPr>
              <a:t>CSE 121 – Computer Programming I</a:t>
            </a:r>
            <a:br>
              <a:rPr b="1" lang="en-US" sz="2600">
                <a:solidFill>
                  <a:schemeClr val="dk1"/>
                </a:solidFill>
                <a:latin typeface="Calibri"/>
                <a:ea typeface="Calibri"/>
                <a:cs typeface="Calibri"/>
                <a:sym typeface="Calibri"/>
              </a:rPr>
            </a:br>
            <a:r>
              <a:rPr lang="en-US" sz="2600">
                <a:solidFill>
                  <a:schemeClr val="dk1"/>
                </a:solidFill>
                <a:latin typeface="Calibri"/>
                <a:ea typeface="Calibri"/>
                <a:cs typeface="Calibri"/>
                <a:sym typeface="Calibri"/>
              </a:rPr>
              <a:t>or </a:t>
            </a:r>
            <a:r>
              <a:rPr b="1" lang="en-US" sz="2600">
                <a:solidFill>
                  <a:schemeClr val="dk1"/>
                </a:solidFill>
                <a:latin typeface="Calibri"/>
                <a:ea typeface="Calibri"/>
                <a:cs typeface="Calibri"/>
                <a:sym typeface="Calibri"/>
              </a:rPr>
              <a:t>Other Programming Experience</a:t>
            </a:r>
            <a:endParaRPr/>
          </a:p>
        </p:txBody>
      </p:sp>
      <p:sp>
        <p:nvSpPr>
          <p:cNvPr id="240" name="Google Shape;240;p39"/>
          <p:cNvSpPr txBox="1"/>
          <p:nvPr/>
        </p:nvSpPr>
        <p:spPr>
          <a:xfrm>
            <a:off x="584218" y="2485623"/>
            <a:ext cx="5397600" cy="3941400"/>
          </a:xfrm>
          <a:prstGeom prst="rect">
            <a:avLst/>
          </a:prstGeom>
          <a:noFill/>
          <a:ln>
            <a:noFill/>
          </a:ln>
        </p:spPr>
        <p:txBody>
          <a:bodyPr anchorCtr="0" anchor="t" bIns="45700" lIns="91425" spcFirstLastPara="1" rIns="91425" wrap="square" tIns="45700">
            <a:normAutofit fontScale="92500" lnSpcReduction="20000"/>
          </a:bodyPr>
          <a:lstStyle/>
          <a:p>
            <a:pPr indent="-228600" lvl="1" marL="685800" marR="0" rtl="0" algn="l">
              <a:lnSpc>
                <a:spcPct val="90000"/>
              </a:lnSpc>
              <a:spcBef>
                <a:spcPts val="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Print statements</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Data types (int, String, boolean)</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Methods / Functions</a:t>
            </a:r>
            <a:endParaRPr/>
          </a:p>
          <a:p>
            <a:pPr indent="-228600" lvl="2" marL="1143000" marR="0" rtl="0" algn="l">
              <a:lnSpc>
                <a:spcPct val="90000"/>
              </a:lnSpc>
              <a:spcBef>
                <a:spcPts val="500"/>
              </a:spcBef>
              <a:spcAft>
                <a:spcPts val="0"/>
              </a:spcAft>
              <a:buClr>
                <a:schemeClr val="dk1"/>
              </a:buClr>
              <a:buSzPct val="100000"/>
              <a:buFont typeface="NTR"/>
              <a:buChar char="-"/>
            </a:pPr>
            <a:r>
              <a:rPr b="0" i="0" lang="en-US" sz="2000" u="none" cap="none" strike="noStrike">
                <a:solidFill>
                  <a:schemeClr val="dk1"/>
                </a:solidFill>
                <a:latin typeface="Calibri"/>
                <a:ea typeface="Calibri"/>
                <a:cs typeface="Calibri"/>
                <a:sym typeface="Calibri"/>
              </a:rPr>
              <a:t>Parameters</a:t>
            </a:r>
            <a:endParaRPr/>
          </a:p>
          <a:p>
            <a:pPr indent="-228600" lvl="2" marL="1143000" marR="0" rtl="0" algn="l">
              <a:lnSpc>
                <a:spcPct val="90000"/>
              </a:lnSpc>
              <a:spcBef>
                <a:spcPts val="500"/>
              </a:spcBef>
              <a:spcAft>
                <a:spcPts val="0"/>
              </a:spcAft>
              <a:buClr>
                <a:schemeClr val="dk1"/>
              </a:buClr>
              <a:buSzPct val="100000"/>
              <a:buFont typeface="NTR"/>
              <a:buChar char="-"/>
            </a:pPr>
            <a:r>
              <a:rPr b="0" i="0" lang="en-US" sz="2000" u="none" cap="none" strike="noStrike">
                <a:solidFill>
                  <a:schemeClr val="dk1"/>
                </a:solidFill>
                <a:latin typeface="Calibri"/>
                <a:ea typeface="Calibri"/>
                <a:cs typeface="Calibri"/>
                <a:sym typeface="Calibri"/>
              </a:rPr>
              <a:t>Returns</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Control structures</a:t>
            </a:r>
            <a:endParaRPr/>
          </a:p>
          <a:p>
            <a:pPr indent="-228600" lvl="2" marL="1143000" marR="0" rtl="0" algn="l">
              <a:lnSpc>
                <a:spcPct val="90000"/>
              </a:lnSpc>
              <a:spcBef>
                <a:spcPts val="500"/>
              </a:spcBef>
              <a:spcAft>
                <a:spcPts val="0"/>
              </a:spcAft>
              <a:buClr>
                <a:schemeClr val="dk1"/>
              </a:buClr>
              <a:buSzPct val="100000"/>
              <a:buFont typeface="NTR"/>
              <a:buChar char="-"/>
            </a:pPr>
            <a:r>
              <a:rPr b="0" i="0" lang="en-US" sz="2000" u="none" cap="none" strike="noStrike">
                <a:solidFill>
                  <a:schemeClr val="dk1"/>
                </a:solidFill>
                <a:latin typeface="Calibri"/>
                <a:ea typeface="Calibri"/>
                <a:cs typeface="Calibri"/>
                <a:sym typeface="Calibri"/>
              </a:rPr>
              <a:t>Loops</a:t>
            </a:r>
            <a:endParaRPr/>
          </a:p>
          <a:p>
            <a:pPr indent="-228600" lvl="2" marL="1143000" marR="0" rtl="0" algn="l">
              <a:lnSpc>
                <a:spcPct val="90000"/>
              </a:lnSpc>
              <a:spcBef>
                <a:spcPts val="500"/>
              </a:spcBef>
              <a:spcAft>
                <a:spcPts val="0"/>
              </a:spcAft>
              <a:buClr>
                <a:schemeClr val="dk1"/>
              </a:buClr>
              <a:buSzPct val="100000"/>
              <a:buFont typeface="NTR"/>
              <a:buChar char="-"/>
            </a:pPr>
            <a:r>
              <a:rPr b="0" i="0" lang="en-US" sz="2000" u="none" cap="none" strike="noStrike">
                <a:solidFill>
                  <a:schemeClr val="dk1"/>
                </a:solidFill>
                <a:latin typeface="Calibri"/>
                <a:ea typeface="Calibri"/>
                <a:cs typeface="Calibri"/>
                <a:sym typeface="Calibri"/>
              </a:rPr>
              <a:t>Conditionals</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File I/O</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Arrays</a:t>
            </a:r>
            <a:endParaRPr/>
          </a:p>
          <a:p>
            <a:pPr indent="-228600" lvl="1" marL="685800" marR="0" rtl="0" algn="l">
              <a:lnSpc>
                <a:spcPct val="90000"/>
              </a:lnSpc>
              <a:spcBef>
                <a:spcPts val="500"/>
              </a:spcBef>
              <a:spcAft>
                <a:spcPts val="0"/>
              </a:spcAft>
              <a:buClr>
                <a:schemeClr val="dk1"/>
              </a:buClr>
              <a:buSzPct val="100000"/>
              <a:buFont typeface="NTR"/>
              <a:buChar char="-"/>
            </a:pPr>
            <a:r>
              <a:rPr b="1" i="0" lang="en-US" sz="2400" u="none" cap="none" strike="noStrike">
                <a:solidFill>
                  <a:schemeClr val="dk1"/>
                </a:solidFill>
                <a:latin typeface="Calibri"/>
                <a:ea typeface="Calibri"/>
                <a:cs typeface="Calibri"/>
                <a:sym typeface="Calibri"/>
              </a:rPr>
              <a:t>Computational Thinking</a:t>
            </a:r>
            <a:br>
              <a:rPr b="1" i="0" lang="en-US" sz="2400" u="none" cap="none" strike="noStrike">
                <a:solidFill>
                  <a:schemeClr val="dk1"/>
                </a:solidFill>
                <a:latin typeface="Calibri"/>
                <a:ea typeface="Calibri"/>
                <a:cs typeface="Calibri"/>
                <a:sym typeface="Calibri"/>
              </a:rPr>
            </a:br>
            <a:r>
              <a:rPr b="0" i="0" lang="en-US" sz="2400" u="none" cap="none" strike="noStrike">
                <a:solidFill>
                  <a:schemeClr val="dk1"/>
                </a:solidFill>
                <a:latin typeface="Calibri"/>
                <a:ea typeface="Calibri"/>
                <a:cs typeface="Calibri"/>
                <a:sym typeface="Calibri"/>
              </a:rPr>
              <a:t>(language agnostic)</a:t>
            </a:r>
            <a:endParaRPr b="1" i="0" sz="2400" u="none" cap="none" strike="noStrike">
              <a:solidFill>
                <a:schemeClr val="dk1"/>
              </a:solidFill>
              <a:latin typeface="Calibri"/>
              <a:ea typeface="Calibri"/>
              <a:cs typeface="Calibri"/>
              <a:sym typeface="Calibri"/>
            </a:endParaRPr>
          </a:p>
          <a:p>
            <a:pPr indent="-87630" lvl="1" marL="685800" marR="0" rtl="0" algn="l">
              <a:lnSpc>
                <a:spcPct val="90000"/>
              </a:lnSpc>
              <a:spcBef>
                <a:spcPts val="500"/>
              </a:spcBef>
              <a:spcAft>
                <a:spcPts val="0"/>
              </a:spcAft>
              <a:buClr>
                <a:schemeClr val="dk1"/>
              </a:buClr>
              <a:buSzPct val="100000"/>
              <a:buFont typeface="NTR"/>
              <a:buNone/>
            </a:pPr>
            <a:r>
              <a:t/>
            </a:r>
            <a:endParaRPr b="0" i="0" sz="2400" u="none" cap="none" strike="noStrike">
              <a:solidFill>
                <a:schemeClr val="dk1"/>
              </a:solidFill>
              <a:latin typeface="Calibri"/>
              <a:ea typeface="Calibri"/>
              <a:cs typeface="Calibri"/>
              <a:sym typeface="Calibri"/>
            </a:endParaRPr>
          </a:p>
        </p:txBody>
      </p:sp>
      <p:sp>
        <p:nvSpPr>
          <p:cNvPr id="241" name="Google Shape;241;p39"/>
          <p:cNvSpPr txBox="1"/>
          <p:nvPr/>
        </p:nvSpPr>
        <p:spPr>
          <a:xfrm>
            <a:off x="6355830" y="1531279"/>
            <a:ext cx="5397600" cy="447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600"/>
              <a:buFont typeface="Arial"/>
              <a:buNone/>
            </a:pPr>
            <a:r>
              <a:rPr b="1" lang="en-US" sz="2600">
                <a:solidFill>
                  <a:schemeClr val="dk1"/>
                </a:solidFill>
                <a:latin typeface="Calibri"/>
                <a:ea typeface="Calibri"/>
                <a:cs typeface="Calibri"/>
                <a:sym typeface="Calibri"/>
              </a:rPr>
              <a:t>CSE 122 – Computer Programming II</a:t>
            </a:r>
            <a:endParaRPr/>
          </a:p>
        </p:txBody>
      </p:sp>
      <p:sp>
        <p:nvSpPr>
          <p:cNvPr id="242" name="Google Shape;242;p39"/>
          <p:cNvSpPr txBox="1"/>
          <p:nvPr/>
        </p:nvSpPr>
        <p:spPr>
          <a:xfrm>
            <a:off x="6364809" y="2485623"/>
            <a:ext cx="5397600" cy="3941400"/>
          </a:xfrm>
          <a:prstGeom prst="rect">
            <a:avLst/>
          </a:prstGeom>
          <a:noFill/>
          <a:ln>
            <a:noFill/>
          </a:ln>
        </p:spPr>
        <p:txBody>
          <a:bodyPr anchorCtr="0" anchor="t" bIns="45700" lIns="91425" spcFirstLastPara="1" rIns="91425" wrap="square" tIns="45700">
            <a:noAutofit/>
          </a:bodyPr>
          <a:lstStyle/>
          <a:p>
            <a:pPr indent="-228600" lvl="1" marL="685800" marR="0" rtl="0" algn="l">
              <a:lnSpc>
                <a:spcPct val="90000"/>
              </a:lnSpc>
              <a:spcBef>
                <a:spcPts val="0"/>
              </a:spcBef>
              <a:spcAft>
                <a:spcPts val="0"/>
              </a:spcAft>
              <a:buClr>
                <a:schemeClr val="dk1"/>
              </a:buClr>
              <a:buSzPts val="2400"/>
              <a:buFont typeface="NTR"/>
              <a:buChar char="-"/>
            </a:pPr>
            <a:r>
              <a:rPr b="0" i="0" lang="en-US" sz="2400" u="none" cap="none" strike="noStrike">
                <a:solidFill>
                  <a:schemeClr val="dk1"/>
                </a:solidFill>
                <a:latin typeface="Calibri"/>
                <a:ea typeface="Calibri"/>
                <a:cs typeface="Calibri"/>
                <a:sym typeface="Calibri"/>
              </a:rPr>
              <a:t>Decomposing large problems into smaller, manageable, subproblems</a:t>
            </a:r>
            <a:endParaRPr/>
          </a:p>
          <a:p>
            <a:pPr indent="-228600" lvl="1" marL="685800" marR="0" rtl="0" algn="l">
              <a:lnSpc>
                <a:spcPct val="90000"/>
              </a:lnSpc>
              <a:spcBef>
                <a:spcPts val="500"/>
              </a:spcBef>
              <a:spcAft>
                <a:spcPts val="0"/>
              </a:spcAft>
              <a:buClr>
                <a:schemeClr val="dk1"/>
              </a:buClr>
              <a:buSzPts val="2400"/>
              <a:buFont typeface="NTR"/>
              <a:buChar char="-"/>
            </a:pPr>
            <a:r>
              <a:rPr b="0" i="0" lang="en-US" sz="2400" u="none" cap="none" strike="noStrike">
                <a:solidFill>
                  <a:schemeClr val="dk1"/>
                </a:solidFill>
                <a:latin typeface="Calibri"/>
                <a:ea typeface="Calibri"/>
                <a:cs typeface="Calibri"/>
                <a:sym typeface="Calibri"/>
              </a:rPr>
              <a:t>Using data structures</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List</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Stacks / Queues</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Sets</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Maps</a:t>
            </a:r>
            <a:endParaRPr/>
          </a:p>
          <a:p>
            <a:pPr indent="-228600" lvl="1" marL="685800" marR="0" rtl="0" algn="l">
              <a:lnSpc>
                <a:spcPct val="90000"/>
              </a:lnSpc>
              <a:spcBef>
                <a:spcPts val="500"/>
              </a:spcBef>
              <a:spcAft>
                <a:spcPts val="0"/>
              </a:spcAft>
              <a:buClr>
                <a:schemeClr val="dk1"/>
              </a:buClr>
              <a:buSzPts val="2400"/>
              <a:buFont typeface="NTR"/>
              <a:buChar char="-"/>
            </a:pPr>
            <a:r>
              <a:rPr b="0" i="0" lang="en-US" sz="2400" u="none" cap="none" strike="noStrike">
                <a:solidFill>
                  <a:schemeClr val="dk1"/>
                </a:solidFill>
                <a:latin typeface="Calibri"/>
                <a:ea typeface="Calibri"/>
                <a:cs typeface="Calibri"/>
                <a:sym typeface="Calibri"/>
              </a:rPr>
              <a:t>Object Oriented Programming</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Interfaces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0" st="0"/>
                                            </p:txEl>
                                          </p:spTgt>
                                        </p:tgtEl>
                                        <p:attrNameLst>
                                          <p:attrName>style.visibility</p:attrName>
                                        </p:attrNameLst>
                                      </p:cBhvr>
                                      <p:to>
                                        <p:strVal val="visible"/>
                                      </p:to>
                                    </p:set>
                                    <p:animEffect filter="fade" transition="in">
                                      <p:cBhvr>
                                        <p:cTn dur="500"/>
                                        <p:tgtEl>
                                          <p:spTgt spid="2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0" st="0"/>
                                            </p:txEl>
                                          </p:spTgt>
                                        </p:tgtEl>
                                        <p:attrNameLst>
                                          <p:attrName>style.visibility</p:attrName>
                                        </p:attrNameLst>
                                      </p:cBhvr>
                                      <p:to>
                                        <p:strVal val="visible"/>
                                      </p:to>
                                    </p:set>
                                    <p:animEffect filter="fade" transition="in">
                                      <p:cBhvr>
                                        <p:cTn dur="500"/>
                                        <p:tgtEl>
                                          <p:spTgt spid="2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1" st="1"/>
                                            </p:txEl>
                                          </p:spTgt>
                                        </p:tgtEl>
                                        <p:attrNameLst>
                                          <p:attrName>style.visibility</p:attrName>
                                        </p:attrNameLst>
                                      </p:cBhvr>
                                      <p:to>
                                        <p:strVal val="visible"/>
                                      </p:to>
                                    </p:set>
                                    <p:animEffect filter="fade" transition="in">
                                      <p:cBhvr>
                                        <p:cTn dur="500"/>
                                        <p:tgtEl>
                                          <p:spTgt spid="2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2" st="2"/>
                                            </p:txEl>
                                          </p:spTgt>
                                        </p:tgtEl>
                                        <p:attrNameLst>
                                          <p:attrName>style.visibility</p:attrName>
                                        </p:attrNameLst>
                                      </p:cBhvr>
                                      <p:to>
                                        <p:strVal val="visible"/>
                                      </p:to>
                                    </p:set>
                                    <p:animEffect filter="fade" transition="in">
                                      <p:cBhvr>
                                        <p:cTn dur="500"/>
                                        <p:tgtEl>
                                          <p:spTgt spid="2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3" st="3"/>
                                            </p:txEl>
                                          </p:spTgt>
                                        </p:tgtEl>
                                        <p:attrNameLst>
                                          <p:attrName>style.visibility</p:attrName>
                                        </p:attrNameLst>
                                      </p:cBhvr>
                                      <p:to>
                                        <p:strVal val="visible"/>
                                      </p:to>
                                    </p:set>
                                    <p:animEffect filter="fade" transition="in">
                                      <p:cBhvr>
                                        <p:cTn dur="500"/>
                                        <p:tgtEl>
                                          <p:spTgt spid="24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4" st="4"/>
                                            </p:txEl>
                                          </p:spTgt>
                                        </p:tgtEl>
                                        <p:attrNameLst>
                                          <p:attrName>style.visibility</p:attrName>
                                        </p:attrNameLst>
                                      </p:cBhvr>
                                      <p:to>
                                        <p:strVal val="visible"/>
                                      </p:to>
                                    </p:set>
                                    <p:animEffect filter="fade" transition="in">
                                      <p:cBhvr>
                                        <p:cTn dur="500"/>
                                        <p:tgtEl>
                                          <p:spTgt spid="24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5" st="5"/>
                                            </p:txEl>
                                          </p:spTgt>
                                        </p:tgtEl>
                                        <p:attrNameLst>
                                          <p:attrName>style.visibility</p:attrName>
                                        </p:attrNameLst>
                                      </p:cBhvr>
                                      <p:to>
                                        <p:strVal val="visible"/>
                                      </p:to>
                                    </p:set>
                                    <p:animEffect filter="fade" transition="in">
                                      <p:cBhvr>
                                        <p:cTn dur="500"/>
                                        <p:tgtEl>
                                          <p:spTgt spid="24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6" st="6"/>
                                            </p:txEl>
                                          </p:spTgt>
                                        </p:tgtEl>
                                        <p:attrNameLst>
                                          <p:attrName>style.visibility</p:attrName>
                                        </p:attrNameLst>
                                      </p:cBhvr>
                                      <p:to>
                                        <p:strVal val="visible"/>
                                      </p:to>
                                    </p:set>
                                    <p:animEffect filter="fade" transition="in">
                                      <p:cBhvr>
                                        <p:cTn dur="500"/>
                                        <p:tgtEl>
                                          <p:spTgt spid="24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7" st="7"/>
                                            </p:txEl>
                                          </p:spTgt>
                                        </p:tgtEl>
                                        <p:attrNameLst>
                                          <p:attrName>style.visibility</p:attrName>
                                        </p:attrNameLst>
                                      </p:cBhvr>
                                      <p:to>
                                        <p:strVal val="visible"/>
                                      </p:to>
                                    </p:set>
                                    <p:animEffect filter="fade" transition="in">
                                      <p:cBhvr>
                                        <p:cTn dur="500"/>
                                        <p:tgtEl>
                                          <p:spTgt spid="24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0"/>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Prerequisite Knowledge</a:t>
            </a:r>
            <a:endParaRPr/>
          </a:p>
        </p:txBody>
      </p:sp>
      <p:sp>
        <p:nvSpPr>
          <p:cNvPr id="248" name="Google Shape;248;p40"/>
          <p:cNvSpPr txBox="1"/>
          <p:nvPr>
            <p:ph idx="1" type="body"/>
          </p:nvPr>
        </p:nvSpPr>
        <p:spPr>
          <a:xfrm>
            <a:off x="838200" y="1371600"/>
            <a:ext cx="11247300" cy="48054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Students entering CSE 122 are coming from many of different backgrounds</a:t>
            </a:r>
            <a:endParaRPr/>
          </a:p>
          <a:p>
            <a:pPr indent="-228600" lvl="1" marL="685800" rtl="0" algn="l">
              <a:lnSpc>
                <a:spcPct val="90000"/>
              </a:lnSpc>
              <a:spcBef>
                <a:spcPts val="500"/>
              </a:spcBef>
              <a:spcAft>
                <a:spcPts val="0"/>
              </a:spcAft>
              <a:buClr>
                <a:schemeClr val="dk1"/>
              </a:buClr>
              <a:buSzPts val="2400"/>
              <a:buChar char="-"/>
            </a:pPr>
            <a:r>
              <a:rPr lang="en-US"/>
              <a:t>UW: CSE 121 or other intro programming course</a:t>
            </a:r>
            <a:endParaRPr/>
          </a:p>
          <a:p>
            <a:pPr indent="-228600" lvl="1" marL="685800" rtl="0" algn="l">
              <a:lnSpc>
                <a:spcPct val="90000"/>
              </a:lnSpc>
              <a:spcBef>
                <a:spcPts val="500"/>
              </a:spcBef>
              <a:spcAft>
                <a:spcPts val="0"/>
              </a:spcAft>
              <a:buClr>
                <a:schemeClr val="dk1"/>
              </a:buClr>
              <a:buSzPts val="2400"/>
              <a:buChar char="-"/>
            </a:pPr>
            <a:r>
              <a:rPr lang="en-US"/>
              <a:t>Community College: Intro Programming Course</a:t>
            </a:r>
            <a:endParaRPr/>
          </a:p>
          <a:p>
            <a:pPr indent="-228600" lvl="1" marL="685800" rtl="0" algn="l">
              <a:lnSpc>
                <a:spcPct val="90000"/>
              </a:lnSpc>
              <a:spcBef>
                <a:spcPts val="500"/>
              </a:spcBef>
              <a:spcAft>
                <a:spcPts val="0"/>
              </a:spcAft>
              <a:buClr>
                <a:schemeClr val="dk1"/>
              </a:buClr>
              <a:buSzPts val="2400"/>
              <a:buChar char="-"/>
            </a:pPr>
            <a:r>
              <a:rPr lang="en-US"/>
              <a:t>High School Programming Course (e.g., UWHS, AP CS, IB CS, etc.)</a:t>
            </a:r>
            <a:endParaRPr/>
          </a:p>
          <a:p>
            <a:pPr indent="-228600" lvl="1" marL="685800" rtl="0" algn="l">
              <a:lnSpc>
                <a:spcPct val="90000"/>
              </a:lnSpc>
              <a:spcBef>
                <a:spcPts val="500"/>
              </a:spcBef>
              <a:spcAft>
                <a:spcPts val="0"/>
              </a:spcAft>
              <a:buClr>
                <a:schemeClr val="dk1"/>
              </a:buClr>
              <a:buSzPts val="2400"/>
              <a:buChar char="-"/>
            </a:pPr>
            <a:r>
              <a:rPr lang="en-US"/>
              <a:t>Self-taught or other previous experience</a:t>
            </a:r>
            <a:endParaRPr/>
          </a:p>
          <a:p>
            <a:pPr indent="-228600" lvl="0" marL="228600" rtl="0" algn="l">
              <a:lnSpc>
                <a:spcPct val="90000"/>
              </a:lnSpc>
              <a:spcBef>
                <a:spcPts val="1000"/>
              </a:spcBef>
              <a:spcAft>
                <a:spcPts val="0"/>
              </a:spcAft>
              <a:buClr>
                <a:schemeClr val="dk1"/>
              </a:buClr>
              <a:buSzPts val="2800"/>
              <a:buChar char="•"/>
            </a:pPr>
            <a:r>
              <a:rPr lang="en-US"/>
              <a:t>Importantly: CSE 122 is in Java, but we </a:t>
            </a:r>
            <a:r>
              <a:rPr b="1" lang="en-US"/>
              <a:t>do not expect prior experience in Java! </a:t>
            </a:r>
            <a:r>
              <a:rPr lang="en-US"/>
              <a:t>Do expect knowing the list of CSE 121 topics in some language.</a:t>
            </a:r>
            <a:endParaRPr/>
          </a:p>
          <a:p>
            <a:pPr indent="-228600" lvl="1" marL="685800" rtl="0" algn="l">
              <a:lnSpc>
                <a:spcPct val="90000"/>
              </a:lnSpc>
              <a:spcBef>
                <a:spcPts val="500"/>
              </a:spcBef>
              <a:spcAft>
                <a:spcPts val="0"/>
              </a:spcAft>
              <a:buClr>
                <a:schemeClr val="dk1"/>
              </a:buClr>
              <a:buSzPts val="2400"/>
              <a:buChar char="-"/>
            </a:pPr>
            <a:r>
              <a:rPr lang="en-US"/>
              <a:t>Students who do not have experience in Java will be focusing on practicing the programming skills you know in a new language!</a:t>
            </a:r>
            <a:endParaRPr/>
          </a:p>
          <a:p>
            <a:pPr indent="-228600" lvl="1" marL="685800" rtl="0" algn="l">
              <a:lnSpc>
                <a:spcPct val="90000"/>
              </a:lnSpc>
              <a:spcBef>
                <a:spcPts val="500"/>
              </a:spcBef>
              <a:spcAft>
                <a:spcPts val="0"/>
              </a:spcAft>
              <a:buClr>
                <a:schemeClr val="dk1"/>
              </a:buClr>
              <a:buSzPts val="2400"/>
              <a:buChar char="-"/>
            </a:pPr>
            <a:r>
              <a:rPr lang="en-US"/>
              <a:t>You will find the </a:t>
            </a:r>
            <a:r>
              <a:rPr lang="en-US" u="sng">
                <a:solidFill>
                  <a:schemeClr val="hlink"/>
                </a:solidFill>
                <a:hlinkClick r:id="rId3"/>
              </a:rPr>
              <a:t>Java Tutorial</a:t>
            </a:r>
            <a:r>
              <a:rPr lang="en-US"/>
              <a:t> and Programming Assignment 0 very helpful!</a:t>
            </a:r>
            <a:endParaRPr/>
          </a:p>
          <a:p>
            <a:pPr indent="-228600" lvl="0" marL="228600" rtl="0" algn="l">
              <a:lnSpc>
                <a:spcPct val="90000"/>
              </a:lnSpc>
              <a:spcBef>
                <a:spcPts val="1000"/>
              </a:spcBef>
              <a:spcAft>
                <a:spcPts val="0"/>
              </a:spcAft>
              <a:buClr>
                <a:schemeClr val="dk1"/>
              </a:buClr>
              <a:buSzPts val="2800"/>
              <a:buChar char="•"/>
            </a:pPr>
            <a:r>
              <a:rPr lang="en-US"/>
              <a:t>If you want to know if this class is the right fit for you, take the </a:t>
            </a:r>
            <a:r>
              <a:rPr lang="en-US" u="sng">
                <a:solidFill>
                  <a:schemeClr val="hlink"/>
                </a:solidFill>
                <a:hlinkClick r:id="rId4"/>
              </a:rPr>
              <a:t>Allen School Self-Placement Test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Why 122?</a:t>
            </a:r>
            <a:endParaRPr/>
          </a:p>
        </p:txBody>
      </p:sp>
      <p:sp>
        <p:nvSpPr>
          <p:cNvPr id="255" name="Google Shape;255;p41"/>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1. Build a strong foundation of data structures that will let you tackle the biggest problems in computing</a:t>
            </a:r>
            <a:endParaRPr/>
          </a:p>
        </p:txBody>
      </p:sp>
      <p:sp>
        <p:nvSpPr>
          <p:cNvPr id="256" name="Google Shape;256;p41"/>
          <p:cNvSpPr txBox="1"/>
          <p:nvPr/>
        </p:nvSpPr>
        <p:spPr>
          <a:xfrm>
            <a:off x="8127882" y="6367506"/>
            <a:ext cx="930900" cy="273900"/>
          </a:xfrm>
          <a:prstGeom prst="rect">
            <a:avLst/>
          </a:prstGeom>
          <a:noFill/>
          <a:ln>
            <a:noFill/>
          </a:ln>
        </p:spPr>
        <p:txBody>
          <a:bodyPr anchorCtr="0" anchor="t" bIns="34275" lIns="34275" spcFirstLastPara="1" rIns="34275" wrap="square" tIns="34275">
            <a:noAutofit/>
          </a:bodyPr>
          <a:lstStyle/>
          <a:p>
            <a:pPr indent="0" lvl="0" marL="0" marR="0" rtl="0" algn="r">
              <a:spcBef>
                <a:spcPts val="0"/>
              </a:spcBef>
              <a:spcAft>
                <a:spcPts val="0"/>
              </a:spcAft>
              <a:buNone/>
            </a:pPr>
            <a:r>
              <a:rPr lang="en-US" sz="800">
                <a:solidFill>
                  <a:schemeClr val="dk2"/>
                </a:solidFill>
                <a:latin typeface="Roboto Light"/>
                <a:ea typeface="Roboto Light"/>
                <a:cs typeface="Roboto Light"/>
                <a:sym typeface="Roboto Light"/>
              </a:rPr>
              <a:t>Source: Ethical CS</a:t>
            </a:r>
            <a:endParaRPr sz="800">
              <a:solidFill>
                <a:schemeClr val="dk2"/>
              </a:solidFill>
              <a:latin typeface="Roboto Light"/>
              <a:ea typeface="Roboto Light"/>
              <a:cs typeface="Roboto Light"/>
              <a:sym typeface="Roboto Light"/>
            </a:endParaRPr>
          </a:p>
        </p:txBody>
      </p:sp>
      <p:sp>
        <p:nvSpPr>
          <p:cNvPr id="257" name="Google Shape;257;p41"/>
          <p:cNvSpPr/>
          <p:nvPr/>
        </p:nvSpPr>
        <p:spPr>
          <a:xfrm>
            <a:off x="5450377" y="3377289"/>
            <a:ext cx="2096100" cy="1056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122 Data Structures</a:t>
            </a:r>
            <a:endParaRPr/>
          </a:p>
        </p:txBody>
      </p:sp>
      <p:sp>
        <p:nvSpPr>
          <p:cNvPr id="258" name="Google Shape;258;p41"/>
          <p:cNvSpPr/>
          <p:nvPr/>
        </p:nvSpPr>
        <p:spPr>
          <a:xfrm>
            <a:off x="7838230" y="3664495"/>
            <a:ext cx="450300" cy="363000"/>
          </a:xfrm>
          <a:prstGeom prst="rightArrow">
            <a:avLst>
              <a:gd fmla="val 50000" name="adj1"/>
              <a:gd fmla="val 50000" name="adj2"/>
            </a:avLst>
          </a:prstGeom>
          <a:solidFill>
            <a:srgbClr val="6A58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41"/>
          <p:cNvSpPr/>
          <p:nvPr/>
        </p:nvSpPr>
        <p:spPr>
          <a:xfrm rot="10800000">
            <a:off x="4819652" y="3724009"/>
            <a:ext cx="450300" cy="363000"/>
          </a:xfrm>
          <a:prstGeom prst="rightArrow">
            <a:avLst>
              <a:gd fmla="val 50000" name="adj1"/>
              <a:gd fmla="val 50000" name="adj2"/>
            </a:avLst>
          </a:prstGeom>
          <a:solidFill>
            <a:srgbClr val="6A58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41"/>
          <p:cNvSpPr/>
          <p:nvPr/>
        </p:nvSpPr>
        <p:spPr>
          <a:xfrm rot="5400000">
            <a:off x="6815976" y="4579794"/>
            <a:ext cx="450300" cy="363000"/>
          </a:xfrm>
          <a:prstGeom prst="rightArrow">
            <a:avLst>
              <a:gd fmla="val 50000" name="adj1"/>
              <a:gd fmla="val 50000" name="adj2"/>
            </a:avLst>
          </a:prstGeom>
          <a:solidFill>
            <a:srgbClr val="6A58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41"/>
          <p:cNvSpPr txBox="1"/>
          <p:nvPr/>
        </p:nvSpPr>
        <p:spPr>
          <a:xfrm>
            <a:off x="3360330" y="5680079"/>
            <a:ext cx="1099500" cy="273900"/>
          </a:xfrm>
          <a:prstGeom prst="rect">
            <a:avLst/>
          </a:prstGeom>
          <a:noFill/>
          <a:ln>
            <a:noFill/>
          </a:ln>
        </p:spPr>
        <p:txBody>
          <a:bodyPr anchorCtr="0" anchor="t" bIns="34275" lIns="34275" spcFirstLastPara="1" rIns="34275" wrap="square" tIns="34275">
            <a:noAutofit/>
          </a:bodyPr>
          <a:lstStyle/>
          <a:p>
            <a:pPr indent="0" lvl="0" marL="0" marR="0" rtl="0" algn="r">
              <a:spcBef>
                <a:spcPts val="0"/>
              </a:spcBef>
              <a:spcAft>
                <a:spcPts val="0"/>
              </a:spcAft>
              <a:buNone/>
            </a:pPr>
            <a:r>
              <a:rPr lang="en-US" sz="800">
                <a:solidFill>
                  <a:schemeClr val="dk2"/>
                </a:solidFill>
                <a:latin typeface="Roboto Light"/>
                <a:ea typeface="Roboto Light"/>
                <a:cs typeface="Roboto Light"/>
                <a:sym typeface="Roboto Light"/>
              </a:rPr>
              <a:t>Source: Twitter 9/23</a:t>
            </a:r>
            <a:endParaRPr sz="800">
              <a:solidFill>
                <a:schemeClr val="dk2"/>
              </a:solidFill>
              <a:latin typeface="Roboto Light"/>
              <a:ea typeface="Roboto Light"/>
              <a:cs typeface="Roboto Light"/>
              <a:sym typeface="Roboto Light"/>
            </a:endParaRPr>
          </a:p>
        </p:txBody>
      </p:sp>
      <p:pic>
        <p:nvPicPr>
          <p:cNvPr descr="Spotify queue showing currently playing song and songs next in queue." id="262" name="Google Shape;262;p41"/>
          <p:cNvPicPr preferRelativeResize="0"/>
          <p:nvPr/>
        </p:nvPicPr>
        <p:blipFill rotWithShape="1">
          <a:blip r:embed="rId3">
            <a:alphaModFix/>
          </a:blip>
          <a:srcRect b="0" l="0" r="0" t="0"/>
          <a:stretch/>
        </p:blipFill>
        <p:spPr>
          <a:xfrm>
            <a:off x="9509666" y="2315119"/>
            <a:ext cx="1555514" cy="3364957"/>
          </a:xfrm>
          <a:prstGeom prst="rect">
            <a:avLst/>
          </a:prstGeom>
          <a:noFill/>
          <a:ln>
            <a:noFill/>
          </a:ln>
        </p:spPr>
      </p:pic>
      <p:pic>
        <p:nvPicPr>
          <p:cNvPr descr="Twitter trending section highlighting topics that are currently receiving a lot of Tweets." id="263" name="Google Shape;263;p41"/>
          <p:cNvPicPr preferRelativeResize="0"/>
          <p:nvPr/>
        </p:nvPicPr>
        <p:blipFill rotWithShape="1">
          <a:blip r:embed="rId4">
            <a:alphaModFix/>
          </a:blip>
          <a:srcRect b="0" l="0" r="0" t="1719"/>
          <a:stretch/>
        </p:blipFill>
        <p:spPr>
          <a:xfrm>
            <a:off x="666478" y="2555913"/>
            <a:ext cx="4153307" cy="3124164"/>
          </a:xfrm>
          <a:prstGeom prst="rect">
            <a:avLst/>
          </a:prstGeom>
          <a:noFill/>
          <a:ln>
            <a:noFill/>
          </a:ln>
        </p:spPr>
      </p:pic>
      <p:sp>
        <p:nvSpPr>
          <p:cNvPr id="264" name="Google Shape;264;p41"/>
          <p:cNvSpPr txBox="1"/>
          <p:nvPr/>
        </p:nvSpPr>
        <p:spPr>
          <a:xfrm>
            <a:off x="9965721" y="5695556"/>
            <a:ext cx="1205400" cy="273900"/>
          </a:xfrm>
          <a:prstGeom prst="rect">
            <a:avLst/>
          </a:prstGeom>
          <a:noFill/>
          <a:ln>
            <a:noFill/>
          </a:ln>
        </p:spPr>
        <p:txBody>
          <a:bodyPr anchorCtr="0" anchor="t" bIns="34275" lIns="34275" spcFirstLastPara="1" rIns="34275" wrap="square" tIns="34275">
            <a:noAutofit/>
          </a:bodyPr>
          <a:lstStyle/>
          <a:p>
            <a:pPr indent="0" lvl="0" marL="0" marR="0" rtl="0" algn="r">
              <a:spcBef>
                <a:spcPts val="0"/>
              </a:spcBef>
              <a:spcAft>
                <a:spcPts val="0"/>
              </a:spcAft>
              <a:buNone/>
            </a:pPr>
            <a:r>
              <a:rPr lang="en-US" sz="800">
                <a:solidFill>
                  <a:schemeClr val="dk2"/>
                </a:solidFill>
                <a:latin typeface="Roboto Light"/>
                <a:ea typeface="Roboto Light"/>
                <a:cs typeface="Roboto Light"/>
                <a:sym typeface="Roboto Light"/>
              </a:rPr>
              <a:t>Source: Hunter’s Spotify</a:t>
            </a:r>
            <a:endParaRPr sz="800">
              <a:solidFill>
                <a:schemeClr val="dk2"/>
              </a:solidFill>
              <a:latin typeface="Roboto Light"/>
              <a:ea typeface="Roboto Light"/>
              <a:cs typeface="Roboto Light"/>
              <a:sym typeface="Roboto Light"/>
            </a:endParaRPr>
          </a:p>
        </p:txBody>
      </p:sp>
      <p:pic>
        <p:nvPicPr>
          <p:cNvPr descr="A collage of a person's face. &quot;Average&quot; faces from overlapping the images of many faces&#10;" id="265" name="Google Shape;265;p41"/>
          <p:cNvPicPr preferRelativeResize="0"/>
          <p:nvPr/>
        </p:nvPicPr>
        <p:blipFill rotWithShape="1">
          <a:blip r:embed="rId5">
            <a:alphaModFix/>
          </a:blip>
          <a:srcRect b="0" l="0" r="0" t="0"/>
          <a:stretch/>
        </p:blipFill>
        <p:spPr>
          <a:xfrm>
            <a:off x="4977369" y="4936616"/>
            <a:ext cx="4289081" cy="13927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2"/>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Why 122?</a:t>
            </a:r>
            <a:endParaRPr/>
          </a:p>
        </p:txBody>
      </p:sp>
      <p:sp>
        <p:nvSpPr>
          <p:cNvPr id="272" name="Google Shape;272;p42"/>
          <p:cNvSpPr txBox="1"/>
          <p:nvPr>
            <p:ph idx="1" type="body"/>
          </p:nvPr>
        </p:nvSpPr>
        <p:spPr>
          <a:xfrm>
            <a:off x="838200" y="1371602"/>
            <a:ext cx="10515600" cy="1087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800"/>
              <a:buNone/>
            </a:pPr>
            <a:r>
              <a:rPr lang="en-US"/>
              <a:t>2. Learn an important structural pattern for representing </a:t>
            </a:r>
            <a:r>
              <a:rPr b="1" lang="en-US"/>
              <a:t>objects </a:t>
            </a:r>
            <a:r>
              <a:rPr lang="en-US"/>
              <a:t>in code to make our code more </a:t>
            </a:r>
            <a:r>
              <a:rPr b="1" lang="en-US"/>
              <a:t>reusable</a:t>
            </a:r>
            <a:r>
              <a:rPr lang="en-US"/>
              <a:t> and </a:t>
            </a:r>
            <a:r>
              <a:rPr b="1" lang="en-US"/>
              <a:t>maintainable</a:t>
            </a:r>
            <a:r>
              <a:rPr lang="en-US"/>
              <a:t> and </a:t>
            </a:r>
            <a:r>
              <a:rPr b="1" lang="en-US"/>
              <a:t>easier to understand.</a:t>
            </a:r>
            <a:endParaRPr/>
          </a:p>
        </p:txBody>
      </p:sp>
      <p:sp>
        <p:nvSpPr>
          <p:cNvPr id="273" name="Google Shape;273;p42"/>
          <p:cNvSpPr txBox="1"/>
          <p:nvPr/>
        </p:nvSpPr>
        <p:spPr>
          <a:xfrm>
            <a:off x="838200" y="2714196"/>
            <a:ext cx="5257800" cy="27723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Java is designed around this idea of objects. We haven’t been leveraging that yet!</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Used in almost every real-world software project.</a:t>
            </a:r>
            <a:endParaRPr/>
          </a:p>
        </p:txBody>
      </p:sp>
      <p:pic>
        <p:nvPicPr>
          <p:cNvPr descr="Object Oriented Programming or OOP Paradigm Explanation Outline Diagram  Stock Vector - Illustration of software, management: 239724045" id="274" name="Google Shape;274;p42"/>
          <p:cNvPicPr preferRelativeResize="0"/>
          <p:nvPr/>
        </p:nvPicPr>
        <p:blipFill rotWithShape="1">
          <a:blip r:embed="rId3">
            <a:alphaModFix/>
          </a:blip>
          <a:srcRect b="0" l="0" r="0" t="0"/>
          <a:stretch/>
        </p:blipFill>
        <p:spPr>
          <a:xfrm>
            <a:off x="8023723" y="2415665"/>
            <a:ext cx="3328696" cy="35158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3"/>
          <p:cNvSpPr txBox="1"/>
          <p:nvPr>
            <p:ph type="title"/>
          </p:nvPr>
        </p:nvSpPr>
        <p:spPr>
          <a:xfrm>
            <a:off x="838200" y="456565"/>
            <a:ext cx="105156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Lecture Outline</a:t>
            </a:r>
            <a:endParaRPr/>
          </a:p>
        </p:txBody>
      </p:sp>
      <p:sp>
        <p:nvSpPr>
          <p:cNvPr id="280" name="Google Shape;280;p43"/>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Introductions</a:t>
            </a:r>
            <a:endParaRPr/>
          </a:p>
          <a:p>
            <a:pPr indent="-228600" lvl="0" marL="228600" rtl="0" algn="l">
              <a:lnSpc>
                <a:spcPct val="90000"/>
              </a:lnSpc>
              <a:spcBef>
                <a:spcPts val="2200"/>
              </a:spcBef>
              <a:spcAft>
                <a:spcPts val="0"/>
              </a:spcAft>
              <a:buClr>
                <a:schemeClr val="accent5"/>
              </a:buClr>
              <a:buSzPts val="2800"/>
              <a:buChar char="•"/>
            </a:pPr>
            <a:r>
              <a:rPr b="1" lang="en-US">
                <a:solidFill>
                  <a:schemeClr val="accent5"/>
                </a:solidFill>
              </a:rPr>
              <a:t>About this Course</a:t>
            </a:r>
            <a:endParaRPr/>
          </a:p>
          <a:p>
            <a:pPr indent="-228600" lvl="1" marL="685800" rtl="0" algn="l">
              <a:lnSpc>
                <a:spcPct val="90000"/>
              </a:lnSpc>
              <a:spcBef>
                <a:spcPts val="500"/>
              </a:spcBef>
              <a:spcAft>
                <a:spcPts val="0"/>
              </a:spcAft>
              <a:buClr>
                <a:schemeClr val="accent5"/>
              </a:buClr>
              <a:buSzPts val="2400"/>
              <a:buChar char="-"/>
            </a:pPr>
            <a:r>
              <a:rPr b="1" lang="en-US">
                <a:solidFill>
                  <a:schemeClr val="accent5"/>
                </a:solidFill>
              </a:rPr>
              <a:t>Course Components &amp; Tools</a:t>
            </a:r>
            <a:endParaRPr/>
          </a:p>
          <a:p>
            <a:pPr indent="-228600" lvl="1" marL="685800" rtl="0" algn="l">
              <a:lnSpc>
                <a:spcPct val="90000"/>
              </a:lnSpc>
              <a:spcBef>
                <a:spcPts val="500"/>
              </a:spcBef>
              <a:spcAft>
                <a:spcPts val="0"/>
              </a:spcAft>
              <a:buClr>
                <a:schemeClr val="dk1"/>
              </a:buClr>
              <a:buSzPts val="2400"/>
              <a:buChar char="-"/>
            </a:pPr>
            <a:r>
              <a:rPr lang="en-US"/>
              <a:t>Policies</a:t>
            </a:r>
            <a:endParaRPr/>
          </a:p>
          <a:p>
            <a:pPr indent="-228600" lvl="1" marL="685800" rtl="0" algn="l">
              <a:lnSpc>
                <a:spcPct val="90000"/>
              </a:lnSpc>
              <a:spcBef>
                <a:spcPts val="500"/>
              </a:spcBef>
              <a:spcAft>
                <a:spcPts val="0"/>
              </a:spcAft>
              <a:buClr>
                <a:schemeClr val="dk1"/>
              </a:buClr>
              <a:buSzPts val="2400"/>
              <a:buChar char="-"/>
            </a:pPr>
            <a:r>
              <a:rPr lang="en-US"/>
              <a:t>Making the Most of this Class</a:t>
            </a:r>
            <a:endParaRPr/>
          </a:p>
          <a:p>
            <a:pPr indent="-228600" lvl="0" marL="228600" rtl="0" algn="l">
              <a:lnSpc>
                <a:spcPct val="90000"/>
              </a:lnSpc>
              <a:spcBef>
                <a:spcPts val="2200"/>
              </a:spcBef>
              <a:spcAft>
                <a:spcPts val="0"/>
              </a:spcAft>
              <a:buClr>
                <a:schemeClr val="dk1"/>
              </a:buClr>
              <a:buSzPts val="2800"/>
              <a:buChar char="•"/>
            </a:pPr>
            <a:r>
              <a:rPr lang="en-US"/>
              <a:t>Intro/Review Java</a:t>
            </a:r>
            <a:endParaRPr/>
          </a:p>
        </p:txBody>
      </p:sp>
      <p:sp>
        <p:nvSpPr>
          <p:cNvPr id="281" name="Google Shape;281;p43"/>
          <p:cNvSpPr/>
          <p:nvPr/>
        </p:nvSpPr>
        <p:spPr>
          <a:xfrm rot="10800000">
            <a:off x="5373072" y="2520697"/>
            <a:ext cx="444900" cy="309000"/>
          </a:xfrm>
          <a:prstGeom prst="homePlat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