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5" r:id="rId3"/>
    <p:sldId id="325" r:id="rId4"/>
    <p:sldId id="326" r:id="rId5"/>
    <p:sldId id="324" r:id="rId6"/>
    <p:sldId id="306" r:id="rId7"/>
    <p:sldId id="302" r:id="rId8"/>
    <p:sldId id="303" r:id="rId9"/>
    <p:sldId id="304" r:id="rId10"/>
    <p:sldId id="310" r:id="rId11"/>
    <p:sldId id="311" r:id="rId12"/>
    <p:sldId id="312" r:id="rId13"/>
    <p:sldId id="313" r:id="rId14"/>
    <p:sldId id="317" r:id="rId15"/>
    <p:sldId id="314" r:id="rId16"/>
    <p:sldId id="315" r:id="rId17"/>
    <p:sldId id="316" r:id="rId18"/>
    <p:sldId id="318" r:id="rId19"/>
    <p:sldId id="319" r:id="rId20"/>
    <p:sldId id="320" r:id="rId21"/>
    <p:sldId id="276" r:id="rId22"/>
    <p:sldId id="321" r:id="rId23"/>
    <p:sldId id="32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5F5F5"/>
    <a:srgbClr val="EF5777"/>
    <a:srgbClr val="0FB9B1"/>
    <a:srgbClr val="54A0FF"/>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5" autoAdjust="0"/>
    <p:restoredTop sz="91429"/>
  </p:normalViewPr>
  <p:slideViewPr>
    <p:cSldViewPr snapToGrid="0" snapToObjects="1">
      <p:cViewPr varScale="1">
        <p:scale>
          <a:sx n="112" d="100"/>
          <a:sy n="112" d="100"/>
        </p:scale>
        <p:origin x="960" y="192"/>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D6AE2-CDA3-6541-83C4-49C94A27E643}" type="doc">
      <dgm:prSet loTypeId="urn:microsoft.com/office/officeart/2005/8/layout/chevron2" loCatId="" qsTypeId="urn:microsoft.com/office/officeart/2005/8/quickstyle/simple1" qsCatId="simple" csTypeId="urn:microsoft.com/office/officeart/2005/8/colors/accent1_3" csCatId="accent1" phldr="1"/>
      <dgm:spPr/>
      <dgm:t>
        <a:bodyPr/>
        <a:lstStyle/>
        <a:p>
          <a:endParaRPr lang="en-US"/>
        </a:p>
      </dgm:t>
    </dgm:pt>
    <dgm:pt modelId="{446A5D16-32EA-DE47-A303-63FF3F8D1ADA}">
      <dgm:prSet phldrT="[Text]"/>
      <dgm:spPr/>
      <dgm:t>
        <a:bodyPr/>
        <a:lstStyle/>
        <a:p>
          <a:r>
            <a:rPr lang="en-US" dirty="0"/>
            <a:t> Wet</a:t>
          </a:r>
        </a:p>
      </dgm:t>
    </dgm:pt>
    <dgm:pt modelId="{C1550033-3054-A143-A243-6CAA54D88180}" type="parTrans" cxnId="{9D22AF69-8324-6E4C-BD17-D77E43389BC0}">
      <dgm:prSet/>
      <dgm:spPr/>
      <dgm:t>
        <a:bodyPr/>
        <a:lstStyle/>
        <a:p>
          <a:endParaRPr lang="en-US"/>
        </a:p>
      </dgm:t>
    </dgm:pt>
    <dgm:pt modelId="{67F9CAC6-4D5C-A54E-91CD-9049DC01451B}" type="sibTrans" cxnId="{9D22AF69-8324-6E4C-BD17-D77E43389BC0}">
      <dgm:prSet/>
      <dgm:spPr/>
      <dgm:t>
        <a:bodyPr/>
        <a:lstStyle/>
        <a:p>
          <a:endParaRPr lang="en-US"/>
        </a:p>
      </dgm:t>
    </dgm:pt>
    <dgm:pt modelId="{47D56272-5846-D645-BF9B-487AE1D9DF62}">
      <dgm:prSet phldrT="[Text]"/>
      <dgm:spPr/>
      <dgm:t>
        <a:bodyPr/>
        <a:lstStyle/>
        <a:p>
          <a:r>
            <a:rPr lang="en-US" dirty="0"/>
            <a:t>Mix butter and sugar</a:t>
          </a:r>
        </a:p>
      </dgm:t>
    </dgm:pt>
    <dgm:pt modelId="{49290D67-6611-1D4F-9794-CF08FE147AFD}" type="parTrans" cxnId="{EA718CA2-94C2-1D4E-8DB3-779258E44B76}">
      <dgm:prSet/>
      <dgm:spPr/>
      <dgm:t>
        <a:bodyPr/>
        <a:lstStyle/>
        <a:p>
          <a:endParaRPr lang="en-US"/>
        </a:p>
      </dgm:t>
    </dgm:pt>
    <dgm:pt modelId="{D061CAC6-3F3C-E643-AC0E-31C184090FFF}" type="sibTrans" cxnId="{EA718CA2-94C2-1D4E-8DB3-779258E44B76}">
      <dgm:prSet/>
      <dgm:spPr/>
      <dgm:t>
        <a:bodyPr/>
        <a:lstStyle/>
        <a:p>
          <a:endParaRPr lang="en-US"/>
        </a:p>
      </dgm:t>
    </dgm:pt>
    <dgm:pt modelId="{92D529EF-F4C6-EA40-8DA9-C1A25AA59388}">
      <dgm:prSet phldrT="[Text]"/>
      <dgm:spPr/>
      <dgm:t>
        <a:bodyPr/>
        <a:lstStyle/>
        <a:p>
          <a:r>
            <a:rPr lang="en-US" dirty="0"/>
            <a:t>Beat in eggs &amp; vanilla</a:t>
          </a:r>
        </a:p>
      </dgm:t>
    </dgm:pt>
    <dgm:pt modelId="{DD4822B1-DA1A-F04F-AC63-57C30EEED818}" type="parTrans" cxnId="{D63D9B32-2B35-4F40-8C4E-209A13F6907B}">
      <dgm:prSet/>
      <dgm:spPr/>
      <dgm:t>
        <a:bodyPr/>
        <a:lstStyle/>
        <a:p>
          <a:endParaRPr lang="en-US"/>
        </a:p>
      </dgm:t>
    </dgm:pt>
    <dgm:pt modelId="{8F22E05C-048F-E34D-9B62-6829D64B250A}" type="sibTrans" cxnId="{D63D9B32-2B35-4F40-8C4E-209A13F6907B}">
      <dgm:prSet/>
      <dgm:spPr/>
      <dgm:t>
        <a:bodyPr/>
        <a:lstStyle/>
        <a:p>
          <a:endParaRPr lang="en-US"/>
        </a:p>
      </dgm:t>
    </dgm:pt>
    <dgm:pt modelId="{44011CCA-4C09-6348-A8AC-819C55CAB0C3}">
      <dgm:prSet phldrT="[Text]"/>
      <dgm:spPr/>
      <dgm:t>
        <a:bodyPr/>
        <a:lstStyle/>
        <a:p>
          <a:r>
            <a:rPr lang="en-US" dirty="0"/>
            <a:t>Dry</a:t>
          </a:r>
        </a:p>
      </dgm:t>
    </dgm:pt>
    <dgm:pt modelId="{C4A475A7-5C34-1D4A-8039-B23E7A17A8A5}" type="parTrans" cxnId="{C0FFF6DC-A94E-4048-9B59-15873D96BB98}">
      <dgm:prSet/>
      <dgm:spPr/>
      <dgm:t>
        <a:bodyPr/>
        <a:lstStyle/>
        <a:p>
          <a:endParaRPr lang="en-US"/>
        </a:p>
      </dgm:t>
    </dgm:pt>
    <dgm:pt modelId="{4BA96A21-9938-2544-AAF9-E64073151E84}" type="sibTrans" cxnId="{C0FFF6DC-A94E-4048-9B59-15873D96BB98}">
      <dgm:prSet/>
      <dgm:spPr/>
      <dgm:t>
        <a:bodyPr/>
        <a:lstStyle/>
        <a:p>
          <a:endParaRPr lang="en-US"/>
        </a:p>
      </dgm:t>
    </dgm:pt>
    <dgm:pt modelId="{23729930-EA00-AA4A-8424-677D9D8D2631}">
      <dgm:prSet phldrT="[Text]"/>
      <dgm:spPr/>
      <dgm:t>
        <a:bodyPr/>
        <a:lstStyle/>
        <a:p>
          <a:r>
            <a:rPr lang="en-US" dirty="0"/>
            <a:t>Mix in flour, baking soda, and chocolate chips</a:t>
          </a:r>
        </a:p>
      </dgm:t>
    </dgm:pt>
    <dgm:pt modelId="{81E2AFC9-BDD2-834B-9EB0-A4F0A1AD80CC}" type="parTrans" cxnId="{63F0F469-2377-5C43-8120-006F1DDEF31F}">
      <dgm:prSet/>
      <dgm:spPr/>
      <dgm:t>
        <a:bodyPr/>
        <a:lstStyle/>
        <a:p>
          <a:endParaRPr lang="en-US"/>
        </a:p>
      </dgm:t>
    </dgm:pt>
    <dgm:pt modelId="{5AC76685-A073-B546-B794-75DAF95939B7}" type="sibTrans" cxnId="{63F0F469-2377-5C43-8120-006F1DDEF31F}">
      <dgm:prSet/>
      <dgm:spPr/>
      <dgm:t>
        <a:bodyPr/>
        <a:lstStyle/>
        <a:p>
          <a:endParaRPr lang="en-US"/>
        </a:p>
      </dgm:t>
    </dgm:pt>
    <dgm:pt modelId="{FE7ED1C6-31D0-9743-B694-DBD39CA287B9}">
      <dgm:prSet phldrT="[Text]"/>
      <dgm:spPr/>
      <dgm:t>
        <a:bodyPr/>
        <a:lstStyle/>
        <a:p>
          <a:r>
            <a:rPr lang="en-US" dirty="0"/>
            <a:t>Place</a:t>
          </a:r>
        </a:p>
      </dgm:t>
    </dgm:pt>
    <dgm:pt modelId="{43756DE5-E383-744E-AF7B-59CFB7BF8D0D}" type="parTrans" cxnId="{F7A90685-5D25-514B-BCF3-1988EAF3BF69}">
      <dgm:prSet/>
      <dgm:spPr/>
      <dgm:t>
        <a:bodyPr/>
        <a:lstStyle/>
        <a:p>
          <a:endParaRPr lang="en-US"/>
        </a:p>
      </dgm:t>
    </dgm:pt>
    <dgm:pt modelId="{DA69B0EC-826C-C54E-8E24-DAE7CD992962}" type="sibTrans" cxnId="{F7A90685-5D25-514B-BCF3-1988EAF3BF69}">
      <dgm:prSet/>
      <dgm:spPr/>
      <dgm:t>
        <a:bodyPr/>
        <a:lstStyle/>
        <a:p>
          <a:endParaRPr lang="en-US"/>
        </a:p>
      </dgm:t>
    </dgm:pt>
    <dgm:pt modelId="{AADABE66-3488-3345-9B22-09A245826F69}">
      <dgm:prSet phldrT="[Text]"/>
      <dgm:spPr/>
      <dgm:t>
        <a:bodyPr/>
        <a:lstStyle/>
        <a:p>
          <a:r>
            <a:rPr lang="en-US" dirty="0"/>
            <a:t>Make cookie-sized balls of dough</a:t>
          </a:r>
        </a:p>
      </dgm:t>
    </dgm:pt>
    <dgm:pt modelId="{DFD25E91-11DF-3F46-9D8F-817A137DC012}" type="parTrans" cxnId="{AE1EF803-5ABC-E44C-A032-7EE7946BBADE}">
      <dgm:prSet/>
      <dgm:spPr/>
      <dgm:t>
        <a:bodyPr/>
        <a:lstStyle/>
        <a:p>
          <a:endParaRPr lang="en-US"/>
        </a:p>
      </dgm:t>
    </dgm:pt>
    <dgm:pt modelId="{78B3FF85-7176-1049-A453-B7FAADBAD7C8}" type="sibTrans" cxnId="{AE1EF803-5ABC-E44C-A032-7EE7946BBADE}">
      <dgm:prSet/>
      <dgm:spPr/>
      <dgm:t>
        <a:bodyPr/>
        <a:lstStyle/>
        <a:p>
          <a:endParaRPr lang="en-US"/>
        </a:p>
      </dgm:t>
    </dgm:pt>
    <dgm:pt modelId="{E7588A9E-0E14-7347-BDFB-90DCBBBFA5E1}">
      <dgm:prSet phldrT="[Text]"/>
      <dgm:spPr/>
      <dgm:t>
        <a:bodyPr/>
        <a:lstStyle/>
        <a:p>
          <a:r>
            <a:rPr lang="en-US" dirty="0"/>
            <a:t>Place evenly on baking sheet</a:t>
          </a:r>
        </a:p>
      </dgm:t>
    </dgm:pt>
    <dgm:pt modelId="{CF3202B8-F665-3B4C-A01C-A8F2CB351A76}" type="parTrans" cxnId="{27134A91-3E38-9B4A-9070-446CE8C72724}">
      <dgm:prSet/>
      <dgm:spPr/>
      <dgm:t>
        <a:bodyPr/>
        <a:lstStyle/>
        <a:p>
          <a:endParaRPr lang="en-US"/>
        </a:p>
      </dgm:t>
    </dgm:pt>
    <dgm:pt modelId="{959F59A6-437A-3B41-9CA1-BE68009A3288}" type="sibTrans" cxnId="{27134A91-3E38-9B4A-9070-446CE8C72724}">
      <dgm:prSet/>
      <dgm:spPr/>
      <dgm:t>
        <a:bodyPr/>
        <a:lstStyle/>
        <a:p>
          <a:endParaRPr lang="en-US"/>
        </a:p>
      </dgm:t>
    </dgm:pt>
    <dgm:pt modelId="{9B3AE589-B6B6-924B-9F64-A0F9D79BC3C6}">
      <dgm:prSet phldrT="[Text]"/>
      <dgm:spPr/>
      <dgm:t>
        <a:bodyPr/>
        <a:lstStyle/>
        <a:p>
          <a:r>
            <a:rPr lang="en-US" dirty="0"/>
            <a:t>Bake</a:t>
          </a:r>
        </a:p>
      </dgm:t>
    </dgm:pt>
    <dgm:pt modelId="{3E308170-47E4-AA43-AD9D-76390DE07601}" type="parTrans" cxnId="{7B499BF6-ACCE-5745-8C17-CE2879AD47B9}">
      <dgm:prSet/>
      <dgm:spPr/>
      <dgm:t>
        <a:bodyPr/>
        <a:lstStyle/>
        <a:p>
          <a:endParaRPr lang="en-US"/>
        </a:p>
      </dgm:t>
    </dgm:pt>
    <dgm:pt modelId="{778B4D1F-E74D-F941-A525-6559D937866A}" type="sibTrans" cxnId="{7B499BF6-ACCE-5745-8C17-CE2879AD47B9}">
      <dgm:prSet/>
      <dgm:spPr/>
      <dgm:t>
        <a:bodyPr/>
        <a:lstStyle/>
        <a:p>
          <a:endParaRPr lang="en-US"/>
        </a:p>
      </dgm:t>
    </dgm:pt>
    <dgm:pt modelId="{5316DF0D-1186-C14B-8402-AA7A38C25645}">
      <dgm:prSet phldrT="[Text]"/>
      <dgm:spPr/>
      <dgm:t>
        <a:bodyPr/>
        <a:lstStyle/>
        <a:p>
          <a:r>
            <a:rPr lang="en-US" dirty="0"/>
            <a:t>Bake at 350 degrees Fahrenheit for 10 minutes</a:t>
          </a:r>
        </a:p>
      </dgm:t>
    </dgm:pt>
    <dgm:pt modelId="{4E332A00-F761-B241-979A-1FFD5E56222A}" type="parTrans" cxnId="{CC6B5BC9-35D7-F24E-AA3E-56D320F0DF9A}">
      <dgm:prSet/>
      <dgm:spPr/>
      <dgm:t>
        <a:bodyPr/>
        <a:lstStyle/>
        <a:p>
          <a:endParaRPr lang="en-US"/>
        </a:p>
      </dgm:t>
    </dgm:pt>
    <dgm:pt modelId="{24CF2153-DA6E-AD44-8029-79A8AD5354DB}" type="sibTrans" cxnId="{CC6B5BC9-35D7-F24E-AA3E-56D320F0DF9A}">
      <dgm:prSet/>
      <dgm:spPr/>
      <dgm:t>
        <a:bodyPr/>
        <a:lstStyle/>
        <a:p>
          <a:endParaRPr lang="en-US"/>
        </a:p>
      </dgm:t>
    </dgm:pt>
    <dgm:pt modelId="{95AA6A4A-AC08-D74B-B2C3-277015FF7910}">
      <dgm:prSet phldrT="[Text]"/>
      <dgm:spPr/>
      <dgm:t>
        <a:bodyPr/>
        <a:lstStyle/>
        <a:p>
          <a:r>
            <a:rPr lang="en-US" dirty="0"/>
            <a:t>Let cool after</a:t>
          </a:r>
        </a:p>
      </dgm:t>
    </dgm:pt>
    <dgm:pt modelId="{B88CC47B-0280-834F-AC3C-143FBD41D9E0}" type="parTrans" cxnId="{561E9FC2-C4B3-1348-85FA-167323108276}">
      <dgm:prSet/>
      <dgm:spPr/>
      <dgm:t>
        <a:bodyPr/>
        <a:lstStyle/>
        <a:p>
          <a:endParaRPr lang="en-US"/>
        </a:p>
      </dgm:t>
    </dgm:pt>
    <dgm:pt modelId="{EE9FBA11-CEA1-BD4B-9613-46398A96F550}" type="sibTrans" cxnId="{561E9FC2-C4B3-1348-85FA-167323108276}">
      <dgm:prSet/>
      <dgm:spPr/>
      <dgm:t>
        <a:bodyPr/>
        <a:lstStyle/>
        <a:p>
          <a:endParaRPr lang="en-US"/>
        </a:p>
      </dgm:t>
    </dgm:pt>
    <dgm:pt modelId="{D70683D4-5219-5443-936E-BA02FD47FB2A}" type="pres">
      <dgm:prSet presAssocID="{45AD6AE2-CDA3-6541-83C4-49C94A27E643}" presName="linearFlow" presStyleCnt="0">
        <dgm:presLayoutVars>
          <dgm:dir/>
          <dgm:animLvl val="lvl"/>
          <dgm:resizeHandles val="exact"/>
        </dgm:presLayoutVars>
      </dgm:prSet>
      <dgm:spPr/>
    </dgm:pt>
    <dgm:pt modelId="{BE0973DD-38F8-CA47-AAF6-4395E5F5AEA7}" type="pres">
      <dgm:prSet presAssocID="{446A5D16-32EA-DE47-A303-63FF3F8D1ADA}" presName="composite" presStyleCnt="0"/>
      <dgm:spPr/>
    </dgm:pt>
    <dgm:pt modelId="{3C16DD44-0B80-3B4F-8247-8AEDFE630411}" type="pres">
      <dgm:prSet presAssocID="{446A5D16-32EA-DE47-A303-63FF3F8D1ADA}" presName="parentText" presStyleLbl="alignNode1" presStyleIdx="0" presStyleCnt="4">
        <dgm:presLayoutVars>
          <dgm:chMax val="1"/>
          <dgm:bulletEnabled val="1"/>
        </dgm:presLayoutVars>
      </dgm:prSet>
      <dgm:spPr/>
    </dgm:pt>
    <dgm:pt modelId="{2EDB2441-59C9-6742-8E00-F28347F9AE6C}" type="pres">
      <dgm:prSet presAssocID="{446A5D16-32EA-DE47-A303-63FF3F8D1ADA}" presName="descendantText" presStyleLbl="alignAcc1" presStyleIdx="0" presStyleCnt="4">
        <dgm:presLayoutVars>
          <dgm:bulletEnabled val="1"/>
        </dgm:presLayoutVars>
      </dgm:prSet>
      <dgm:spPr/>
    </dgm:pt>
    <dgm:pt modelId="{B70A5BA7-7FEA-5C44-8A1D-A1F34B657B1D}" type="pres">
      <dgm:prSet presAssocID="{67F9CAC6-4D5C-A54E-91CD-9049DC01451B}" presName="sp" presStyleCnt="0"/>
      <dgm:spPr/>
    </dgm:pt>
    <dgm:pt modelId="{FE6217A6-70F5-204C-A8E3-D63D2F1031F1}" type="pres">
      <dgm:prSet presAssocID="{44011CCA-4C09-6348-A8AC-819C55CAB0C3}" presName="composite" presStyleCnt="0"/>
      <dgm:spPr/>
    </dgm:pt>
    <dgm:pt modelId="{73ECA5BD-08C7-7E41-8052-E0898EF90E87}" type="pres">
      <dgm:prSet presAssocID="{44011CCA-4C09-6348-A8AC-819C55CAB0C3}" presName="parentText" presStyleLbl="alignNode1" presStyleIdx="1" presStyleCnt="4">
        <dgm:presLayoutVars>
          <dgm:chMax val="1"/>
          <dgm:bulletEnabled val="1"/>
        </dgm:presLayoutVars>
      </dgm:prSet>
      <dgm:spPr/>
    </dgm:pt>
    <dgm:pt modelId="{DE52B34D-749A-B54D-AFCD-D6DD58833B2E}" type="pres">
      <dgm:prSet presAssocID="{44011CCA-4C09-6348-A8AC-819C55CAB0C3}" presName="descendantText" presStyleLbl="alignAcc1" presStyleIdx="1" presStyleCnt="4">
        <dgm:presLayoutVars>
          <dgm:bulletEnabled val="1"/>
        </dgm:presLayoutVars>
      </dgm:prSet>
      <dgm:spPr/>
    </dgm:pt>
    <dgm:pt modelId="{422758DF-3865-9C40-86CF-419819F20946}" type="pres">
      <dgm:prSet presAssocID="{4BA96A21-9938-2544-AAF9-E64073151E84}" presName="sp" presStyleCnt="0"/>
      <dgm:spPr/>
    </dgm:pt>
    <dgm:pt modelId="{E74A1ABA-C47F-D54A-A920-77A14AD07594}" type="pres">
      <dgm:prSet presAssocID="{FE7ED1C6-31D0-9743-B694-DBD39CA287B9}" presName="composite" presStyleCnt="0"/>
      <dgm:spPr/>
    </dgm:pt>
    <dgm:pt modelId="{3FD369ED-C8B9-BE48-845D-F35B032CCFF5}" type="pres">
      <dgm:prSet presAssocID="{FE7ED1C6-31D0-9743-B694-DBD39CA287B9}" presName="parentText" presStyleLbl="alignNode1" presStyleIdx="2" presStyleCnt="4">
        <dgm:presLayoutVars>
          <dgm:chMax val="1"/>
          <dgm:bulletEnabled val="1"/>
        </dgm:presLayoutVars>
      </dgm:prSet>
      <dgm:spPr/>
    </dgm:pt>
    <dgm:pt modelId="{8EE21A13-E0C5-944A-9F38-0CCBC62C23C2}" type="pres">
      <dgm:prSet presAssocID="{FE7ED1C6-31D0-9743-B694-DBD39CA287B9}" presName="descendantText" presStyleLbl="alignAcc1" presStyleIdx="2" presStyleCnt="4">
        <dgm:presLayoutVars>
          <dgm:bulletEnabled val="1"/>
        </dgm:presLayoutVars>
      </dgm:prSet>
      <dgm:spPr/>
    </dgm:pt>
    <dgm:pt modelId="{24363D5F-C2D1-F541-BB38-19820F765CAF}" type="pres">
      <dgm:prSet presAssocID="{DA69B0EC-826C-C54E-8E24-DAE7CD992962}" presName="sp" presStyleCnt="0"/>
      <dgm:spPr/>
    </dgm:pt>
    <dgm:pt modelId="{C96B77E7-7794-6B4E-9EE5-AA240F051C17}" type="pres">
      <dgm:prSet presAssocID="{9B3AE589-B6B6-924B-9F64-A0F9D79BC3C6}" presName="composite" presStyleCnt="0"/>
      <dgm:spPr/>
    </dgm:pt>
    <dgm:pt modelId="{AB147539-D32E-CD41-82DE-117CD8CD5116}" type="pres">
      <dgm:prSet presAssocID="{9B3AE589-B6B6-924B-9F64-A0F9D79BC3C6}" presName="parentText" presStyleLbl="alignNode1" presStyleIdx="3" presStyleCnt="4">
        <dgm:presLayoutVars>
          <dgm:chMax val="1"/>
          <dgm:bulletEnabled val="1"/>
        </dgm:presLayoutVars>
      </dgm:prSet>
      <dgm:spPr/>
    </dgm:pt>
    <dgm:pt modelId="{33B0643C-46EA-F64B-A2FB-46A0416FB954}" type="pres">
      <dgm:prSet presAssocID="{9B3AE589-B6B6-924B-9F64-A0F9D79BC3C6}" presName="descendantText" presStyleLbl="alignAcc1" presStyleIdx="3" presStyleCnt="4">
        <dgm:presLayoutVars>
          <dgm:bulletEnabled val="1"/>
        </dgm:presLayoutVars>
      </dgm:prSet>
      <dgm:spPr/>
    </dgm:pt>
  </dgm:ptLst>
  <dgm:cxnLst>
    <dgm:cxn modelId="{AE1EF803-5ABC-E44C-A032-7EE7946BBADE}" srcId="{FE7ED1C6-31D0-9743-B694-DBD39CA287B9}" destId="{AADABE66-3488-3345-9B22-09A245826F69}" srcOrd="0" destOrd="0" parTransId="{DFD25E91-11DF-3F46-9D8F-817A137DC012}" sibTransId="{78B3FF85-7176-1049-A453-B7FAADBAD7C8}"/>
    <dgm:cxn modelId="{96C42F18-B02C-694B-9386-26FA9C63368C}" type="presOf" srcId="{E7588A9E-0E14-7347-BDFB-90DCBBBFA5E1}" destId="{8EE21A13-E0C5-944A-9F38-0CCBC62C23C2}" srcOrd="0" destOrd="1" presId="urn:microsoft.com/office/officeart/2005/8/layout/chevron2"/>
    <dgm:cxn modelId="{B689672E-2F05-A245-BA82-2F24D9E5E7D4}" type="presOf" srcId="{5316DF0D-1186-C14B-8402-AA7A38C25645}" destId="{33B0643C-46EA-F64B-A2FB-46A0416FB954}" srcOrd="0" destOrd="0" presId="urn:microsoft.com/office/officeart/2005/8/layout/chevron2"/>
    <dgm:cxn modelId="{D63D9B32-2B35-4F40-8C4E-209A13F6907B}" srcId="{446A5D16-32EA-DE47-A303-63FF3F8D1ADA}" destId="{92D529EF-F4C6-EA40-8DA9-C1A25AA59388}" srcOrd="1" destOrd="0" parTransId="{DD4822B1-DA1A-F04F-AC63-57C30EEED818}" sibTransId="{8F22E05C-048F-E34D-9B62-6829D64B250A}"/>
    <dgm:cxn modelId="{44DFEA52-0E0B-2F4C-A471-EB34EA7C2ACC}" type="presOf" srcId="{9B3AE589-B6B6-924B-9F64-A0F9D79BC3C6}" destId="{AB147539-D32E-CD41-82DE-117CD8CD5116}" srcOrd="0" destOrd="0" presId="urn:microsoft.com/office/officeart/2005/8/layout/chevron2"/>
    <dgm:cxn modelId="{9D22AF69-8324-6E4C-BD17-D77E43389BC0}" srcId="{45AD6AE2-CDA3-6541-83C4-49C94A27E643}" destId="{446A5D16-32EA-DE47-A303-63FF3F8D1ADA}" srcOrd="0" destOrd="0" parTransId="{C1550033-3054-A143-A243-6CAA54D88180}" sibTransId="{67F9CAC6-4D5C-A54E-91CD-9049DC01451B}"/>
    <dgm:cxn modelId="{63F0F469-2377-5C43-8120-006F1DDEF31F}" srcId="{44011CCA-4C09-6348-A8AC-819C55CAB0C3}" destId="{23729930-EA00-AA4A-8424-677D9D8D2631}" srcOrd="0" destOrd="0" parTransId="{81E2AFC9-BDD2-834B-9EB0-A4F0A1AD80CC}" sibTransId="{5AC76685-A073-B546-B794-75DAF95939B7}"/>
    <dgm:cxn modelId="{F7A90685-5D25-514B-BCF3-1988EAF3BF69}" srcId="{45AD6AE2-CDA3-6541-83C4-49C94A27E643}" destId="{FE7ED1C6-31D0-9743-B694-DBD39CA287B9}" srcOrd="2" destOrd="0" parTransId="{43756DE5-E383-744E-AF7B-59CFB7BF8D0D}" sibTransId="{DA69B0EC-826C-C54E-8E24-DAE7CD992962}"/>
    <dgm:cxn modelId="{C2524987-2A07-5C4A-A900-9046C4856C27}" type="presOf" srcId="{FE7ED1C6-31D0-9743-B694-DBD39CA287B9}" destId="{3FD369ED-C8B9-BE48-845D-F35B032CCFF5}" srcOrd="0" destOrd="0" presId="urn:microsoft.com/office/officeart/2005/8/layout/chevron2"/>
    <dgm:cxn modelId="{65124790-11DC-B24C-8570-32710CC9E956}" type="presOf" srcId="{44011CCA-4C09-6348-A8AC-819C55CAB0C3}" destId="{73ECA5BD-08C7-7E41-8052-E0898EF90E87}" srcOrd="0" destOrd="0" presId="urn:microsoft.com/office/officeart/2005/8/layout/chevron2"/>
    <dgm:cxn modelId="{27134A91-3E38-9B4A-9070-446CE8C72724}" srcId="{FE7ED1C6-31D0-9743-B694-DBD39CA287B9}" destId="{E7588A9E-0E14-7347-BDFB-90DCBBBFA5E1}" srcOrd="1" destOrd="0" parTransId="{CF3202B8-F665-3B4C-A01C-A8F2CB351A76}" sibTransId="{959F59A6-437A-3B41-9CA1-BE68009A3288}"/>
    <dgm:cxn modelId="{CE766C93-D380-EB44-ACC7-7B03AD2BC57E}" type="presOf" srcId="{47D56272-5846-D645-BF9B-487AE1D9DF62}" destId="{2EDB2441-59C9-6742-8E00-F28347F9AE6C}" srcOrd="0" destOrd="0" presId="urn:microsoft.com/office/officeart/2005/8/layout/chevron2"/>
    <dgm:cxn modelId="{EA718CA2-94C2-1D4E-8DB3-779258E44B76}" srcId="{446A5D16-32EA-DE47-A303-63FF3F8D1ADA}" destId="{47D56272-5846-D645-BF9B-487AE1D9DF62}" srcOrd="0" destOrd="0" parTransId="{49290D67-6611-1D4F-9794-CF08FE147AFD}" sibTransId="{D061CAC6-3F3C-E643-AC0E-31C184090FFF}"/>
    <dgm:cxn modelId="{002718A6-5E64-1F4B-BE4C-9E83F36F85A5}" type="presOf" srcId="{AADABE66-3488-3345-9B22-09A245826F69}" destId="{8EE21A13-E0C5-944A-9F38-0CCBC62C23C2}" srcOrd="0" destOrd="0" presId="urn:microsoft.com/office/officeart/2005/8/layout/chevron2"/>
    <dgm:cxn modelId="{A25966B2-5D63-BF4C-B016-19815A20FF99}" type="presOf" srcId="{92D529EF-F4C6-EA40-8DA9-C1A25AA59388}" destId="{2EDB2441-59C9-6742-8E00-F28347F9AE6C}" srcOrd="0" destOrd="1" presId="urn:microsoft.com/office/officeart/2005/8/layout/chevron2"/>
    <dgm:cxn modelId="{561E9FC2-C4B3-1348-85FA-167323108276}" srcId="{9B3AE589-B6B6-924B-9F64-A0F9D79BC3C6}" destId="{95AA6A4A-AC08-D74B-B2C3-277015FF7910}" srcOrd="1" destOrd="0" parTransId="{B88CC47B-0280-834F-AC3C-143FBD41D9E0}" sibTransId="{EE9FBA11-CEA1-BD4B-9613-46398A96F550}"/>
    <dgm:cxn modelId="{CC6B5BC9-35D7-F24E-AA3E-56D320F0DF9A}" srcId="{9B3AE589-B6B6-924B-9F64-A0F9D79BC3C6}" destId="{5316DF0D-1186-C14B-8402-AA7A38C25645}" srcOrd="0" destOrd="0" parTransId="{4E332A00-F761-B241-979A-1FFD5E56222A}" sibTransId="{24CF2153-DA6E-AD44-8029-79A8AD5354DB}"/>
    <dgm:cxn modelId="{9E9D09CA-4A24-AF43-AA5A-7D5B56E0A38D}" type="presOf" srcId="{45AD6AE2-CDA3-6541-83C4-49C94A27E643}" destId="{D70683D4-5219-5443-936E-BA02FD47FB2A}" srcOrd="0" destOrd="0" presId="urn:microsoft.com/office/officeart/2005/8/layout/chevron2"/>
    <dgm:cxn modelId="{FE1F16D0-BFFA-014D-9475-4868143C67CC}" type="presOf" srcId="{446A5D16-32EA-DE47-A303-63FF3F8D1ADA}" destId="{3C16DD44-0B80-3B4F-8247-8AEDFE630411}" srcOrd="0" destOrd="0" presId="urn:microsoft.com/office/officeart/2005/8/layout/chevron2"/>
    <dgm:cxn modelId="{BB0BB7DC-154E-F549-B900-B72901E25860}" type="presOf" srcId="{95AA6A4A-AC08-D74B-B2C3-277015FF7910}" destId="{33B0643C-46EA-F64B-A2FB-46A0416FB954}" srcOrd="0" destOrd="1" presId="urn:microsoft.com/office/officeart/2005/8/layout/chevron2"/>
    <dgm:cxn modelId="{C0FFF6DC-A94E-4048-9B59-15873D96BB98}" srcId="{45AD6AE2-CDA3-6541-83C4-49C94A27E643}" destId="{44011CCA-4C09-6348-A8AC-819C55CAB0C3}" srcOrd="1" destOrd="0" parTransId="{C4A475A7-5C34-1D4A-8039-B23E7A17A8A5}" sibTransId="{4BA96A21-9938-2544-AAF9-E64073151E84}"/>
    <dgm:cxn modelId="{08111AEE-63E4-3A41-9E29-C907A3F0D2AF}" type="presOf" srcId="{23729930-EA00-AA4A-8424-677D9D8D2631}" destId="{DE52B34D-749A-B54D-AFCD-D6DD58833B2E}" srcOrd="0" destOrd="0" presId="urn:microsoft.com/office/officeart/2005/8/layout/chevron2"/>
    <dgm:cxn modelId="{7B499BF6-ACCE-5745-8C17-CE2879AD47B9}" srcId="{45AD6AE2-CDA3-6541-83C4-49C94A27E643}" destId="{9B3AE589-B6B6-924B-9F64-A0F9D79BC3C6}" srcOrd="3" destOrd="0" parTransId="{3E308170-47E4-AA43-AD9D-76390DE07601}" sibTransId="{778B4D1F-E74D-F941-A525-6559D937866A}"/>
    <dgm:cxn modelId="{54A616D9-473B-F34F-A9DE-B7A7296458E5}" type="presParOf" srcId="{D70683D4-5219-5443-936E-BA02FD47FB2A}" destId="{BE0973DD-38F8-CA47-AAF6-4395E5F5AEA7}" srcOrd="0" destOrd="0" presId="urn:microsoft.com/office/officeart/2005/8/layout/chevron2"/>
    <dgm:cxn modelId="{2F1F8054-ABE0-5244-9136-1046679FBECE}" type="presParOf" srcId="{BE0973DD-38F8-CA47-AAF6-4395E5F5AEA7}" destId="{3C16DD44-0B80-3B4F-8247-8AEDFE630411}" srcOrd="0" destOrd="0" presId="urn:microsoft.com/office/officeart/2005/8/layout/chevron2"/>
    <dgm:cxn modelId="{941594DB-299E-A84D-9224-DC6352974285}" type="presParOf" srcId="{BE0973DD-38F8-CA47-AAF6-4395E5F5AEA7}" destId="{2EDB2441-59C9-6742-8E00-F28347F9AE6C}" srcOrd="1" destOrd="0" presId="urn:microsoft.com/office/officeart/2005/8/layout/chevron2"/>
    <dgm:cxn modelId="{4A89587B-320B-9140-A830-D7341BF948E2}" type="presParOf" srcId="{D70683D4-5219-5443-936E-BA02FD47FB2A}" destId="{B70A5BA7-7FEA-5C44-8A1D-A1F34B657B1D}" srcOrd="1" destOrd="0" presId="urn:microsoft.com/office/officeart/2005/8/layout/chevron2"/>
    <dgm:cxn modelId="{CDB8F645-206D-1B49-956D-2D368F8A70CD}" type="presParOf" srcId="{D70683D4-5219-5443-936E-BA02FD47FB2A}" destId="{FE6217A6-70F5-204C-A8E3-D63D2F1031F1}" srcOrd="2" destOrd="0" presId="urn:microsoft.com/office/officeart/2005/8/layout/chevron2"/>
    <dgm:cxn modelId="{0346A929-812C-A249-BE29-D8C2B95EF0DE}" type="presParOf" srcId="{FE6217A6-70F5-204C-A8E3-D63D2F1031F1}" destId="{73ECA5BD-08C7-7E41-8052-E0898EF90E87}" srcOrd="0" destOrd="0" presId="urn:microsoft.com/office/officeart/2005/8/layout/chevron2"/>
    <dgm:cxn modelId="{C1BC05C8-EFE6-A847-8DE6-F1E0F5FB5C5F}" type="presParOf" srcId="{FE6217A6-70F5-204C-A8E3-D63D2F1031F1}" destId="{DE52B34D-749A-B54D-AFCD-D6DD58833B2E}" srcOrd="1" destOrd="0" presId="urn:microsoft.com/office/officeart/2005/8/layout/chevron2"/>
    <dgm:cxn modelId="{3D850A21-515C-7947-97A6-B9AAAA1417BB}" type="presParOf" srcId="{D70683D4-5219-5443-936E-BA02FD47FB2A}" destId="{422758DF-3865-9C40-86CF-419819F20946}" srcOrd="3" destOrd="0" presId="urn:microsoft.com/office/officeart/2005/8/layout/chevron2"/>
    <dgm:cxn modelId="{9F8BDECE-A285-FC4A-B20F-7574CE8ADF0F}" type="presParOf" srcId="{D70683D4-5219-5443-936E-BA02FD47FB2A}" destId="{E74A1ABA-C47F-D54A-A920-77A14AD07594}" srcOrd="4" destOrd="0" presId="urn:microsoft.com/office/officeart/2005/8/layout/chevron2"/>
    <dgm:cxn modelId="{49770054-DA78-AD40-BEE3-A71E3E9722EA}" type="presParOf" srcId="{E74A1ABA-C47F-D54A-A920-77A14AD07594}" destId="{3FD369ED-C8B9-BE48-845D-F35B032CCFF5}" srcOrd="0" destOrd="0" presId="urn:microsoft.com/office/officeart/2005/8/layout/chevron2"/>
    <dgm:cxn modelId="{2B64B6C9-D4BD-AF4F-B3E5-D1DFAEEB7270}" type="presParOf" srcId="{E74A1ABA-C47F-D54A-A920-77A14AD07594}" destId="{8EE21A13-E0C5-944A-9F38-0CCBC62C23C2}" srcOrd="1" destOrd="0" presId="urn:microsoft.com/office/officeart/2005/8/layout/chevron2"/>
    <dgm:cxn modelId="{EC11E2CC-BF87-1D40-B805-EFF51F6BE9DF}" type="presParOf" srcId="{D70683D4-5219-5443-936E-BA02FD47FB2A}" destId="{24363D5F-C2D1-F541-BB38-19820F765CAF}" srcOrd="5" destOrd="0" presId="urn:microsoft.com/office/officeart/2005/8/layout/chevron2"/>
    <dgm:cxn modelId="{71AFEAE4-A614-CC48-99AF-0A2E2D53EE88}" type="presParOf" srcId="{D70683D4-5219-5443-936E-BA02FD47FB2A}" destId="{C96B77E7-7794-6B4E-9EE5-AA240F051C17}" srcOrd="6" destOrd="0" presId="urn:microsoft.com/office/officeart/2005/8/layout/chevron2"/>
    <dgm:cxn modelId="{77EB9219-F8AE-9C45-AA7D-D729C5299BF6}" type="presParOf" srcId="{C96B77E7-7794-6B4E-9EE5-AA240F051C17}" destId="{AB147539-D32E-CD41-82DE-117CD8CD5116}" srcOrd="0" destOrd="0" presId="urn:microsoft.com/office/officeart/2005/8/layout/chevron2"/>
    <dgm:cxn modelId="{B7E930E0-8629-A04F-A9F0-905AFA3D1157}" type="presParOf" srcId="{C96B77E7-7794-6B4E-9EE5-AA240F051C17}" destId="{33B0643C-46EA-F64B-A2FB-46A0416FB95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6DD44-0B80-3B4F-8247-8AEDFE630411}">
      <dsp:nvSpPr>
        <dsp:cNvPr id="0" name=""/>
        <dsp:cNvSpPr/>
      </dsp:nvSpPr>
      <dsp:spPr>
        <a:xfrm rot="5400000">
          <a:off x="-145162" y="145800"/>
          <a:ext cx="967752" cy="677426"/>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 Wet</a:t>
          </a:r>
        </a:p>
      </dsp:txBody>
      <dsp:txXfrm rot="-5400000">
        <a:off x="1" y="339350"/>
        <a:ext cx="677426" cy="290326"/>
      </dsp:txXfrm>
    </dsp:sp>
    <dsp:sp modelId="{2EDB2441-59C9-6742-8E00-F28347F9AE6C}">
      <dsp:nvSpPr>
        <dsp:cNvPr id="0" name=""/>
        <dsp:cNvSpPr/>
      </dsp:nvSpPr>
      <dsp:spPr>
        <a:xfrm rot="5400000">
          <a:off x="2950396" y="-2272331"/>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Mix butter and sugar</a:t>
          </a:r>
        </a:p>
        <a:p>
          <a:pPr marL="171450" lvl="1" indent="-171450" algn="l" defTabSz="800100">
            <a:lnSpc>
              <a:spcPct val="90000"/>
            </a:lnSpc>
            <a:spcBef>
              <a:spcPct val="0"/>
            </a:spcBef>
            <a:spcAft>
              <a:spcPct val="15000"/>
            </a:spcAft>
            <a:buChar char="•"/>
          </a:pPr>
          <a:r>
            <a:rPr lang="en-US" sz="1800" kern="1200" dirty="0"/>
            <a:t>Beat in eggs &amp; vanilla</a:t>
          </a:r>
        </a:p>
      </dsp:txBody>
      <dsp:txXfrm rot="-5400000">
        <a:off x="677427" y="31345"/>
        <a:ext cx="5144271" cy="567625"/>
      </dsp:txXfrm>
    </dsp:sp>
    <dsp:sp modelId="{73ECA5BD-08C7-7E41-8052-E0898EF90E87}">
      <dsp:nvSpPr>
        <dsp:cNvPr id="0" name=""/>
        <dsp:cNvSpPr/>
      </dsp:nvSpPr>
      <dsp:spPr>
        <a:xfrm rot="5400000">
          <a:off x="-145162" y="961847"/>
          <a:ext cx="967752" cy="677426"/>
        </a:xfrm>
        <a:prstGeom prst="chevron">
          <a:avLst/>
        </a:prstGeom>
        <a:solidFill>
          <a:schemeClr val="accent1">
            <a:shade val="80000"/>
            <a:hueOff val="-84647"/>
            <a:satOff val="-13094"/>
            <a:lumOff val="13231"/>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Dry</a:t>
          </a:r>
        </a:p>
      </dsp:txBody>
      <dsp:txXfrm rot="-5400000">
        <a:off x="1" y="1155397"/>
        <a:ext cx="677426" cy="290326"/>
      </dsp:txXfrm>
    </dsp:sp>
    <dsp:sp modelId="{DE52B34D-749A-B54D-AFCD-D6DD58833B2E}">
      <dsp:nvSpPr>
        <dsp:cNvPr id="0" name=""/>
        <dsp:cNvSpPr/>
      </dsp:nvSpPr>
      <dsp:spPr>
        <a:xfrm rot="5400000">
          <a:off x="2950396" y="-1456285"/>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Mix in flour, baking soda, and chocolate chips</a:t>
          </a:r>
        </a:p>
      </dsp:txBody>
      <dsp:txXfrm rot="-5400000">
        <a:off x="677427" y="847391"/>
        <a:ext cx="5144271" cy="567625"/>
      </dsp:txXfrm>
    </dsp:sp>
    <dsp:sp modelId="{3FD369ED-C8B9-BE48-845D-F35B032CCFF5}">
      <dsp:nvSpPr>
        <dsp:cNvPr id="0" name=""/>
        <dsp:cNvSpPr/>
      </dsp:nvSpPr>
      <dsp:spPr>
        <a:xfrm rot="5400000">
          <a:off x="-145162" y="1777893"/>
          <a:ext cx="967752" cy="677426"/>
        </a:xfrm>
        <a:prstGeom prst="chevron">
          <a:avLst/>
        </a:prstGeom>
        <a:solidFill>
          <a:schemeClr val="accent1">
            <a:shade val="80000"/>
            <a:hueOff val="-169293"/>
            <a:satOff val="-26189"/>
            <a:lumOff val="26461"/>
            <a:alphaOff val="0"/>
          </a:schemeClr>
        </a:solidFill>
        <a:ln w="12700" cap="flat" cmpd="sng" algn="ctr">
          <a:solidFill>
            <a:schemeClr val="accent1">
              <a:shade val="80000"/>
              <a:hueOff val="-169293"/>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Place</a:t>
          </a:r>
        </a:p>
      </dsp:txBody>
      <dsp:txXfrm rot="-5400000">
        <a:off x="1" y="1971443"/>
        <a:ext cx="677426" cy="290326"/>
      </dsp:txXfrm>
    </dsp:sp>
    <dsp:sp modelId="{8EE21A13-E0C5-944A-9F38-0CCBC62C23C2}">
      <dsp:nvSpPr>
        <dsp:cNvPr id="0" name=""/>
        <dsp:cNvSpPr/>
      </dsp:nvSpPr>
      <dsp:spPr>
        <a:xfrm rot="5400000">
          <a:off x="2950396" y="-640239"/>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169293"/>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Make cookie-sized balls of dough</a:t>
          </a:r>
        </a:p>
        <a:p>
          <a:pPr marL="171450" lvl="1" indent="-171450" algn="l" defTabSz="800100">
            <a:lnSpc>
              <a:spcPct val="90000"/>
            </a:lnSpc>
            <a:spcBef>
              <a:spcPct val="0"/>
            </a:spcBef>
            <a:spcAft>
              <a:spcPct val="15000"/>
            </a:spcAft>
            <a:buChar char="•"/>
          </a:pPr>
          <a:r>
            <a:rPr lang="en-US" sz="1800" kern="1200" dirty="0"/>
            <a:t>Place evenly on baking sheet</a:t>
          </a:r>
        </a:p>
      </dsp:txBody>
      <dsp:txXfrm rot="-5400000">
        <a:off x="677427" y="1663437"/>
        <a:ext cx="5144271" cy="567625"/>
      </dsp:txXfrm>
    </dsp:sp>
    <dsp:sp modelId="{AB147539-D32E-CD41-82DE-117CD8CD5116}">
      <dsp:nvSpPr>
        <dsp:cNvPr id="0" name=""/>
        <dsp:cNvSpPr/>
      </dsp:nvSpPr>
      <dsp:spPr>
        <a:xfrm rot="5400000">
          <a:off x="-145162" y="2593939"/>
          <a:ext cx="967752" cy="677426"/>
        </a:xfrm>
        <a:prstGeom prst="chevron">
          <a:avLst/>
        </a:prstGeom>
        <a:solidFill>
          <a:schemeClr val="accent1">
            <a:shade val="80000"/>
            <a:hueOff val="-253940"/>
            <a:satOff val="-39283"/>
            <a:lumOff val="39692"/>
            <a:alphaOff val="0"/>
          </a:schemeClr>
        </a:solidFill>
        <a:ln w="12700" cap="flat" cmpd="sng" algn="ctr">
          <a:solidFill>
            <a:schemeClr val="accent1">
              <a:shade val="80000"/>
              <a:hueOff val="-253940"/>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Bake</a:t>
          </a:r>
        </a:p>
      </dsp:txBody>
      <dsp:txXfrm rot="-5400000">
        <a:off x="1" y="2787489"/>
        <a:ext cx="677426" cy="290326"/>
      </dsp:txXfrm>
    </dsp:sp>
    <dsp:sp modelId="{33B0643C-46EA-F64B-A2FB-46A0416FB954}">
      <dsp:nvSpPr>
        <dsp:cNvPr id="0" name=""/>
        <dsp:cNvSpPr/>
      </dsp:nvSpPr>
      <dsp:spPr>
        <a:xfrm rot="5400000">
          <a:off x="2950396" y="175806"/>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253940"/>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Bake at 350 degrees Fahrenheit for 10 minutes</a:t>
          </a:r>
        </a:p>
        <a:p>
          <a:pPr marL="171450" lvl="1" indent="-171450" algn="l" defTabSz="800100">
            <a:lnSpc>
              <a:spcPct val="90000"/>
            </a:lnSpc>
            <a:spcBef>
              <a:spcPct val="0"/>
            </a:spcBef>
            <a:spcAft>
              <a:spcPct val="15000"/>
            </a:spcAft>
            <a:buChar char="•"/>
          </a:pPr>
          <a:r>
            <a:rPr lang="en-US" sz="1800" kern="1200" dirty="0"/>
            <a:t>Let cool after</a:t>
          </a:r>
        </a:p>
      </dsp:txBody>
      <dsp:txXfrm rot="-5400000">
        <a:off x="677427" y="2479483"/>
        <a:ext cx="5144271" cy="5676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9/29/23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class Temperatures {</a:t>
            </a:r>
          </a:p>
          <a:p>
            <a:r>
              <a:rPr lang="en-US" dirty="0"/>
              <a:t>    public static void main(String[] </a:t>
            </a:r>
            <a:r>
              <a:rPr lang="en-US" dirty="0" err="1"/>
              <a:t>args</a:t>
            </a:r>
            <a:r>
              <a:rPr lang="en-US" dirty="0"/>
              <a:t>) {</a:t>
            </a:r>
          </a:p>
          <a:p>
            <a:r>
              <a:rPr lang="en-US" dirty="0"/>
              <a:t>        int[] </a:t>
            </a:r>
            <a:r>
              <a:rPr lang="en-US" dirty="0" err="1"/>
              <a:t>nums</a:t>
            </a:r>
            <a:r>
              <a:rPr lang="en-US" dirty="0"/>
              <a:t> = {1, 4, 4, 8, 13};</a:t>
            </a:r>
          </a:p>
          <a:p>
            <a:r>
              <a:rPr lang="en-US" dirty="0"/>
              <a:t>        int </a:t>
            </a:r>
            <a:r>
              <a:rPr lang="en-US" dirty="0" err="1"/>
              <a:t>totalDiff</a:t>
            </a:r>
            <a:r>
              <a:rPr lang="en-US" dirty="0"/>
              <a:t> = 0;</a:t>
            </a:r>
          </a:p>
          <a:p>
            <a:r>
              <a:rPr lang="en-US" dirty="0"/>
              <a:t>        for (int </a:t>
            </a:r>
            <a:r>
              <a:rPr lang="en-US" dirty="0" err="1"/>
              <a:t>i</a:t>
            </a:r>
            <a:r>
              <a:rPr lang="en-US" dirty="0"/>
              <a:t> = 1; </a:t>
            </a:r>
            <a:r>
              <a:rPr lang="en-US" dirty="0" err="1"/>
              <a:t>i</a:t>
            </a:r>
            <a:r>
              <a:rPr lang="en-US" dirty="0"/>
              <a:t> &lt;= nums.length-1; </a:t>
            </a:r>
            <a:r>
              <a:rPr lang="en-US" dirty="0" err="1"/>
              <a:t>i</a:t>
            </a:r>
            <a:r>
              <a:rPr lang="en-US" dirty="0"/>
              <a:t>++) {</a:t>
            </a:r>
          </a:p>
          <a:p>
            <a:r>
              <a:rPr lang="en-US" dirty="0"/>
              <a:t>            </a:t>
            </a:r>
            <a:r>
              <a:rPr lang="en-US" dirty="0" err="1"/>
              <a:t>totalDiff</a:t>
            </a:r>
            <a:r>
              <a:rPr lang="en-US" dirty="0"/>
              <a:t> += (</a:t>
            </a:r>
            <a:r>
              <a:rPr lang="en-US" dirty="0" err="1"/>
              <a:t>nums</a:t>
            </a:r>
            <a:r>
              <a:rPr lang="en-US" dirty="0"/>
              <a:t>[</a:t>
            </a:r>
            <a:r>
              <a:rPr lang="en-US" dirty="0" err="1"/>
              <a:t>i</a:t>
            </a:r>
            <a:r>
              <a:rPr lang="en-US" dirty="0"/>
              <a:t>] - </a:t>
            </a:r>
            <a:r>
              <a:rPr lang="en-US" dirty="0" err="1"/>
              <a:t>nums</a:t>
            </a:r>
            <a:r>
              <a:rPr lang="en-US" dirty="0"/>
              <a:t>[</a:t>
            </a:r>
            <a:r>
              <a:rPr lang="en-US" dirty="0" err="1"/>
              <a:t>i</a:t>
            </a:r>
            <a:r>
              <a:rPr lang="en-US" dirty="0"/>
              <a:t> - 1]);</a:t>
            </a:r>
          </a:p>
          <a:p>
            <a:r>
              <a:rPr lang="en-US" dirty="0"/>
              <a:t>        }</a:t>
            </a:r>
          </a:p>
          <a:p>
            <a:r>
              <a:rPr lang="en-US" dirty="0"/>
              <a:t>        </a:t>
            </a:r>
            <a:r>
              <a:rPr lang="en-US" dirty="0" err="1"/>
              <a:t>System.out.println</a:t>
            </a:r>
            <a:r>
              <a:rPr lang="en-US" dirty="0"/>
              <a:t>("Total Diff = " + </a:t>
            </a:r>
            <a:r>
              <a:rPr lang="en-US" dirty="0" err="1"/>
              <a:t>totalDiff</a:t>
            </a:r>
            <a:r>
              <a:rPr lang="en-US" dirty="0"/>
              <a:t>);</a:t>
            </a:r>
          </a:p>
          <a:p>
            <a:r>
              <a:rPr lang="en-US" dirty="0"/>
              <a:t>    }</a:t>
            </a:r>
          </a:p>
          <a:p>
            <a:r>
              <a:rPr lang="en-US" dirty="0"/>
              <a:t>}</a:t>
            </a:r>
          </a:p>
        </p:txBody>
      </p:sp>
      <p:sp>
        <p:nvSpPr>
          <p:cNvPr id="4" name="Slide Number Placeholder 3"/>
          <p:cNvSpPr>
            <a:spLocks noGrp="1"/>
          </p:cNvSpPr>
          <p:nvPr>
            <p:ph type="sldNum" sz="quarter" idx="5"/>
          </p:nvPr>
        </p:nvSpPr>
        <p:spPr/>
        <p:txBody>
          <a:bodyPr/>
          <a:lstStyle/>
          <a:p>
            <a:fld id="{A660FC8D-3FAB-384B-A523-F958535FCC05}" type="slidenum">
              <a:rPr lang="en-US" smtClean="0"/>
              <a:t>8</a:t>
            </a:fld>
            <a:endParaRPr lang="en-US"/>
          </a:p>
        </p:txBody>
      </p:sp>
    </p:spTree>
    <p:extLst>
      <p:ext uri="{BB962C8B-B14F-4D97-AF65-F5344CB8AC3E}">
        <p14:creationId xmlns:p14="http://schemas.microsoft.com/office/powerpoint/2010/main" val="1291344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01</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8CC323-5B9C-AAF4-65E3-D8F9BC678E5B}"/>
              </a:ext>
            </a:extLst>
          </p:cNvPr>
          <p:cNvSpPr txBox="1"/>
          <p:nvPr userDrawn="1"/>
        </p:nvSpPr>
        <p:spPr>
          <a:xfrm>
            <a:off x="8267254" y="5086746"/>
            <a:ext cx="3552289" cy="1318669"/>
          </a:xfrm>
          <a:prstGeom prst="rect">
            <a:avLst/>
          </a:prstGeom>
          <a:noFill/>
        </p:spPr>
        <p:txBody>
          <a:bodyPr wrap="square" numCol="4" rtlCol="0">
            <a:noAutofit/>
          </a:bodyPr>
          <a:lstStyle/>
          <a:p>
            <a:r>
              <a:rPr lang="en-US" sz="800" b="1" i="0" dirty="0">
                <a:solidFill>
                  <a:schemeClr val="tx1">
                    <a:lumMod val="65000"/>
                    <a:lumOff val="35000"/>
                  </a:schemeClr>
                </a:solidFill>
                <a:latin typeface="Montserrat SemiBold" pitchFamily="2" charset="77"/>
              </a:rPr>
              <a:t>Abigail</a:t>
            </a:r>
          </a:p>
          <a:p>
            <a:r>
              <a:rPr lang="en-US" sz="800" b="1" i="0" dirty="0">
                <a:solidFill>
                  <a:schemeClr val="tx1">
                    <a:lumMod val="65000"/>
                    <a:lumOff val="35000"/>
                  </a:schemeClr>
                </a:solidFill>
                <a:latin typeface="Montserrat SemiBold" pitchFamily="2" charset="77"/>
              </a:rPr>
              <a:t>Autumn</a:t>
            </a:r>
          </a:p>
          <a:p>
            <a:r>
              <a:rPr lang="en-US" sz="800" b="1" i="0" dirty="0">
                <a:solidFill>
                  <a:schemeClr val="tx1">
                    <a:lumMod val="65000"/>
                    <a:lumOff val="35000"/>
                  </a:schemeClr>
                </a:solidFill>
                <a:latin typeface="Montserrat SemiBold" pitchFamily="2" charset="77"/>
              </a:rPr>
              <a:t>Claire</a:t>
            </a:r>
          </a:p>
          <a:p>
            <a:r>
              <a:rPr lang="en-US" sz="800" b="1" i="0" dirty="0">
                <a:solidFill>
                  <a:schemeClr val="tx1">
                    <a:lumMod val="65000"/>
                    <a:lumOff val="35000"/>
                  </a:schemeClr>
                </a:solidFill>
                <a:latin typeface="Montserrat SemiBold" pitchFamily="2" charset="77"/>
              </a:rPr>
              <a:t>Jacob</a:t>
            </a:r>
          </a:p>
          <a:p>
            <a:r>
              <a:rPr lang="en-US" sz="800" b="1" i="0" dirty="0">
                <a:solidFill>
                  <a:schemeClr val="tx1">
                    <a:lumMod val="65000"/>
                    <a:lumOff val="35000"/>
                  </a:schemeClr>
                </a:solidFill>
                <a:latin typeface="Montserrat SemiBold" pitchFamily="2" charset="77"/>
              </a:rPr>
              <a:t>Kevin</a:t>
            </a:r>
          </a:p>
          <a:p>
            <a:r>
              <a:rPr lang="en-US" sz="800" b="1" i="0" dirty="0">
                <a:solidFill>
                  <a:schemeClr val="tx1">
                    <a:lumMod val="65000"/>
                    <a:lumOff val="35000"/>
                  </a:schemeClr>
                </a:solidFill>
                <a:latin typeface="Montserrat SemiBold" pitchFamily="2" charset="77"/>
              </a:rPr>
              <a:t>Mia</a:t>
            </a:r>
          </a:p>
          <a:p>
            <a:r>
              <a:rPr lang="en-US" sz="800" b="1" i="0" dirty="0">
                <a:solidFill>
                  <a:schemeClr val="tx1">
                    <a:lumMod val="65000"/>
                    <a:lumOff val="35000"/>
                  </a:schemeClr>
                </a:solidFill>
                <a:latin typeface="Montserrat SemiBold" pitchFamily="2" charset="77"/>
              </a:rPr>
              <a:t>Rucha</a:t>
            </a:r>
          </a:p>
          <a:p>
            <a:r>
              <a:rPr lang="en-US" sz="800" b="1" i="0" dirty="0">
                <a:solidFill>
                  <a:schemeClr val="tx1">
                    <a:lumMod val="65000"/>
                    <a:lumOff val="35000"/>
                  </a:schemeClr>
                </a:solidFill>
                <a:latin typeface="Montserrat SemiBold" pitchFamily="2" charset="77"/>
              </a:rPr>
              <a:t>Shreya</a:t>
            </a:r>
          </a:p>
          <a:p>
            <a:endParaRPr lang="en-US" sz="800" b="1" i="0" dirty="0">
              <a:solidFill>
                <a:schemeClr val="tx1">
                  <a:lumMod val="65000"/>
                  <a:lumOff val="35000"/>
                </a:schemeClr>
              </a:solidFill>
              <a:latin typeface="Montserrat SemiBold" pitchFamily="2" charset="77"/>
            </a:endParaRPr>
          </a:p>
          <a:p>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Ambika</a:t>
            </a:r>
          </a:p>
          <a:p>
            <a:r>
              <a:rPr lang="en-US" sz="800" b="1" i="0" dirty="0" err="1">
                <a:solidFill>
                  <a:schemeClr val="tx1">
                    <a:lumMod val="65000"/>
                    <a:lumOff val="35000"/>
                  </a:schemeClr>
                </a:solidFill>
                <a:latin typeface="Montserrat SemiBold" pitchFamily="2" charset="77"/>
              </a:rPr>
              <a:t>Ayush</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Colin</a:t>
            </a:r>
          </a:p>
          <a:p>
            <a:r>
              <a:rPr lang="en-US" sz="800" b="1" i="0" dirty="0">
                <a:solidFill>
                  <a:schemeClr val="tx1">
                    <a:lumMod val="65000"/>
                    <a:lumOff val="35000"/>
                  </a:schemeClr>
                </a:solidFill>
                <a:latin typeface="Montserrat SemiBold" pitchFamily="2" charset="77"/>
              </a:rPr>
              <a:t>Jasmine</a:t>
            </a:r>
          </a:p>
          <a:p>
            <a:r>
              <a:rPr lang="en-US" sz="800" b="1" i="0" dirty="0">
                <a:solidFill>
                  <a:schemeClr val="tx1">
                    <a:lumMod val="65000"/>
                    <a:lumOff val="35000"/>
                  </a:schemeClr>
                </a:solidFill>
                <a:latin typeface="Montserrat SemiBold" pitchFamily="2" charset="77"/>
              </a:rPr>
              <a:t>Kyle</a:t>
            </a:r>
          </a:p>
          <a:p>
            <a:r>
              <a:rPr lang="en-US" sz="800" b="1" i="0" dirty="0" err="1">
                <a:solidFill>
                  <a:schemeClr val="tx1">
                    <a:lumMod val="65000"/>
                    <a:lumOff val="35000"/>
                  </a:schemeClr>
                </a:solidFill>
                <a:latin typeface="Montserrat SemiBold" pitchFamily="2" charset="77"/>
              </a:rPr>
              <a:t>Poojitha</a:t>
            </a:r>
            <a:endParaRPr lang="en-US" sz="800" b="1" i="0" dirty="0">
              <a:solidFill>
                <a:schemeClr val="tx1">
                  <a:lumMod val="65000"/>
                  <a:lumOff val="35000"/>
                </a:schemeClr>
              </a:solidFill>
              <a:latin typeface="Montserrat SemiBold" pitchFamily="2" charset="77"/>
            </a:endParaRPr>
          </a:p>
          <a:p>
            <a:r>
              <a:rPr lang="en-US" sz="800" b="1" i="0" dirty="0" err="1">
                <a:solidFill>
                  <a:schemeClr val="tx1">
                    <a:lumMod val="65000"/>
                    <a:lumOff val="35000"/>
                  </a:schemeClr>
                </a:solidFill>
                <a:latin typeface="Montserrat SemiBold" pitchFamily="2" charset="77"/>
              </a:rPr>
              <a:t>Saivi</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Smriti</a:t>
            </a:r>
          </a:p>
          <a:p>
            <a:endParaRPr lang="en-US" sz="800" b="1" i="0" dirty="0">
              <a:solidFill>
                <a:schemeClr val="tx1">
                  <a:lumMod val="65000"/>
                  <a:lumOff val="35000"/>
                </a:schemeClr>
              </a:solidFill>
              <a:latin typeface="Montserrat SemiBold" pitchFamily="2" charset="77"/>
            </a:endParaRPr>
          </a:p>
          <a:p>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Arthur</a:t>
            </a:r>
          </a:p>
          <a:p>
            <a:r>
              <a:rPr lang="en-US" sz="800" b="1" i="0" dirty="0" err="1">
                <a:solidFill>
                  <a:schemeClr val="tx1">
                    <a:lumMod val="65000"/>
                    <a:lumOff val="35000"/>
                  </a:schemeClr>
                </a:solidFill>
                <a:latin typeface="Montserrat SemiBold" pitchFamily="2" charset="77"/>
              </a:rPr>
              <a:t>Chaafen</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Elizabeth</a:t>
            </a:r>
          </a:p>
          <a:p>
            <a:r>
              <a:rPr lang="en-US" sz="800" b="1" i="0" dirty="0">
                <a:solidFill>
                  <a:schemeClr val="tx1">
                    <a:lumMod val="65000"/>
                    <a:lumOff val="35000"/>
                  </a:schemeClr>
                </a:solidFill>
                <a:latin typeface="Montserrat SemiBold" pitchFamily="2" charset="77"/>
              </a:rPr>
              <a:t>Jaylyn</a:t>
            </a:r>
          </a:p>
          <a:p>
            <a:r>
              <a:rPr lang="en-US" sz="800" b="1" i="0" dirty="0">
                <a:solidFill>
                  <a:schemeClr val="tx1">
                    <a:lumMod val="65000"/>
                    <a:lumOff val="35000"/>
                  </a:schemeClr>
                </a:solidFill>
                <a:latin typeface="Montserrat SemiBold" pitchFamily="2" charset="77"/>
              </a:rPr>
              <a:t>Marcus</a:t>
            </a:r>
          </a:p>
          <a:p>
            <a:r>
              <a:rPr lang="en-US" sz="800" b="1" i="0" dirty="0">
                <a:solidFill>
                  <a:schemeClr val="tx1">
                    <a:lumMod val="65000"/>
                    <a:lumOff val="35000"/>
                  </a:schemeClr>
                </a:solidFill>
                <a:latin typeface="Montserrat SemiBold" pitchFamily="2" charset="77"/>
              </a:rPr>
              <a:t>Rishi</a:t>
            </a:r>
          </a:p>
          <a:p>
            <a:r>
              <a:rPr lang="en-US" sz="800" b="1" i="0" dirty="0" err="1">
                <a:solidFill>
                  <a:schemeClr val="tx1">
                    <a:lumMod val="65000"/>
                    <a:lumOff val="35000"/>
                  </a:schemeClr>
                </a:solidFill>
                <a:latin typeface="Montserrat SemiBold" pitchFamily="2" charset="77"/>
              </a:rPr>
              <a:t>Shananda</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Steven</a:t>
            </a:r>
          </a:p>
          <a:p>
            <a:endParaRPr lang="en-US" sz="800" b="1" i="0" dirty="0">
              <a:solidFill>
                <a:schemeClr val="tx1">
                  <a:lumMod val="65000"/>
                  <a:lumOff val="35000"/>
                </a:schemeClr>
              </a:solidFill>
              <a:latin typeface="Montserrat SemiBold" pitchFamily="2" charset="77"/>
            </a:endParaRPr>
          </a:p>
          <a:p>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Atharva</a:t>
            </a:r>
          </a:p>
          <a:p>
            <a:r>
              <a:rPr lang="en-US" sz="800" b="1" i="0" dirty="0">
                <a:solidFill>
                  <a:schemeClr val="tx1">
                    <a:lumMod val="65000"/>
                    <a:lumOff val="35000"/>
                  </a:schemeClr>
                </a:solidFill>
                <a:latin typeface="Montserrat SemiBold" pitchFamily="2" charset="77"/>
              </a:rPr>
              <a:t>Chloë</a:t>
            </a:r>
          </a:p>
          <a:p>
            <a:r>
              <a:rPr lang="en-US" sz="800" b="1" i="0" dirty="0">
                <a:solidFill>
                  <a:schemeClr val="tx1">
                    <a:lumMod val="65000"/>
                    <a:lumOff val="35000"/>
                  </a:schemeClr>
                </a:solidFill>
                <a:latin typeface="Montserrat SemiBold" pitchFamily="2" charset="77"/>
              </a:rPr>
              <a:t>Helena</a:t>
            </a:r>
          </a:p>
          <a:p>
            <a:r>
              <a:rPr lang="en-US" sz="800" b="1" i="0" dirty="0">
                <a:solidFill>
                  <a:schemeClr val="tx1">
                    <a:lumMod val="65000"/>
                    <a:lumOff val="35000"/>
                  </a:schemeClr>
                </a:solidFill>
                <a:latin typeface="Montserrat SemiBold" pitchFamily="2" charset="77"/>
              </a:rPr>
              <a:t>Kavya</a:t>
            </a:r>
          </a:p>
          <a:p>
            <a:r>
              <a:rPr lang="en-US" sz="800" b="1" i="0" dirty="0" err="1">
                <a:solidFill>
                  <a:schemeClr val="tx1">
                    <a:lumMod val="65000"/>
                    <a:lumOff val="35000"/>
                  </a:schemeClr>
                </a:solidFill>
                <a:latin typeface="Montserrat SemiBold" pitchFamily="2" charset="77"/>
              </a:rPr>
              <a:t>Megana</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Rohini</a:t>
            </a:r>
          </a:p>
          <a:p>
            <a:r>
              <a:rPr lang="en-US" sz="800" b="1" i="0" dirty="0">
                <a:solidFill>
                  <a:schemeClr val="tx1">
                    <a:lumMod val="65000"/>
                    <a:lumOff val="35000"/>
                  </a:schemeClr>
                </a:solidFill>
                <a:latin typeface="Montserrat SemiBold" pitchFamily="2" charset="77"/>
              </a:rPr>
              <a:t>Shivani</a:t>
            </a:r>
          </a:p>
          <a:p>
            <a:r>
              <a:rPr lang="en-US" sz="800" b="1" i="0" dirty="0">
                <a:solidFill>
                  <a:schemeClr val="tx1">
                    <a:lumMod val="65000"/>
                    <a:lumOff val="35000"/>
                  </a:schemeClr>
                </a:solidFill>
                <a:latin typeface="Montserrat SemiBold" pitchFamily="2" charset="77"/>
              </a:rPr>
              <a:t>Zane</a:t>
            </a:r>
          </a:p>
        </p:txBody>
      </p:sp>
      <p:sp>
        <p:nvSpPr>
          <p:cNvPr id="8" name="Rectangle 7">
            <a:extLst>
              <a:ext uri="{FF2B5EF4-FFF2-40B4-BE49-F238E27FC236}">
                <a16:creationId xmlns:a16="http://schemas.microsoft.com/office/drawing/2014/main" id="{043CCF12-48D1-48D7-472E-29F6FD3935BD}"/>
              </a:ext>
            </a:extLst>
          </p:cNvPr>
          <p:cNvSpPr/>
          <p:nvPr userDrawn="1"/>
        </p:nvSpPr>
        <p:spPr>
          <a:xfrm>
            <a:off x="8267254" y="4819413"/>
            <a:ext cx="1023037" cy="276999"/>
          </a:xfrm>
          <a:prstGeom prst="rect">
            <a:avLst/>
          </a:prstGeom>
        </p:spPr>
        <p:txBody>
          <a:bodyPr wrap="none">
            <a:spAutoFit/>
          </a:bodyPr>
          <a:lstStyle/>
          <a:p>
            <a:r>
              <a:rPr lang="en-US" sz="1200" b="1" i="0" dirty="0">
                <a:solidFill>
                  <a:schemeClr val="tx1">
                    <a:lumMod val="65000"/>
                    <a:lumOff val="35000"/>
                  </a:schemeClr>
                </a:solidFill>
                <a:latin typeface="Montserrat SemiBold" pitchFamily="2" charset="77"/>
              </a:rPr>
              <a:t>Elba Garza</a:t>
            </a:r>
          </a:p>
        </p:txBody>
      </p:sp>
      <p:sp>
        <p:nvSpPr>
          <p:cNvPr id="10" name="Rectangle 9">
            <a:extLst>
              <a:ext uri="{FF2B5EF4-FFF2-40B4-BE49-F238E27FC236}">
                <a16:creationId xmlns:a16="http://schemas.microsoft.com/office/drawing/2014/main" id="{5EA8AF7D-EB6E-06F0-A11F-5352E3BDA6C8}"/>
              </a:ext>
            </a:extLst>
          </p:cNvPr>
          <p:cNvSpPr/>
          <p:nvPr userDrawn="1"/>
        </p:nvSpPr>
        <p:spPr>
          <a:xfrm>
            <a:off x="7281087" y="4819413"/>
            <a:ext cx="986167"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Instructor</a:t>
            </a:r>
          </a:p>
        </p:txBody>
      </p:sp>
      <p:sp>
        <p:nvSpPr>
          <p:cNvPr id="12" name="Rectangle 11">
            <a:extLst>
              <a:ext uri="{FF2B5EF4-FFF2-40B4-BE49-F238E27FC236}">
                <a16:creationId xmlns:a16="http://schemas.microsoft.com/office/drawing/2014/main" id="{642F9617-4B9F-19A5-D41B-387416ABD311}"/>
              </a:ext>
            </a:extLst>
          </p:cNvPr>
          <p:cNvSpPr/>
          <p:nvPr userDrawn="1"/>
        </p:nvSpPr>
        <p:spPr>
          <a:xfrm>
            <a:off x="7768795" y="5075655"/>
            <a:ext cx="479618"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TAs</a:t>
            </a:r>
          </a:p>
        </p:txBody>
      </p:sp>
      <p:pic>
        <p:nvPicPr>
          <p:cNvPr id="16" name="Picture 15" descr="A qr code on a white background&#10;&#10;Description automatically generated">
            <a:extLst>
              <a:ext uri="{FF2B5EF4-FFF2-40B4-BE49-F238E27FC236}">
                <a16:creationId xmlns:a16="http://schemas.microsoft.com/office/drawing/2014/main" id="{D34EE40D-9A6C-63E9-A51A-BCEF3DB6DE92}"/>
              </a:ext>
            </a:extLst>
          </p:cNvPr>
          <p:cNvPicPr>
            <a:picLocks noChangeAspect="1"/>
          </p:cNvPicPr>
          <p:nvPr userDrawn="1"/>
        </p:nvPicPr>
        <p:blipFill>
          <a:blip r:embed="rId3"/>
          <a:stretch>
            <a:fillRect/>
          </a:stretch>
        </p:blipFill>
        <p:spPr>
          <a:xfrm flipH="1">
            <a:off x="2934998" y="5594680"/>
            <a:ext cx="1257452" cy="1243362"/>
          </a:xfrm>
          <a:prstGeom prst="rect">
            <a:avLst/>
          </a:prstGeom>
        </p:spPr>
      </p:pic>
    </p:spTree>
    <p:extLst>
      <p:ext uri="{BB962C8B-B14F-4D97-AF65-F5344CB8AC3E}">
        <p14:creationId xmlns:p14="http://schemas.microsoft.com/office/powerpoint/2010/main" val="3828369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qr code on a white background&#10;&#10;Description automatically generated">
            <a:extLst>
              <a:ext uri="{FF2B5EF4-FFF2-40B4-BE49-F238E27FC236}">
                <a16:creationId xmlns:a16="http://schemas.microsoft.com/office/drawing/2014/main" id="{602B7F4F-396E-EFC4-FB66-73A56F4347B3}"/>
              </a:ext>
            </a:extLst>
          </p:cNvPr>
          <p:cNvPicPr>
            <a:picLocks noChangeAspect="1"/>
          </p:cNvPicPr>
          <p:nvPr userDrawn="1"/>
        </p:nvPicPr>
        <p:blipFill>
          <a:blip r:embed="rId4"/>
          <a:stretch>
            <a:fillRect/>
          </a:stretch>
        </p:blipFill>
        <p:spPr>
          <a:xfrm flipH="1">
            <a:off x="7335343" y="275391"/>
            <a:ext cx="803423" cy="794421"/>
          </a:xfrm>
          <a:prstGeom prst="rect">
            <a:avLst/>
          </a:prstGeom>
        </p:spPr>
      </p:pic>
    </p:spTree>
    <p:extLst>
      <p:ext uri="{BB962C8B-B14F-4D97-AF65-F5344CB8AC3E}">
        <p14:creationId xmlns:p14="http://schemas.microsoft.com/office/powerpoint/2010/main" val="1063051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6" name="Picture 5" descr="A qr code on a white background&#10;&#10;Description automatically generated">
            <a:extLst>
              <a:ext uri="{FF2B5EF4-FFF2-40B4-BE49-F238E27FC236}">
                <a16:creationId xmlns:a16="http://schemas.microsoft.com/office/drawing/2014/main" id="{EAEF36E3-7632-5966-D339-DFD4A9BB77C2}"/>
              </a:ext>
            </a:extLst>
          </p:cNvPr>
          <p:cNvPicPr>
            <a:picLocks noChangeAspect="1"/>
          </p:cNvPicPr>
          <p:nvPr userDrawn="1"/>
        </p:nvPicPr>
        <p:blipFill>
          <a:blip r:embed="rId4"/>
          <a:stretch>
            <a:fillRect/>
          </a:stretch>
        </p:blipFill>
        <p:spPr>
          <a:xfrm flipH="1">
            <a:off x="7335343" y="275391"/>
            <a:ext cx="803423" cy="794421"/>
          </a:xfrm>
          <a:prstGeom prst="rect">
            <a:avLst/>
          </a:prstGeom>
        </p:spPr>
      </p:pic>
    </p:spTree>
    <p:extLst>
      <p:ext uri="{BB962C8B-B14F-4D97-AF65-F5344CB8AC3E}">
        <p14:creationId xmlns:p14="http://schemas.microsoft.com/office/powerpoint/2010/main" val="4039598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Autumn 2023</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01: Java Review &amp; Functional Decomposition</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se12x.github.io/java-tutorial/io_files.html#user-input"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courses.cs.washington.edu/courses/cse122/23au/resources/code_quality/"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courses.cs.washington.edu/courses/cse122/23au/rubrics/"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courses.cs.washington.edu/courses/cse122/23au/rubric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washington.edu/classroom/BA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forms.gle/e1MSNnb6Upg2LtWb8"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cse12x.github.io/java-tutorial/index.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Java Review &amp; </a:t>
            </a:r>
            <a:br>
              <a:rPr lang="en-US" sz="3600" dirty="0"/>
            </a:br>
            <a:r>
              <a:rPr lang="en-US" sz="3600" dirty="0"/>
              <a:t>Functional Decomposition</a:t>
            </a:r>
          </a:p>
        </p:txBody>
      </p:sp>
      <p:sp>
        <p:nvSpPr>
          <p:cNvPr id="4" name="TextBox 3">
            <a:extLst>
              <a:ext uri="{FF2B5EF4-FFF2-40B4-BE49-F238E27FC236}">
                <a16:creationId xmlns:a16="http://schemas.microsoft.com/office/drawing/2014/main" id="{1140A5DD-90C5-8F48-BFF7-AE8301DF7CEF}"/>
              </a:ext>
            </a:extLst>
          </p:cNvPr>
          <p:cNvSpPr txBox="1"/>
          <p:nvPr/>
        </p:nvSpPr>
        <p:spPr>
          <a:xfrm>
            <a:off x="7456906" y="1840355"/>
            <a:ext cx="4476805" cy="430887"/>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8" name="TextBox 7">
            <a:extLst>
              <a:ext uri="{FF2B5EF4-FFF2-40B4-BE49-F238E27FC236}">
                <a16:creationId xmlns:a16="http://schemas.microsoft.com/office/drawing/2014/main" id="{AC9DA592-1FCD-40B6-970D-BE472D51DD5E}"/>
              </a:ext>
            </a:extLst>
          </p:cNvPr>
          <p:cNvSpPr txBox="1"/>
          <p:nvPr/>
        </p:nvSpPr>
        <p:spPr>
          <a:xfrm>
            <a:off x="7630732" y="4125093"/>
            <a:ext cx="4211392" cy="430887"/>
          </a:xfrm>
          <a:prstGeom prst="rect">
            <a:avLst/>
          </a:prstGeom>
          <a:noFill/>
        </p:spPr>
        <p:txBody>
          <a:bodyPr wrap="square" rtlCol="0">
            <a:spAutoFit/>
          </a:bodyPr>
          <a:lstStyle/>
          <a:p>
            <a:pPr algn="ctr"/>
            <a:r>
              <a:rPr lang="en-US" sz="2200" dirty="0">
                <a:solidFill>
                  <a:schemeClr val="tx1">
                    <a:lumMod val="75000"/>
                    <a:lumOff val="25000"/>
                  </a:schemeClr>
                </a:solidFill>
                <a:latin typeface="Calibri" panose="020F0502020204030204" pitchFamily="34" charset="0"/>
                <a:cs typeface="Calibri" panose="020F0502020204030204" pitchFamily="34" charset="0"/>
              </a:rPr>
              <a:t>Music: Columbia - Quevedo </a:t>
            </a:r>
          </a:p>
        </p:txBody>
      </p:sp>
      <p:sp>
        <p:nvSpPr>
          <p:cNvPr id="3" name="TextBox 2">
            <a:extLst>
              <a:ext uri="{FF2B5EF4-FFF2-40B4-BE49-F238E27FC236}">
                <a16:creationId xmlns:a16="http://schemas.microsoft.com/office/drawing/2014/main" id="{C9BFB015-FF4C-2845-BA63-4C35130F15D3}"/>
              </a:ext>
            </a:extLst>
          </p:cNvPr>
          <p:cNvSpPr txBox="1"/>
          <p:nvPr/>
        </p:nvSpPr>
        <p:spPr>
          <a:xfrm>
            <a:off x="7847768" y="2367524"/>
            <a:ext cx="3928588" cy="830997"/>
          </a:xfrm>
          <a:prstGeom prst="rect">
            <a:avLst/>
          </a:prstGeom>
          <a:noFill/>
        </p:spPr>
        <p:txBody>
          <a:bodyPr wrap="square" rtlCol="0">
            <a:spAutoFit/>
          </a:bodyPr>
          <a:lstStyle/>
          <a:p>
            <a:pPr algn="ctr"/>
            <a:r>
              <a:rPr lang="en-US" sz="2400" dirty="0"/>
              <a:t>What’s your favorite YouTube or Twitch channel to watch? </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Case Study: Temperatures</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p:txBody>
          <a:bodyPr>
            <a:normAutofit lnSpcReduction="10000"/>
          </a:bodyPr>
          <a:lstStyle/>
          <a:p>
            <a:pPr marL="0" indent="0">
              <a:buNone/>
            </a:pPr>
            <a:r>
              <a:rPr lang="en-US" sz="2500" dirty="0"/>
              <a:t>Write a program to prompt the user for how many days’ temperatures they want to enter, then asks the user for the temperatures of that many days. The program should then report the highest temperature that occurred and what day it occurred on. The program then should allow the user to ask for the average temperature across a range of days, and report how many of those days were above average. </a:t>
            </a:r>
          </a:p>
          <a:p>
            <a:pPr marL="0" indent="0">
              <a:buNone/>
            </a:pPr>
            <a:endParaRPr lang="en-US" dirty="0"/>
          </a:p>
          <a:p>
            <a:pPr marL="0" indent="0">
              <a:buNone/>
            </a:pPr>
            <a:r>
              <a:rPr lang="en-US" sz="2600" b="1" dirty="0"/>
              <a:t>Review skills</a:t>
            </a:r>
          </a:p>
          <a:p>
            <a:pPr lvl="1"/>
            <a:r>
              <a:rPr lang="en-US" sz="2200" dirty="0">
                <a:hlinkClick r:id="rId2"/>
              </a:rPr>
              <a:t>User input</a:t>
            </a:r>
            <a:endParaRPr lang="en-US" sz="2200" dirty="0"/>
          </a:p>
          <a:p>
            <a:pPr lvl="1"/>
            <a:r>
              <a:rPr lang="en-US" sz="2200" dirty="0"/>
              <a:t>For loops</a:t>
            </a:r>
          </a:p>
          <a:p>
            <a:pPr lvl="1"/>
            <a:r>
              <a:rPr lang="en-US" sz="2200" dirty="0"/>
              <a:t>Arrays</a:t>
            </a:r>
          </a:p>
          <a:p>
            <a:pPr lvl="1"/>
            <a:r>
              <a:rPr lang="en-US" sz="2200" dirty="0"/>
              <a:t>Maximum calculation</a:t>
            </a:r>
          </a:p>
          <a:p>
            <a:pPr lvl="1"/>
            <a:r>
              <a:rPr lang="en-US" sz="2200" dirty="0"/>
              <a:t>Cumulative sum</a:t>
            </a:r>
          </a:p>
        </p:txBody>
      </p:sp>
      <p:sp>
        <p:nvSpPr>
          <p:cNvPr id="5" name="TextBox 4">
            <a:extLst>
              <a:ext uri="{FF2B5EF4-FFF2-40B4-BE49-F238E27FC236}">
                <a16:creationId xmlns:a16="http://schemas.microsoft.com/office/drawing/2014/main" id="{FDE7B902-53C2-64CC-ACD6-D4C80782CBFB}"/>
              </a:ext>
            </a:extLst>
          </p:cNvPr>
          <p:cNvSpPr txBox="1"/>
          <p:nvPr/>
        </p:nvSpPr>
        <p:spPr>
          <a:xfrm>
            <a:off x="7310280" y="3559405"/>
            <a:ext cx="4720694" cy="3108543"/>
          </a:xfrm>
          <a:prstGeom prst="rect">
            <a:avLst/>
          </a:prstGeom>
          <a:solidFill>
            <a:srgbClr val="F5F5F5"/>
          </a:solidFill>
          <a:ln>
            <a:solidFill>
              <a:schemeClr val="accent1"/>
            </a:solidFill>
          </a:ln>
        </p:spPr>
        <p:txBody>
          <a:bodyPr wrap="square">
            <a:spAutoFit/>
          </a:bodyPr>
          <a:lstStyle/>
          <a:p>
            <a:r>
              <a:rPr lang="en-US" sz="1400" dirty="0">
                <a:latin typeface="Consolas" panose="020B0609020204030204" pitchFamily="49" charset="0"/>
              </a:rPr>
              <a:t>How many days' temperatures? </a:t>
            </a:r>
            <a:r>
              <a:rPr lang="en-US" sz="1400" b="1" u="sng" dirty="0">
                <a:latin typeface="Consolas" panose="020B0609020204030204" pitchFamily="49" charset="0"/>
              </a:rPr>
              <a:t>7</a:t>
            </a:r>
            <a:r>
              <a:rPr lang="en-US" sz="1400" dirty="0">
                <a:latin typeface="Consolas" panose="020B0609020204030204" pitchFamily="49" charset="0"/>
              </a:rPr>
              <a:t> </a:t>
            </a:r>
          </a:p>
          <a:p>
            <a:r>
              <a:rPr lang="en-US" sz="1400" dirty="0">
                <a:latin typeface="Consolas" panose="020B0609020204030204" pitchFamily="49" charset="0"/>
              </a:rPr>
              <a:t>Day 0's high temp: </a:t>
            </a:r>
            <a:r>
              <a:rPr lang="en-US" sz="1400" b="1" u="sng" dirty="0">
                <a:latin typeface="Consolas" panose="020B0609020204030204" pitchFamily="49" charset="0"/>
              </a:rPr>
              <a:t>45</a:t>
            </a:r>
            <a:r>
              <a:rPr lang="en-US" sz="1400" dirty="0">
                <a:latin typeface="Consolas" panose="020B0609020204030204" pitchFamily="49" charset="0"/>
              </a:rPr>
              <a:t> </a:t>
            </a:r>
          </a:p>
          <a:p>
            <a:r>
              <a:rPr lang="en-US" sz="1400" dirty="0">
                <a:latin typeface="Consolas" panose="020B0609020204030204" pitchFamily="49" charset="0"/>
              </a:rPr>
              <a:t>Day 1's high temp: </a:t>
            </a:r>
            <a:r>
              <a:rPr lang="en-US" sz="1400" b="1" u="sng" dirty="0">
                <a:latin typeface="Consolas" panose="020B0609020204030204" pitchFamily="49" charset="0"/>
              </a:rPr>
              <a:t>44</a:t>
            </a:r>
            <a:r>
              <a:rPr lang="en-US" sz="1400" dirty="0">
                <a:latin typeface="Consolas" panose="020B0609020204030204" pitchFamily="49" charset="0"/>
              </a:rPr>
              <a:t> </a:t>
            </a:r>
          </a:p>
          <a:p>
            <a:r>
              <a:rPr lang="en-US" sz="1400" dirty="0">
                <a:latin typeface="Consolas" panose="020B0609020204030204" pitchFamily="49" charset="0"/>
              </a:rPr>
              <a:t>Day 2's high temp: </a:t>
            </a:r>
            <a:r>
              <a:rPr lang="en-US" sz="1400" b="1" u="sng" dirty="0">
                <a:latin typeface="Consolas" panose="020B0609020204030204" pitchFamily="49" charset="0"/>
              </a:rPr>
              <a:t>39</a:t>
            </a:r>
            <a:r>
              <a:rPr lang="en-US" sz="1400" dirty="0">
                <a:latin typeface="Consolas" panose="020B0609020204030204" pitchFamily="49" charset="0"/>
              </a:rPr>
              <a:t> </a:t>
            </a:r>
          </a:p>
          <a:p>
            <a:r>
              <a:rPr lang="en-US" sz="1400" dirty="0">
                <a:latin typeface="Consolas" panose="020B0609020204030204" pitchFamily="49" charset="0"/>
              </a:rPr>
              <a:t>Day 3's high temp: </a:t>
            </a:r>
            <a:r>
              <a:rPr lang="en-US" sz="1400" b="1" u="sng" dirty="0">
                <a:latin typeface="Consolas" panose="020B0609020204030204" pitchFamily="49" charset="0"/>
              </a:rPr>
              <a:t>48</a:t>
            </a:r>
            <a:r>
              <a:rPr lang="en-US" sz="1400" dirty="0">
                <a:latin typeface="Consolas" panose="020B0609020204030204" pitchFamily="49" charset="0"/>
              </a:rPr>
              <a:t> </a:t>
            </a:r>
          </a:p>
          <a:p>
            <a:r>
              <a:rPr lang="en-US" sz="1400" dirty="0">
                <a:latin typeface="Consolas" panose="020B0609020204030204" pitchFamily="49" charset="0"/>
              </a:rPr>
              <a:t>Day 4's high temp: </a:t>
            </a:r>
            <a:r>
              <a:rPr lang="en-US" sz="1400" b="1" u="sng" dirty="0">
                <a:latin typeface="Consolas" panose="020B0609020204030204" pitchFamily="49" charset="0"/>
              </a:rPr>
              <a:t>37</a:t>
            </a:r>
            <a:r>
              <a:rPr lang="en-US" sz="1400" dirty="0">
                <a:latin typeface="Consolas" panose="020B0609020204030204" pitchFamily="49" charset="0"/>
              </a:rPr>
              <a:t> </a:t>
            </a:r>
          </a:p>
          <a:p>
            <a:r>
              <a:rPr lang="en-US" sz="1400" dirty="0">
                <a:latin typeface="Consolas" panose="020B0609020204030204" pitchFamily="49" charset="0"/>
              </a:rPr>
              <a:t>Day 5's high temp: </a:t>
            </a:r>
            <a:r>
              <a:rPr lang="en-US" sz="1400" b="1" u="sng" dirty="0">
                <a:latin typeface="Consolas" panose="020B0609020204030204" pitchFamily="49" charset="0"/>
              </a:rPr>
              <a:t>46</a:t>
            </a:r>
            <a:r>
              <a:rPr lang="en-US" sz="1400" dirty="0">
                <a:latin typeface="Consolas" panose="020B0609020204030204" pitchFamily="49" charset="0"/>
              </a:rPr>
              <a:t> </a:t>
            </a:r>
          </a:p>
          <a:p>
            <a:r>
              <a:rPr lang="en-US" sz="1400" dirty="0">
                <a:latin typeface="Consolas" panose="020B0609020204030204" pitchFamily="49" charset="0"/>
              </a:rPr>
              <a:t>Day 6's high temp: </a:t>
            </a:r>
            <a:r>
              <a:rPr lang="en-US" sz="1400" b="1" u="sng" dirty="0">
                <a:latin typeface="Consolas" panose="020B0609020204030204" pitchFamily="49" charset="0"/>
              </a:rPr>
              <a:t>53</a:t>
            </a:r>
            <a:r>
              <a:rPr lang="en-US" sz="1400" dirty="0">
                <a:latin typeface="Consolas" panose="020B0609020204030204" pitchFamily="49" charset="0"/>
              </a:rPr>
              <a:t> </a:t>
            </a:r>
          </a:p>
          <a:p>
            <a:r>
              <a:rPr lang="en-US" sz="1400" dirty="0">
                <a:latin typeface="Consolas" panose="020B0609020204030204" pitchFamily="49" charset="0"/>
              </a:rPr>
              <a:t>The highest temperature was on day 6 and was 53. </a:t>
            </a:r>
          </a:p>
          <a:p>
            <a:endParaRPr lang="en-US" sz="1400" dirty="0">
              <a:latin typeface="Consolas" panose="020B0609020204030204" pitchFamily="49" charset="0"/>
            </a:endParaRPr>
          </a:p>
          <a:p>
            <a:r>
              <a:rPr lang="en-US" sz="1400" dirty="0">
                <a:latin typeface="Consolas" panose="020B0609020204030204" pitchFamily="49" charset="0"/>
              </a:rPr>
              <a:t>What range of days are you interested in? </a:t>
            </a:r>
            <a:r>
              <a:rPr lang="en-US" sz="1400" b="1" u="sng" dirty="0">
                <a:latin typeface="Consolas" panose="020B0609020204030204" pitchFamily="49" charset="0"/>
              </a:rPr>
              <a:t>2 5</a:t>
            </a:r>
            <a:r>
              <a:rPr lang="en-US" sz="1400" dirty="0">
                <a:latin typeface="Consolas" panose="020B0609020204030204" pitchFamily="49" charset="0"/>
              </a:rPr>
              <a:t> </a:t>
            </a:r>
          </a:p>
          <a:p>
            <a:r>
              <a:rPr lang="en-US" sz="1400" dirty="0">
                <a:latin typeface="Consolas" panose="020B0609020204030204" pitchFamily="49" charset="0"/>
              </a:rPr>
              <a:t>Average temperature was 42.5 </a:t>
            </a:r>
          </a:p>
          <a:p>
            <a:r>
              <a:rPr lang="en-US" sz="1400" dirty="0">
                <a:latin typeface="Consolas" panose="020B0609020204030204" pitchFamily="49" charset="0"/>
              </a:rPr>
              <a:t>2 days were above average.</a:t>
            </a:r>
            <a:endParaRPr lang="en-US" sz="1200" dirty="0">
              <a:latin typeface="Consolas" panose="020B0609020204030204" pitchFamily="49" charset="0"/>
              <a:ea typeface="Menlo" panose="020B0609030804020204" pitchFamily="49" charset="0"/>
              <a:cs typeface="Menlo" panose="020B0609030804020204" pitchFamily="49" charset="0"/>
            </a:endParaRPr>
          </a:p>
        </p:txBody>
      </p:sp>
    </p:spTree>
    <p:extLst>
      <p:ext uri="{BB962C8B-B14F-4D97-AF65-F5344CB8AC3E}">
        <p14:creationId xmlns:p14="http://schemas.microsoft.com/office/powerpoint/2010/main" val="339448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b="1" dirty="0">
                <a:solidFill>
                  <a:schemeClr val="accent5"/>
                </a:solidFill>
              </a:rPr>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282315" y="274118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034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p:txBody>
          <a:bodyPr/>
          <a:lstStyle/>
          <a:p>
            <a:pPr marL="0" indent="0">
              <a:buNone/>
            </a:pPr>
            <a:r>
              <a:rPr lang="en-US" b="1" dirty="0"/>
              <a:t>Functional decomposition </a:t>
            </a:r>
            <a:r>
              <a:rPr lang="en-US" dirty="0"/>
              <a:t>is the process of breaking down a complex problem or system into parts that are easier to </a:t>
            </a:r>
            <a:r>
              <a:rPr lang="en-US" i="1" dirty="0"/>
              <a:t>conceive, understand, program, </a:t>
            </a:r>
            <a:r>
              <a:rPr lang="en-US" dirty="0"/>
              <a:t>and </a:t>
            </a:r>
            <a:r>
              <a:rPr lang="en-US" i="1" dirty="0"/>
              <a:t>maintain.</a:t>
            </a:r>
          </a:p>
          <a:p>
            <a:pPr marL="0" indent="0">
              <a:buNone/>
            </a:pPr>
            <a:endParaRPr lang="en-US" b="1" i="1"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9C2EE31E-DFCA-1791-4DAB-3BF7BC2E86D1}"/>
              </a:ext>
            </a:extLst>
          </p:cNvPr>
          <p:cNvSpPr txBox="1"/>
          <p:nvPr/>
        </p:nvSpPr>
        <p:spPr>
          <a:xfrm>
            <a:off x="762433" y="4538160"/>
            <a:ext cx="3708579" cy="646331"/>
          </a:xfrm>
          <a:prstGeom prst="rect">
            <a:avLst/>
          </a:prstGeom>
          <a:noFill/>
        </p:spPr>
        <p:txBody>
          <a:bodyPr wrap="none" rtlCol="0">
            <a:spAutoFit/>
          </a:bodyPr>
          <a:lstStyle/>
          <a:p>
            <a:r>
              <a:rPr lang="en-US" sz="3600" dirty="0"/>
              <a:t>“Bake the cookies”</a:t>
            </a:r>
          </a:p>
        </p:txBody>
      </p:sp>
      <p:pic>
        <p:nvPicPr>
          <p:cNvPr id="7" name="Graphic 6" descr="Arrow Right with solid fill">
            <a:extLst>
              <a:ext uri="{FF2B5EF4-FFF2-40B4-BE49-F238E27FC236}">
                <a16:creationId xmlns:a16="http://schemas.microsoft.com/office/drawing/2014/main" id="{BD3A8F9F-D3B9-1F98-B078-8BC1477706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86995" y="4404125"/>
            <a:ext cx="914400" cy="914400"/>
          </a:xfrm>
          <a:prstGeom prst="rect">
            <a:avLst/>
          </a:prstGeom>
        </p:spPr>
      </p:pic>
      <p:graphicFrame>
        <p:nvGraphicFramePr>
          <p:cNvPr id="8" name="Diagram 7">
            <a:extLst>
              <a:ext uri="{FF2B5EF4-FFF2-40B4-BE49-F238E27FC236}">
                <a16:creationId xmlns:a16="http://schemas.microsoft.com/office/drawing/2014/main" id="{013D7C51-1DDB-588C-CAE4-2756B917A95B}"/>
              </a:ext>
            </a:extLst>
          </p:cNvPr>
          <p:cNvGraphicFramePr/>
          <p:nvPr>
            <p:extLst>
              <p:ext uri="{D42A27DB-BD31-4B8C-83A1-F6EECF244321}">
                <p14:modId xmlns:p14="http://schemas.microsoft.com/office/powerpoint/2010/main" val="1738373101"/>
              </p:ext>
            </p:extLst>
          </p:nvPr>
        </p:nvGraphicFramePr>
        <p:xfrm>
          <a:off x="6082535" y="3327093"/>
          <a:ext cx="5852405" cy="3417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02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CAB6-D7DE-B816-FA32-86F830EA788C}"/>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5170B653-7797-2D6B-C71D-01F400D087C8}"/>
              </a:ext>
            </a:extLst>
          </p:cNvPr>
          <p:cNvSpPr>
            <a:spLocks noGrp="1"/>
          </p:cNvSpPr>
          <p:nvPr>
            <p:ph idx="1"/>
          </p:nvPr>
        </p:nvSpPr>
        <p:spPr/>
        <p:txBody>
          <a:bodyPr/>
          <a:lstStyle/>
          <a:p>
            <a:pPr marL="0" indent="0">
              <a:buNone/>
            </a:pPr>
            <a:r>
              <a:rPr lang="en-US" dirty="0"/>
              <a:t>In our code, functional decomposition often means breaking a task into smaller methods (also called functions).</a:t>
            </a:r>
          </a:p>
          <a:p>
            <a:pPr marL="0" indent="0">
              <a:buNone/>
            </a:pPr>
            <a:endParaRPr lang="en-US" dirty="0"/>
          </a:p>
          <a:p>
            <a:pPr marL="0" indent="0">
              <a:buNone/>
            </a:pPr>
            <a:r>
              <a:rPr lang="en-US" dirty="0"/>
              <a:t>Example: Temperatures</a:t>
            </a:r>
          </a:p>
          <a:p>
            <a:pPr lvl="1"/>
            <a:r>
              <a:rPr lang="en-US" dirty="0"/>
              <a:t>Read in temp data</a:t>
            </a:r>
          </a:p>
          <a:p>
            <a:pPr lvl="1"/>
            <a:r>
              <a:rPr lang="en-US" dirty="0"/>
              <a:t>Finding the hottest day</a:t>
            </a:r>
          </a:p>
          <a:p>
            <a:pPr lvl="1"/>
            <a:r>
              <a:rPr lang="en-US" dirty="0"/>
              <a:t>Finding the average</a:t>
            </a:r>
          </a:p>
          <a:p>
            <a:pPr lvl="1"/>
            <a:r>
              <a:rPr lang="en-US" dirty="0"/>
              <a:t>Reporting stats on a range</a:t>
            </a:r>
          </a:p>
        </p:txBody>
      </p:sp>
    </p:spTree>
    <p:extLst>
      <p:ext uri="{BB962C8B-B14F-4D97-AF65-F5344CB8AC3E}">
        <p14:creationId xmlns:p14="http://schemas.microsoft.com/office/powerpoint/2010/main" val="21637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28DC-F311-4D56-BBF2-B1B9B1E010B8}"/>
              </a:ext>
            </a:extLst>
          </p:cNvPr>
          <p:cNvSpPr>
            <a:spLocks noGrp="1"/>
          </p:cNvSpPr>
          <p:nvPr>
            <p:ph type="title"/>
          </p:nvPr>
        </p:nvSpPr>
        <p:spPr/>
        <p:txBody>
          <a:bodyPr>
            <a:normAutofit/>
          </a:bodyPr>
          <a:lstStyle/>
          <a:p>
            <a:r>
              <a:rPr lang="en-US" dirty="0"/>
              <a:t>Avoid Trivial Methods</a:t>
            </a:r>
          </a:p>
        </p:txBody>
      </p:sp>
      <p:sp>
        <p:nvSpPr>
          <p:cNvPr id="3" name="Content Placeholder 2">
            <a:extLst>
              <a:ext uri="{FF2B5EF4-FFF2-40B4-BE49-F238E27FC236}">
                <a16:creationId xmlns:a16="http://schemas.microsoft.com/office/drawing/2014/main" id="{6EC83ACD-65AE-0C5F-2BE3-3FCE66879805}"/>
              </a:ext>
            </a:extLst>
          </p:cNvPr>
          <p:cNvSpPr>
            <a:spLocks noGrp="1"/>
          </p:cNvSpPr>
          <p:nvPr>
            <p:ph idx="1"/>
          </p:nvPr>
        </p:nvSpPr>
        <p:spPr/>
        <p:txBody>
          <a:bodyPr>
            <a:normAutofit/>
          </a:bodyPr>
          <a:lstStyle/>
          <a:p>
            <a:pPr marL="0" indent="0">
              <a:buNone/>
            </a:pPr>
            <a:r>
              <a:rPr lang="en-US" dirty="0"/>
              <a:t>Introduce methods to decompose a complex problem, not just for the sake of adding a method. </a:t>
            </a:r>
            <a:br>
              <a:rPr lang="en-US" dirty="0"/>
            </a:br>
            <a:endParaRPr lang="en-US" dirty="0"/>
          </a:p>
          <a:p>
            <a:pPr marL="0" indent="0">
              <a:buNone/>
            </a:pPr>
            <a:r>
              <a:rPr lang="en-US" b="1" dirty="0"/>
              <a:t>Bad example:					Good 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Rule of thumb: A method should do at least two steps</a:t>
            </a:r>
          </a:p>
          <a:p>
            <a:pPr lvl="1"/>
            <a:r>
              <a:rPr lang="en-US" dirty="0"/>
              <a:t>Ask yourself: Does adding this method make my code easier to understand?</a:t>
            </a:r>
          </a:p>
          <a:p>
            <a:pPr marL="0" indent="0">
              <a:buNone/>
            </a:pPr>
            <a:endParaRPr lang="en-US" dirty="0"/>
          </a:p>
        </p:txBody>
      </p:sp>
      <p:sp>
        <p:nvSpPr>
          <p:cNvPr id="4" name="TextBox 3">
            <a:extLst>
              <a:ext uri="{FF2B5EF4-FFF2-40B4-BE49-F238E27FC236}">
                <a16:creationId xmlns:a16="http://schemas.microsoft.com/office/drawing/2014/main" id="{F7DAB6C3-6C1D-02A4-BAEA-3EDD8EBD93A3}"/>
              </a:ext>
            </a:extLst>
          </p:cNvPr>
          <p:cNvSpPr txBox="1"/>
          <p:nvPr/>
        </p:nvSpPr>
        <p:spPr>
          <a:xfrm>
            <a:off x="838200" y="3312616"/>
            <a:ext cx="5529549" cy="738664"/>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Menlo" panose="020B0609030804020204" pitchFamily="49" charset="0"/>
                <a:ea typeface="Menlo" panose="020B0609030804020204" pitchFamily="49" charset="0"/>
                <a:cs typeface="Menlo" panose="020B0609030804020204" pitchFamily="49" charset="0"/>
              </a:rPr>
              <a:t>public static void </a:t>
            </a:r>
            <a:r>
              <a:rPr lang="en-US" sz="1400" dirty="0" err="1">
                <a:solidFill>
                  <a:srgbClr val="00627A"/>
                </a:solidFill>
                <a:effectLst/>
                <a:latin typeface="Menlo" panose="020B0609030804020204" pitchFamily="49" charset="0"/>
                <a:ea typeface="Menlo" panose="020B0609030804020204" pitchFamily="49" charset="0"/>
                <a:cs typeface="Menlo" panose="020B0609030804020204" pitchFamily="49" charset="0"/>
              </a:rPr>
              <a:t>printMessage</a:t>
            </a:r>
            <a:r>
              <a:rPr lang="en-US" sz="1400" dirty="0">
                <a:latin typeface="Menlo" panose="020B0609030804020204" pitchFamily="49" charset="0"/>
                <a:ea typeface="Menlo" panose="020B0609030804020204" pitchFamily="49" charset="0"/>
                <a:cs typeface="Menlo" panose="020B0609030804020204" pitchFamily="49" charset="0"/>
              </a:rPr>
              <a:t>(</a:t>
            </a:r>
            <a:r>
              <a:rPr lang="en-US" sz="1400" dirty="0">
                <a:solidFill>
                  <a:srgbClr val="000000"/>
                </a:solidFill>
                <a:effectLst/>
                <a:latin typeface="Menlo" panose="020B0609030804020204" pitchFamily="49" charset="0"/>
                <a:ea typeface="Menlo" panose="020B0609030804020204" pitchFamily="49" charset="0"/>
                <a:cs typeface="Menlo" panose="020B0609030804020204" pitchFamily="49" charset="0"/>
              </a:rPr>
              <a:t>String </a:t>
            </a:r>
            <a:r>
              <a:rPr lang="en-US" sz="1400" dirty="0">
                <a:latin typeface="Menlo" panose="020B0609030804020204" pitchFamily="49" charset="0"/>
                <a:ea typeface="Menlo" panose="020B0609030804020204" pitchFamily="49" charset="0"/>
                <a:cs typeface="Menlo" panose="020B0609030804020204" pitchFamily="49" charset="0"/>
              </a:rPr>
              <a:t>message) {</a:t>
            </a:r>
            <a:br>
              <a:rPr lang="en-US" sz="1400" dirty="0">
                <a:latin typeface="Menlo" panose="020B0609030804020204" pitchFamily="49" charset="0"/>
                <a:ea typeface="Menlo" panose="020B0609030804020204" pitchFamily="49" charset="0"/>
                <a:cs typeface="Menlo" panose="020B0609030804020204" pitchFamily="49" charset="0"/>
              </a:rPr>
            </a:br>
            <a:r>
              <a:rPr lang="en-US" sz="1400" dirty="0">
                <a:latin typeface="Menlo" panose="020B0609030804020204" pitchFamily="49" charset="0"/>
                <a:ea typeface="Menlo" panose="020B0609030804020204" pitchFamily="49" charset="0"/>
                <a:cs typeface="Menlo" panose="020B0609030804020204" pitchFamily="49" charset="0"/>
              </a:rPr>
              <a:t>    </a:t>
            </a:r>
            <a:r>
              <a:rPr lang="en-US" sz="1400" dirty="0" err="1">
                <a:solidFill>
                  <a:srgbClr val="000000"/>
                </a:solidFill>
                <a:effectLst/>
                <a:latin typeface="Menlo" panose="020B0609030804020204" pitchFamily="49" charset="0"/>
                <a:ea typeface="Menlo" panose="020B0609030804020204" pitchFamily="49" charset="0"/>
                <a:cs typeface="Menlo" panose="020B0609030804020204" pitchFamily="49" charset="0"/>
              </a:rPr>
              <a:t>System</a:t>
            </a:r>
            <a:r>
              <a:rPr lang="en-US" sz="1400" dirty="0" err="1">
                <a:latin typeface="Menlo" panose="020B0609030804020204" pitchFamily="49" charset="0"/>
                <a:ea typeface="Menlo" panose="020B0609030804020204" pitchFamily="49" charset="0"/>
                <a:cs typeface="Menlo" panose="020B0609030804020204" pitchFamily="49" charset="0"/>
              </a:rPr>
              <a:t>.</a:t>
            </a:r>
            <a:r>
              <a:rPr lang="en-US" sz="1400" i="1" dirty="0" err="1">
                <a:solidFill>
                  <a:srgbClr val="871094"/>
                </a:solidFill>
                <a:effectLst/>
                <a:latin typeface="Menlo" panose="020B0609030804020204" pitchFamily="49" charset="0"/>
                <a:ea typeface="Menlo" panose="020B0609030804020204" pitchFamily="49" charset="0"/>
                <a:cs typeface="Menlo" panose="020B0609030804020204" pitchFamily="49" charset="0"/>
              </a:rPr>
              <a:t>out</a:t>
            </a:r>
            <a:r>
              <a:rPr lang="en-US" sz="1400" dirty="0" err="1">
                <a:latin typeface="Menlo" panose="020B0609030804020204" pitchFamily="49" charset="0"/>
                <a:ea typeface="Menlo" panose="020B0609030804020204" pitchFamily="49" charset="0"/>
                <a:cs typeface="Menlo" panose="020B0609030804020204" pitchFamily="49" charset="0"/>
              </a:rPr>
              <a:t>.println</a:t>
            </a:r>
            <a:r>
              <a:rPr lang="en-US" sz="1400" dirty="0">
                <a:latin typeface="Menlo" panose="020B0609030804020204" pitchFamily="49" charset="0"/>
                <a:ea typeface="Menlo" panose="020B0609030804020204" pitchFamily="49" charset="0"/>
                <a:cs typeface="Menlo" panose="020B0609030804020204" pitchFamily="49" charset="0"/>
              </a:rPr>
              <a:t>(message);</a:t>
            </a:r>
            <a:br>
              <a:rPr lang="en-US" sz="1400" dirty="0">
                <a:latin typeface="Menlo" panose="020B0609030804020204" pitchFamily="49" charset="0"/>
                <a:ea typeface="Menlo" panose="020B0609030804020204" pitchFamily="49" charset="0"/>
                <a:cs typeface="Menlo" panose="020B0609030804020204" pitchFamily="49" charset="0"/>
              </a:rPr>
            </a:br>
            <a:r>
              <a:rPr lang="en-US" sz="1400" dirty="0">
                <a:latin typeface="Menlo" panose="020B0609030804020204" pitchFamily="49" charset="0"/>
                <a:ea typeface="Menlo" panose="020B0609030804020204" pitchFamily="49" charset="0"/>
                <a:cs typeface="Menlo" panose="020B0609030804020204" pitchFamily="49" charset="0"/>
              </a:rPr>
              <a:t>}</a:t>
            </a:r>
          </a:p>
        </p:txBody>
      </p:sp>
      <p:sp>
        <p:nvSpPr>
          <p:cNvPr id="5" name="TextBox 4">
            <a:extLst>
              <a:ext uri="{FF2B5EF4-FFF2-40B4-BE49-F238E27FC236}">
                <a16:creationId xmlns:a16="http://schemas.microsoft.com/office/drawing/2014/main" id="{AFAF1D26-2175-7878-C069-94119D1EF968}"/>
              </a:ext>
            </a:extLst>
          </p:cNvPr>
          <p:cNvSpPr txBox="1"/>
          <p:nvPr/>
        </p:nvSpPr>
        <p:spPr>
          <a:xfrm>
            <a:off x="7215131" y="3307218"/>
            <a:ext cx="4727154" cy="707886"/>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Menlo" panose="020B0609030804020204" pitchFamily="49" charset="0"/>
                <a:ea typeface="Menlo" panose="020B0609030804020204" pitchFamily="49" charset="0"/>
                <a:cs typeface="Menlo" panose="020B0609030804020204" pitchFamily="49" charset="0"/>
              </a:rPr>
              <a:t>public static double </a:t>
            </a:r>
            <a:r>
              <a:rPr lang="en-US" sz="1400" dirty="0">
                <a:solidFill>
                  <a:srgbClr val="00627A"/>
                </a:solidFill>
                <a:effectLst/>
                <a:latin typeface="Menlo" panose="020B0609030804020204" pitchFamily="49" charset="0"/>
                <a:ea typeface="Menlo" panose="020B0609030804020204" pitchFamily="49" charset="0"/>
                <a:cs typeface="Menlo" panose="020B0609030804020204" pitchFamily="49" charset="0"/>
              </a:rPr>
              <a:t>round</a:t>
            </a:r>
            <a:r>
              <a:rPr lang="en-US" sz="1400" dirty="0">
                <a:latin typeface="Menlo" panose="020B0609030804020204" pitchFamily="49" charset="0"/>
                <a:ea typeface="Menlo" panose="020B0609030804020204" pitchFamily="49" charset="0"/>
                <a:cs typeface="Menlo" panose="020B0609030804020204" pitchFamily="49" charset="0"/>
              </a:rPr>
              <a:t>(</a:t>
            </a:r>
            <a:r>
              <a:rPr lang="en-US" sz="1400" dirty="0">
                <a:solidFill>
                  <a:srgbClr val="0033B3"/>
                </a:solidFill>
                <a:effectLst/>
                <a:latin typeface="Menlo" panose="020B0609030804020204" pitchFamily="49" charset="0"/>
                <a:ea typeface="Menlo" panose="020B0609030804020204" pitchFamily="49" charset="0"/>
                <a:cs typeface="Menlo" panose="020B0609030804020204" pitchFamily="49" charset="0"/>
              </a:rPr>
              <a:t>double </a:t>
            </a:r>
            <a:r>
              <a:rPr lang="en-US" sz="1400" dirty="0">
                <a:latin typeface="Menlo" panose="020B0609030804020204" pitchFamily="49" charset="0"/>
                <a:ea typeface="Menlo" panose="020B0609030804020204" pitchFamily="49" charset="0"/>
                <a:cs typeface="Menlo" panose="020B0609030804020204" pitchFamily="49" charset="0"/>
              </a:rPr>
              <a:t>num) {</a:t>
            </a:r>
            <a:br>
              <a:rPr lang="en-US" sz="1400" dirty="0">
                <a:latin typeface="Menlo" panose="020B0609030804020204" pitchFamily="49" charset="0"/>
                <a:ea typeface="Menlo" panose="020B0609030804020204" pitchFamily="49" charset="0"/>
                <a:cs typeface="Menlo" panose="020B0609030804020204" pitchFamily="49" charset="0"/>
              </a:rPr>
            </a:br>
            <a:r>
              <a:rPr lang="en-US" sz="1200" dirty="0">
                <a:latin typeface="Menlo" panose="020B0609030804020204" pitchFamily="49" charset="0"/>
                <a:ea typeface="Menlo" panose="020B0609030804020204" pitchFamily="49" charset="0"/>
                <a:cs typeface="Menlo" panose="020B0609030804020204" pitchFamily="49" charset="0"/>
              </a:rPr>
              <a:t>    </a:t>
            </a:r>
            <a:r>
              <a:rPr lang="en-US" sz="1200" dirty="0">
                <a:solidFill>
                  <a:srgbClr val="0033B3"/>
                </a:solidFill>
                <a:effectLst/>
                <a:latin typeface="Menlo" panose="020B0609030804020204" pitchFamily="49" charset="0"/>
                <a:ea typeface="Menlo" panose="020B0609030804020204" pitchFamily="49" charset="0"/>
                <a:cs typeface="Menlo" panose="020B0609030804020204" pitchFamily="49" charset="0"/>
              </a:rPr>
              <a:t>return </a:t>
            </a:r>
            <a:r>
              <a:rPr lang="en-US" sz="1200" dirty="0">
                <a:latin typeface="Menlo" panose="020B0609030804020204" pitchFamily="49" charset="0"/>
                <a:ea typeface="Menlo" panose="020B0609030804020204" pitchFamily="49" charset="0"/>
                <a:cs typeface="Menlo" panose="020B0609030804020204" pitchFamily="49" charset="0"/>
              </a:rPr>
              <a:t>((</a:t>
            </a:r>
            <a:r>
              <a:rPr lang="en-US" sz="1200" dirty="0">
                <a:solidFill>
                  <a:srgbClr val="0033B3"/>
                </a:solidFill>
                <a:effectLst/>
                <a:latin typeface="Menlo" panose="020B0609030804020204" pitchFamily="49" charset="0"/>
                <a:ea typeface="Menlo" panose="020B0609030804020204" pitchFamily="49" charset="0"/>
                <a:cs typeface="Menlo" panose="020B0609030804020204" pitchFamily="49" charset="0"/>
              </a:rPr>
              <a:t>int</a:t>
            </a:r>
            <a:r>
              <a:rPr lang="en-US" sz="1200" dirty="0">
                <a:latin typeface="Menlo" panose="020B0609030804020204" pitchFamily="49" charset="0"/>
                <a:ea typeface="Menlo" panose="020B0609030804020204" pitchFamily="49" charset="0"/>
                <a:cs typeface="Menlo" panose="020B0609030804020204" pitchFamily="49" charset="0"/>
              </a:rPr>
              <a:t>) </a:t>
            </a:r>
            <a:r>
              <a:rPr lang="en-US" sz="1200" dirty="0" err="1">
                <a:latin typeface="Menlo" panose="020B0609030804020204" pitchFamily="49" charset="0"/>
                <a:ea typeface="Menlo" panose="020B0609030804020204" pitchFamily="49" charset="0"/>
                <a:cs typeface="Menlo" panose="020B0609030804020204" pitchFamily="49" charset="0"/>
              </a:rPr>
              <a:t>Math.round</a:t>
            </a:r>
            <a:r>
              <a:rPr lang="en-US" sz="1200" dirty="0">
                <a:latin typeface="Menlo" panose="020B0609030804020204" pitchFamily="49" charset="0"/>
                <a:ea typeface="Menlo" panose="020B0609030804020204" pitchFamily="49" charset="0"/>
                <a:cs typeface="Menlo" panose="020B0609030804020204" pitchFamily="49" charset="0"/>
              </a:rPr>
              <a:t>(num * </a:t>
            </a:r>
            <a:r>
              <a:rPr lang="en-US" sz="1200" dirty="0">
                <a:solidFill>
                  <a:srgbClr val="1750EB"/>
                </a:solidFill>
                <a:effectLst/>
                <a:latin typeface="Menlo" panose="020B0609030804020204" pitchFamily="49" charset="0"/>
                <a:ea typeface="Menlo" panose="020B0609030804020204" pitchFamily="49" charset="0"/>
                <a:cs typeface="Menlo" panose="020B0609030804020204" pitchFamily="49" charset="0"/>
              </a:rPr>
              <a:t>10</a:t>
            </a:r>
            <a:r>
              <a:rPr lang="en-US" sz="1200" dirty="0">
                <a:latin typeface="Menlo" panose="020B0609030804020204" pitchFamily="49" charset="0"/>
                <a:ea typeface="Menlo" panose="020B0609030804020204" pitchFamily="49" charset="0"/>
                <a:cs typeface="Menlo" panose="020B0609030804020204" pitchFamily="49" charset="0"/>
              </a:rPr>
              <a:t>)) / </a:t>
            </a:r>
            <a:r>
              <a:rPr lang="en-US" sz="1200" dirty="0">
                <a:solidFill>
                  <a:srgbClr val="1750EB"/>
                </a:solidFill>
                <a:effectLst/>
                <a:latin typeface="Menlo" panose="020B0609030804020204" pitchFamily="49" charset="0"/>
                <a:ea typeface="Menlo" panose="020B0609030804020204" pitchFamily="49" charset="0"/>
                <a:cs typeface="Menlo" panose="020B0609030804020204" pitchFamily="49" charset="0"/>
              </a:rPr>
              <a:t>10.0</a:t>
            </a:r>
            <a:r>
              <a:rPr lang="en-US" sz="1200" dirty="0">
                <a:latin typeface="Menlo" panose="020B0609030804020204" pitchFamily="49" charset="0"/>
                <a:ea typeface="Menlo" panose="020B0609030804020204" pitchFamily="49" charset="0"/>
                <a:cs typeface="Menlo" panose="020B0609030804020204" pitchFamily="49" charset="0"/>
              </a:rPr>
              <a:t>;</a:t>
            </a:r>
            <a:br>
              <a:rPr lang="en-US" sz="1400" dirty="0">
                <a:latin typeface="Menlo" panose="020B0609030804020204" pitchFamily="49" charset="0"/>
                <a:ea typeface="Menlo" panose="020B0609030804020204" pitchFamily="49" charset="0"/>
                <a:cs typeface="Menlo" panose="020B0609030804020204" pitchFamily="49" charset="0"/>
              </a:rPr>
            </a:br>
            <a:r>
              <a:rPr lang="en-US" sz="1400" dirty="0">
                <a:latin typeface="Menlo" panose="020B0609030804020204" pitchFamily="49" charset="0"/>
                <a:ea typeface="Menlo" panose="020B0609030804020204" pitchFamily="49" charset="0"/>
                <a:cs typeface="Menlo" panose="020B0609030804020204" pitchFamily="49" charset="0"/>
              </a:rPr>
              <a:t>}</a:t>
            </a:r>
          </a:p>
        </p:txBody>
      </p:sp>
    </p:spTree>
    <p:extLst>
      <p:ext uri="{BB962C8B-B14F-4D97-AF65-F5344CB8AC3E}">
        <p14:creationId xmlns:p14="http://schemas.microsoft.com/office/powerpoint/2010/main" val="418994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b="1" dirty="0">
                <a:solidFill>
                  <a:schemeClr val="accent5"/>
                </a:solidFill>
              </a:rPr>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274336" y="346536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29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E12D-81A8-33DF-1956-86AB2D2F37DB}"/>
              </a:ext>
            </a:extLst>
          </p:cNvPr>
          <p:cNvSpPr>
            <a:spLocks noGrp="1"/>
          </p:cNvSpPr>
          <p:nvPr>
            <p:ph type="title"/>
          </p:nvPr>
        </p:nvSpPr>
        <p:spPr/>
        <p:txBody>
          <a:bodyPr/>
          <a:lstStyle/>
          <a:p>
            <a:r>
              <a:rPr lang="en-US" dirty="0"/>
              <a:t>Code Quality</a:t>
            </a:r>
          </a:p>
        </p:txBody>
      </p:sp>
      <p:sp>
        <p:nvSpPr>
          <p:cNvPr id="3" name="Content Placeholder 2">
            <a:extLst>
              <a:ext uri="{FF2B5EF4-FFF2-40B4-BE49-F238E27FC236}">
                <a16:creationId xmlns:a16="http://schemas.microsoft.com/office/drawing/2014/main" id="{C81759F9-A8B7-268E-677F-D426B71E28CD}"/>
              </a:ext>
            </a:extLst>
          </p:cNvPr>
          <p:cNvSpPr>
            <a:spLocks noGrp="1"/>
          </p:cNvSpPr>
          <p:nvPr>
            <p:ph idx="1"/>
          </p:nvPr>
        </p:nvSpPr>
        <p:spPr/>
        <p:txBody>
          <a:bodyPr/>
          <a:lstStyle/>
          <a:p>
            <a:pPr marL="0" indent="0">
              <a:buNone/>
            </a:pPr>
            <a:r>
              <a:rPr lang="en-US" dirty="0">
                <a:solidFill>
                  <a:srgbClr val="000000"/>
                </a:solidFill>
              </a:rPr>
              <a:t>“</a:t>
            </a:r>
            <a:r>
              <a:rPr lang="en-US" b="0" i="0" dirty="0">
                <a:solidFill>
                  <a:srgbClr val="000000"/>
                </a:solidFill>
                <a:effectLst/>
              </a:rPr>
              <a:t>Programs are meant to be read by humans and only incidentally for computers to execute.” – Abelson &amp; Sussman, SICP</a:t>
            </a:r>
            <a:endParaRPr lang="en-US" dirty="0">
              <a:solidFill>
                <a:srgbClr val="000000"/>
              </a:solidFill>
            </a:endParaRPr>
          </a:p>
          <a:p>
            <a:pPr marL="0" indent="0">
              <a:buNone/>
            </a:pPr>
            <a:endParaRPr lang="en-US" dirty="0">
              <a:solidFill>
                <a:srgbClr val="000000"/>
              </a:solidFill>
              <a:latin typeface="Verdana" panose="020B0604030504040204" pitchFamily="34" charset="0"/>
            </a:endParaRPr>
          </a:p>
          <a:p>
            <a:pPr marL="0" indent="0">
              <a:buNone/>
            </a:pPr>
            <a:r>
              <a:rPr lang="en-US" dirty="0">
                <a:solidFill>
                  <a:srgbClr val="000000"/>
                </a:solidFill>
              </a:rPr>
              <a:t>Code is about </a:t>
            </a:r>
            <a:r>
              <a:rPr lang="en-US" i="1" dirty="0">
                <a:solidFill>
                  <a:srgbClr val="000000"/>
                </a:solidFill>
              </a:rPr>
              <a:t>communication. </a:t>
            </a:r>
            <a:r>
              <a:rPr lang="en-US" dirty="0">
                <a:solidFill>
                  <a:srgbClr val="000000"/>
                </a:solidFill>
              </a:rPr>
              <a:t>Writing code with good </a:t>
            </a:r>
            <a:r>
              <a:rPr lang="en-US" b="1" dirty="0">
                <a:solidFill>
                  <a:srgbClr val="000000"/>
                </a:solidFill>
              </a:rPr>
              <a:t>code quality </a:t>
            </a:r>
            <a:r>
              <a:rPr lang="en-US" dirty="0">
                <a:solidFill>
                  <a:srgbClr val="000000"/>
                </a:solidFill>
              </a:rPr>
              <a:t>is important to communicate effectively. </a:t>
            </a:r>
          </a:p>
          <a:p>
            <a:pPr marL="0" indent="0">
              <a:buNone/>
            </a:pPr>
            <a:endParaRPr lang="en-US" dirty="0">
              <a:solidFill>
                <a:srgbClr val="000000"/>
              </a:solidFill>
            </a:endParaRPr>
          </a:p>
          <a:p>
            <a:pPr marL="0" indent="0">
              <a:buNone/>
            </a:pPr>
            <a:r>
              <a:rPr lang="en-US" dirty="0">
                <a:solidFill>
                  <a:srgbClr val="000000"/>
                </a:solidFill>
              </a:rPr>
              <a:t>Different organizations have different </a:t>
            </a:r>
            <a:r>
              <a:rPr lang="en-US" i="1" dirty="0">
                <a:solidFill>
                  <a:srgbClr val="000000"/>
                </a:solidFill>
              </a:rPr>
              <a:t>standards </a:t>
            </a:r>
            <a:r>
              <a:rPr lang="en-US" dirty="0">
                <a:solidFill>
                  <a:srgbClr val="000000"/>
                </a:solidFill>
              </a:rPr>
              <a:t>for code quality.</a:t>
            </a:r>
          </a:p>
          <a:p>
            <a:pPr lvl="1"/>
            <a:r>
              <a:rPr lang="en-US" dirty="0">
                <a:solidFill>
                  <a:srgbClr val="000000"/>
                </a:solidFill>
              </a:rPr>
              <a:t>Doesn’t mean any one standard is wrong! (e.g., APA, MLA, Chicago, IEEE, ...)</a:t>
            </a:r>
          </a:p>
          <a:p>
            <a:pPr lvl="1"/>
            <a:r>
              <a:rPr lang="en-US" dirty="0">
                <a:solidFill>
                  <a:srgbClr val="000000"/>
                </a:solidFill>
              </a:rPr>
              <a:t>Consistency is very helpful within a group project</a:t>
            </a:r>
          </a:p>
          <a:p>
            <a:pPr lvl="1"/>
            <a:r>
              <a:rPr lang="en-US" dirty="0">
                <a:solidFill>
                  <a:srgbClr val="000000"/>
                </a:solidFill>
              </a:rPr>
              <a:t>See our </a:t>
            </a:r>
            <a:r>
              <a:rPr lang="en-US" dirty="0">
                <a:solidFill>
                  <a:srgbClr val="000000"/>
                </a:solidFill>
                <a:hlinkClick r:id="rId2"/>
              </a:rPr>
              <a:t>Code Quality Guide</a:t>
            </a:r>
            <a:r>
              <a:rPr lang="en-US" dirty="0">
                <a:solidFill>
                  <a:srgbClr val="000000"/>
                </a:solidFill>
              </a:rPr>
              <a:t> for the standards we will all use in CSE 122</a:t>
            </a:r>
          </a:p>
        </p:txBody>
      </p:sp>
    </p:spTree>
    <p:extLst>
      <p:ext uri="{BB962C8B-B14F-4D97-AF65-F5344CB8AC3E}">
        <p14:creationId xmlns:p14="http://schemas.microsoft.com/office/powerpoint/2010/main" val="2411739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36C3-07D0-1B4A-7D86-5D117113494E}"/>
              </a:ext>
            </a:extLst>
          </p:cNvPr>
          <p:cNvSpPr>
            <a:spLocks noGrp="1"/>
          </p:cNvSpPr>
          <p:nvPr>
            <p:ph type="title"/>
          </p:nvPr>
        </p:nvSpPr>
        <p:spPr/>
        <p:txBody>
          <a:bodyPr/>
          <a:lstStyle/>
          <a:p>
            <a:r>
              <a:rPr lang="en-US" dirty="0"/>
              <a:t>CSE 122 Code Quality</a:t>
            </a:r>
          </a:p>
        </p:txBody>
      </p:sp>
      <p:sp>
        <p:nvSpPr>
          <p:cNvPr id="3" name="Content Placeholder 2">
            <a:extLst>
              <a:ext uri="{FF2B5EF4-FFF2-40B4-BE49-F238E27FC236}">
                <a16:creationId xmlns:a16="http://schemas.microsoft.com/office/drawing/2014/main" id="{152F1F74-8500-9B1A-E76B-B67318ED6DB5}"/>
              </a:ext>
            </a:extLst>
          </p:cNvPr>
          <p:cNvSpPr>
            <a:spLocks noGrp="1"/>
          </p:cNvSpPr>
          <p:nvPr>
            <p:ph idx="1"/>
          </p:nvPr>
        </p:nvSpPr>
        <p:spPr/>
        <p:txBody>
          <a:bodyPr/>
          <a:lstStyle/>
          <a:p>
            <a:pPr marL="0" indent="0">
              <a:buNone/>
            </a:pPr>
            <a:r>
              <a:rPr lang="en-US" dirty="0"/>
              <a:t>Examples relevant for this week</a:t>
            </a:r>
          </a:p>
          <a:p>
            <a:r>
              <a:rPr lang="en-US" dirty="0"/>
              <a:t>Naming conventions</a:t>
            </a:r>
          </a:p>
          <a:p>
            <a:r>
              <a:rPr lang="en-US" dirty="0"/>
              <a:t>Descriptive variable names</a:t>
            </a:r>
          </a:p>
          <a:p>
            <a:r>
              <a:rPr lang="en-US" dirty="0"/>
              <a:t>Indentation</a:t>
            </a:r>
          </a:p>
          <a:p>
            <a:r>
              <a:rPr lang="en-US" dirty="0"/>
              <a:t>Long lines</a:t>
            </a:r>
          </a:p>
          <a:p>
            <a:r>
              <a:rPr lang="en-US" dirty="0"/>
              <a:t>Spacing</a:t>
            </a:r>
          </a:p>
          <a:p>
            <a:r>
              <a:rPr lang="en-US" dirty="0"/>
              <a:t>Good method decomposition</a:t>
            </a:r>
          </a:p>
          <a:p>
            <a:r>
              <a:rPr lang="en-US" dirty="0"/>
              <a:t>Writing documentation</a:t>
            </a:r>
          </a:p>
        </p:txBody>
      </p:sp>
    </p:spTree>
    <p:extLst>
      <p:ext uri="{BB962C8B-B14F-4D97-AF65-F5344CB8AC3E}">
        <p14:creationId xmlns:p14="http://schemas.microsoft.com/office/powerpoint/2010/main" val="22422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normAutofit fontScale="90000"/>
          </a:bodyPr>
          <a:lstStyle/>
          <a:p>
            <a:r>
              <a:rPr lang="en-US" dirty="0"/>
              <a:t>What does this code do? How could you improve the quality of this code? </a:t>
            </a:r>
            <a:r>
              <a:rPr lang="en-US" b="0" dirty="0"/>
              <a:t>(No </a:t>
            </a:r>
            <a:r>
              <a:rPr lang="en-US" b="0" dirty="0" err="1"/>
              <a:t>Slido</a:t>
            </a:r>
            <a:r>
              <a:rPr lang="en-US"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1754326"/>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err="1">
                <a:latin typeface="Consolas" panose="020B0609020204030204" pitchFamily="49" charset="0"/>
                <a:ea typeface="Menlo" panose="020B0609030804020204" pitchFamily="49" charset="0"/>
                <a:cs typeface="Menlo" panose="020B0609030804020204" pitchFamily="49" charset="0"/>
              </a:rPr>
              <a:t>a,</a:t>
            </a:r>
            <a:r>
              <a:rPr lang="en-US" dirty="0" err="1">
                <a:solidFill>
                  <a:srgbClr val="0033B3"/>
                </a:solidFill>
                <a:effectLst/>
                <a:latin typeface="Consolas" panose="020B0609020204030204" pitchFamily="49" charset="0"/>
                <a:ea typeface="Menlo" panose="020B0609030804020204" pitchFamily="49" charset="0"/>
                <a:cs typeface="Menlo" panose="020B0609030804020204" pitchFamily="49" charset="0"/>
              </a:rPr>
              <a:t>char</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b){</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 }</a:t>
            </a:r>
          </a:p>
        </p:txBody>
      </p:sp>
      <p:sp>
        <p:nvSpPr>
          <p:cNvPr id="3" name="Rounded Rectangle 2">
            <a:extLst>
              <a:ext uri="{FF2B5EF4-FFF2-40B4-BE49-F238E27FC236}">
                <a16:creationId xmlns:a16="http://schemas.microsoft.com/office/drawing/2014/main" id="{7BBEF412-0144-38C2-3BFB-8C3AD0726067}"/>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76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normAutofit fontScale="90000"/>
          </a:bodyPr>
          <a:lstStyle/>
          <a:p>
            <a:r>
              <a:rPr lang="en-US" dirty="0"/>
              <a:t>What does this code do? How could you improve the quality of this code? </a:t>
            </a:r>
            <a:r>
              <a:rPr lang="en-US" b="0" dirty="0"/>
              <a:t>(No </a:t>
            </a:r>
            <a:r>
              <a:rPr lang="en-US" b="0" dirty="0" err="1"/>
              <a:t>Slido</a:t>
            </a:r>
            <a:r>
              <a:rPr lang="en-US"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3693319"/>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a:latin typeface="Consolas" panose="020B0609020204030204" pitchFamily="49" charset="0"/>
                <a:ea typeface="Menlo" panose="020B0609030804020204" pitchFamily="49" charset="0"/>
                <a:cs typeface="Menlo" panose="020B0609030804020204" pitchFamily="49" charset="0"/>
              </a:rPr>
              <a:t>a,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char </a:t>
            </a:r>
            <a:r>
              <a:rPr lang="en-US" dirty="0">
                <a:latin typeface="Consolas" panose="020B0609020204030204" pitchFamily="49" charset="0"/>
                <a:ea typeface="Menlo" panose="020B0609030804020204" pitchFamily="49" charset="0"/>
                <a:cs typeface="Menlo" panose="020B0609030804020204" pitchFamily="49" charset="0"/>
              </a:rPr>
              <a:t>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3" name="Rounded Rectangle 2">
            <a:extLst>
              <a:ext uri="{FF2B5EF4-FFF2-40B4-BE49-F238E27FC236}">
                <a16:creationId xmlns:a16="http://schemas.microsoft.com/office/drawing/2014/main" id="{7BBEF412-0144-38C2-3BFB-8C3AD0726067}"/>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94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490324" y="141209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a:p>
            <a:r>
              <a:rPr lang="en-US" b="1" dirty="0">
                <a:solidFill>
                  <a:schemeClr val="accent5"/>
                </a:solidFill>
              </a:rPr>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75847" y="411911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290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C10D-3418-0646-B587-E829F11CD5E8}"/>
              </a:ext>
            </a:extLst>
          </p:cNvPr>
          <p:cNvSpPr>
            <a:spLocks noGrp="1"/>
          </p:cNvSpPr>
          <p:nvPr>
            <p:ph type="title"/>
          </p:nvPr>
        </p:nvSpPr>
        <p:spPr/>
        <p:txBody>
          <a:bodyPr/>
          <a:lstStyle/>
          <a:p>
            <a:r>
              <a:rPr lang="en-US" dirty="0"/>
              <a:t>Graded Course Components</a:t>
            </a:r>
          </a:p>
        </p:txBody>
      </p:sp>
      <p:sp>
        <p:nvSpPr>
          <p:cNvPr id="3" name="Content Placeholder 2">
            <a:extLst>
              <a:ext uri="{FF2B5EF4-FFF2-40B4-BE49-F238E27FC236}">
                <a16:creationId xmlns:a16="http://schemas.microsoft.com/office/drawing/2014/main" id="{77B69D51-5A7D-154A-948D-90726E3A6D60}"/>
              </a:ext>
            </a:extLst>
          </p:cNvPr>
          <p:cNvSpPr>
            <a:spLocks noGrp="1"/>
          </p:cNvSpPr>
          <p:nvPr>
            <p:ph idx="1"/>
          </p:nvPr>
        </p:nvSpPr>
        <p:spPr>
          <a:xfrm>
            <a:off x="838200" y="1371600"/>
            <a:ext cx="10515600" cy="4805363"/>
          </a:xfrm>
        </p:spPr>
        <p:txBody>
          <a:bodyPr/>
          <a:lstStyle/>
          <a:p>
            <a:r>
              <a:rPr lang="en-US" dirty="0"/>
              <a:t>Your grade will consist of the following categories:</a:t>
            </a:r>
          </a:p>
          <a:p>
            <a:r>
              <a:rPr lang="en-US" dirty="0"/>
              <a:t>Each mark is graded on the scale: </a:t>
            </a:r>
          </a:p>
          <a:p>
            <a:pPr lvl="1"/>
            <a:r>
              <a:rPr lang="en-US" b="1" dirty="0"/>
              <a:t>E</a:t>
            </a:r>
            <a:r>
              <a:rPr lang="en-US" dirty="0"/>
              <a:t>(</a:t>
            </a:r>
            <a:r>
              <a:rPr lang="en-US" dirty="0" err="1"/>
              <a:t>xcellent</a:t>
            </a:r>
            <a:r>
              <a:rPr lang="en-US" dirty="0"/>
              <a:t>)</a:t>
            </a:r>
          </a:p>
          <a:p>
            <a:pPr lvl="1"/>
            <a:r>
              <a:rPr lang="en-US" b="1" dirty="0"/>
              <a:t>S</a:t>
            </a:r>
            <a:r>
              <a:rPr lang="en-US" dirty="0"/>
              <a:t>(</a:t>
            </a:r>
            <a:r>
              <a:rPr lang="en-US" dirty="0" err="1"/>
              <a:t>atisfafactory</a:t>
            </a:r>
            <a:r>
              <a:rPr lang="en-US" dirty="0"/>
              <a:t>)</a:t>
            </a:r>
          </a:p>
          <a:p>
            <a:pPr lvl="1"/>
            <a:r>
              <a:rPr lang="en-US" b="1" dirty="0"/>
              <a:t>N</a:t>
            </a:r>
            <a:r>
              <a:rPr lang="en-US" dirty="0"/>
              <a:t>(</a:t>
            </a:r>
            <a:r>
              <a:rPr lang="en-US" dirty="0" err="1"/>
              <a:t>ot</a:t>
            </a:r>
            <a:r>
              <a:rPr lang="en-US" dirty="0"/>
              <a:t> yet)</a:t>
            </a:r>
            <a:endParaRPr lang="en-US" b="1" dirty="0"/>
          </a:p>
        </p:txBody>
      </p:sp>
      <p:sp>
        <p:nvSpPr>
          <p:cNvPr id="4" name="Content Placeholder 2">
            <a:extLst>
              <a:ext uri="{FF2B5EF4-FFF2-40B4-BE49-F238E27FC236}">
                <a16:creationId xmlns:a16="http://schemas.microsoft.com/office/drawing/2014/main" id="{AE1065D3-60B9-314A-98E1-4577F3421EFB}"/>
              </a:ext>
            </a:extLst>
          </p:cNvPr>
          <p:cNvSpPr txBox="1">
            <a:spLocks/>
          </p:cNvSpPr>
          <p:nvPr/>
        </p:nvSpPr>
        <p:spPr>
          <a:xfrm>
            <a:off x="6096000" y="1371599"/>
            <a:ext cx="5257800"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5" name="Table 4">
            <a:extLst>
              <a:ext uri="{FF2B5EF4-FFF2-40B4-BE49-F238E27FC236}">
                <a16:creationId xmlns:a16="http://schemas.microsoft.com/office/drawing/2014/main" id="{A1CAB006-57FB-BE40-8672-26BC42825D46}"/>
              </a:ext>
            </a:extLst>
          </p:cNvPr>
          <p:cNvGraphicFramePr>
            <a:graphicFrameLocks noGrp="1"/>
          </p:cNvGraphicFramePr>
          <p:nvPr>
            <p:extLst>
              <p:ext uri="{D42A27DB-BD31-4B8C-83A1-F6EECF244321}">
                <p14:modId xmlns:p14="http://schemas.microsoft.com/office/powerpoint/2010/main" val="2822773999"/>
              </p:ext>
            </p:extLst>
          </p:nvPr>
        </p:nvGraphicFramePr>
        <p:xfrm>
          <a:off x="1048556" y="4176395"/>
          <a:ext cx="10305244" cy="2225040"/>
        </p:xfrm>
        <a:graphic>
          <a:graphicData uri="http://schemas.openxmlformats.org/drawingml/2006/table">
            <a:tbl>
              <a:tblPr firstRow="1" bandRow="1">
                <a:tableStyleId>{5C22544A-7EE6-4342-B048-85BDC9FD1C3A}</a:tableStyleId>
              </a:tblPr>
              <a:tblGrid>
                <a:gridCol w="2840399">
                  <a:extLst>
                    <a:ext uri="{9D8B030D-6E8A-4147-A177-3AD203B41FA5}">
                      <a16:colId xmlns:a16="http://schemas.microsoft.com/office/drawing/2014/main" val="2467285351"/>
                    </a:ext>
                  </a:extLst>
                </a:gridCol>
                <a:gridCol w="583894">
                  <a:extLst>
                    <a:ext uri="{9D8B030D-6E8A-4147-A177-3AD203B41FA5}">
                      <a16:colId xmlns:a16="http://schemas.microsoft.com/office/drawing/2014/main" val="2677818252"/>
                    </a:ext>
                  </a:extLst>
                </a:gridCol>
                <a:gridCol w="4891489">
                  <a:extLst>
                    <a:ext uri="{9D8B030D-6E8A-4147-A177-3AD203B41FA5}">
                      <a16:colId xmlns:a16="http://schemas.microsoft.com/office/drawing/2014/main" val="2192440974"/>
                    </a:ext>
                  </a:extLst>
                </a:gridCol>
                <a:gridCol w="1989462">
                  <a:extLst>
                    <a:ext uri="{9D8B030D-6E8A-4147-A177-3AD203B41FA5}">
                      <a16:colId xmlns:a16="http://schemas.microsoft.com/office/drawing/2014/main" val="3017527229"/>
                    </a:ext>
                  </a:extLst>
                </a:gridCol>
              </a:tblGrid>
              <a:tr h="445008">
                <a:tc>
                  <a:txBody>
                    <a:bodyPr/>
                    <a:lstStyle/>
                    <a:p>
                      <a:r>
                        <a:rPr lang="en-US" dirty="0"/>
                        <a:t>Category</a:t>
                      </a:r>
                    </a:p>
                  </a:txBody>
                  <a:tcPr/>
                </a:tc>
                <a:tc>
                  <a:txBody>
                    <a:bodyPr/>
                    <a:lstStyle/>
                    <a:p>
                      <a:r>
                        <a:rPr lang="en-US" dirty="0"/>
                        <a:t>#</a:t>
                      </a:r>
                    </a:p>
                  </a:txBody>
                  <a:tcPr/>
                </a:tc>
                <a:tc>
                  <a:txBody>
                    <a:bodyPr/>
                    <a:lstStyle/>
                    <a:p>
                      <a:r>
                        <a:rPr lang="en-US" dirty="0"/>
                        <a:t>Marks per</a:t>
                      </a:r>
                    </a:p>
                  </a:txBody>
                  <a:tcPr/>
                </a:tc>
                <a:tc>
                  <a:txBody>
                    <a:bodyPr/>
                    <a:lstStyle/>
                    <a:p>
                      <a:r>
                        <a:rPr lang="en-US" dirty="0"/>
                        <a:t>Total Marks</a:t>
                      </a:r>
                    </a:p>
                  </a:txBody>
                  <a:tcPr/>
                </a:tc>
                <a:extLst>
                  <a:ext uri="{0D108BD9-81ED-4DB2-BD59-A6C34878D82A}">
                    <a16:rowId xmlns:a16="http://schemas.microsoft.com/office/drawing/2014/main" val="2233699528"/>
                  </a:ext>
                </a:extLst>
              </a:tr>
              <a:tr h="445008">
                <a:tc>
                  <a:txBody>
                    <a:bodyPr/>
                    <a:lstStyle/>
                    <a:p>
                      <a:r>
                        <a:rPr lang="en-US" dirty="0"/>
                        <a:t>Programming Assignments</a:t>
                      </a:r>
                    </a:p>
                  </a:txBody>
                  <a:tcPr/>
                </a:tc>
                <a:tc>
                  <a:txBody>
                    <a:bodyPr/>
                    <a:lstStyle/>
                    <a:p>
                      <a:r>
                        <a:rPr lang="en-US" dirty="0"/>
                        <a:t>4</a:t>
                      </a:r>
                    </a:p>
                  </a:txBody>
                  <a:tcPr/>
                </a:tc>
                <a:tc>
                  <a:txBody>
                    <a:bodyPr/>
                    <a:lstStyle/>
                    <a:p>
                      <a:r>
                        <a:rPr lang="en-US" dirty="0"/>
                        <a:t>4 (</a:t>
                      </a:r>
                      <a:r>
                        <a:rPr lang="en-US" dirty="0">
                          <a:hlinkClick r:id="rId2"/>
                        </a:rPr>
                        <a:t>Behavior, Concepts, Quality, Testing/Reflection</a:t>
                      </a:r>
                      <a:r>
                        <a:rPr lang="en-US" dirty="0"/>
                        <a:t>)</a:t>
                      </a:r>
                    </a:p>
                  </a:txBody>
                  <a:tcPr/>
                </a:tc>
                <a:tc>
                  <a:txBody>
                    <a:bodyPr/>
                    <a:lstStyle/>
                    <a:p>
                      <a:r>
                        <a:rPr lang="en-US" dirty="0"/>
                        <a:t>16</a:t>
                      </a:r>
                    </a:p>
                  </a:txBody>
                  <a:tcPr/>
                </a:tc>
                <a:extLst>
                  <a:ext uri="{0D108BD9-81ED-4DB2-BD59-A6C34878D82A}">
                    <a16:rowId xmlns:a16="http://schemas.microsoft.com/office/drawing/2014/main" val="807263754"/>
                  </a:ext>
                </a:extLst>
              </a:tr>
              <a:tr h="445008">
                <a:tc>
                  <a:txBody>
                    <a:bodyPr/>
                    <a:lstStyle/>
                    <a:p>
                      <a:r>
                        <a:rPr lang="en-US" dirty="0"/>
                        <a:t>Creative Projects</a:t>
                      </a:r>
                    </a:p>
                  </a:txBody>
                  <a:tcPr/>
                </a:tc>
                <a:tc>
                  <a:txBody>
                    <a:bodyPr/>
                    <a:lstStyle/>
                    <a:p>
                      <a:r>
                        <a:rPr lang="en-US" dirty="0"/>
                        <a:t>4</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4209182687"/>
                  </a:ext>
                </a:extLst>
              </a:tr>
              <a:tr h="445008">
                <a:tc>
                  <a:txBody>
                    <a:bodyPr/>
                    <a:lstStyle/>
                    <a:p>
                      <a:r>
                        <a:rPr lang="en-US" dirty="0"/>
                        <a:t>Quizzes</a:t>
                      </a:r>
                    </a:p>
                  </a:txBody>
                  <a:tcPr/>
                </a:tc>
                <a:tc>
                  <a:txBody>
                    <a:bodyPr/>
                    <a:lstStyle/>
                    <a:p>
                      <a:r>
                        <a:rPr lang="en-US" dirty="0"/>
                        <a:t>3</a:t>
                      </a:r>
                    </a:p>
                  </a:txBody>
                  <a:tcPr/>
                </a:tc>
                <a:tc>
                  <a:txBody>
                    <a:bodyPr/>
                    <a:lstStyle/>
                    <a:p>
                      <a:r>
                        <a:rPr lang="en-US" dirty="0"/>
                        <a:t>3 (3 questions)</a:t>
                      </a:r>
                    </a:p>
                  </a:txBody>
                  <a:tcPr/>
                </a:tc>
                <a:tc>
                  <a:txBody>
                    <a:bodyPr/>
                    <a:lstStyle/>
                    <a:p>
                      <a:r>
                        <a:rPr lang="en-US" dirty="0"/>
                        <a:t>9</a:t>
                      </a:r>
                    </a:p>
                  </a:txBody>
                  <a:tcPr/>
                </a:tc>
                <a:extLst>
                  <a:ext uri="{0D108BD9-81ED-4DB2-BD59-A6C34878D82A}">
                    <a16:rowId xmlns:a16="http://schemas.microsoft.com/office/drawing/2014/main" val="129499150"/>
                  </a:ext>
                </a:extLst>
              </a:tr>
              <a:tr h="445008">
                <a:tc>
                  <a:txBody>
                    <a:bodyPr/>
                    <a:lstStyle/>
                    <a:p>
                      <a:r>
                        <a:rPr lang="en-US" dirty="0"/>
                        <a:t>Exam</a:t>
                      </a:r>
                    </a:p>
                  </a:txBody>
                  <a:tcPr/>
                </a:tc>
                <a:tc>
                  <a:txBody>
                    <a:bodyPr/>
                    <a:lstStyle/>
                    <a:p>
                      <a:r>
                        <a:rPr lang="en-US" dirty="0"/>
                        <a:t>1</a:t>
                      </a:r>
                    </a:p>
                  </a:txBody>
                  <a:tcPr/>
                </a:tc>
                <a:tc>
                  <a:txBody>
                    <a:bodyPr/>
                    <a:lstStyle/>
                    <a:p>
                      <a:r>
                        <a:rPr lang="en-US" dirty="0"/>
                        <a:t>6 (6 questions)</a:t>
                      </a:r>
                    </a:p>
                  </a:txBody>
                  <a:tcPr/>
                </a:tc>
                <a:tc>
                  <a:txBody>
                    <a:bodyPr/>
                    <a:lstStyle/>
                    <a:p>
                      <a:r>
                        <a:rPr lang="en-US" dirty="0"/>
                        <a:t>6</a:t>
                      </a:r>
                    </a:p>
                  </a:txBody>
                  <a:tcPr/>
                </a:tc>
                <a:extLst>
                  <a:ext uri="{0D108BD9-81ED-4DB2-BD59-A6C34878D82A}">
                    <a16:rowId xmlns:a16="http://schemas.microsoft.com/office/drawing/2014/main" val="1192085382"/>
                  </a:ext>
                </a:extLst>
              </a:tr>
            </a:tbl>
          </a:graphicData>
        </a:graphic>
      </p:graphicFrame>
    </p:spTree>
    <p:extLst>
      <p:ext uri="{BB962C8B-B14F-4D97-AF65-F5344CB8AC3E}">
        <p14:creationId xmlns:p14="http://schemas.microsoft.com/office/powerpoint/2010/main" val="141028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5CC7-6851-6439-669F-BDE244546D80}"/>
              </a:ext>
            </a:extLst>
          </p:cNvPr>
          <p:cNvSpPr>
            <a:spLocks noGrp="1"/>
          </p:cNvSpPr>
          <p:nvPr>
            <p:ph type="title"/>
          </p:nvPr>
        </p:nvSpPr>
        <p:spPr/>
        <p:txBody>
          <a:bodyPr/>
          <a:lstStyle/>
          <a:p>
            <a:r>
              <a:rPr lang="en-US" dirty="0"/>
              <a:t>Course Grades</a:t>
            </a:r>
          </a:p>
        </p:txBody>
      </p:sp>
      <p:sp>
        <p:nvSpPr>
          <p:cNvPr id="3" name="Content Placeholder 2">
            <a:extLst>
              <a:ext uri="{FF2B5EF4-FFF2-40B4-BE49-F238E27FC236}">
                <a16:creationId xmlns:a16="http://schemas.microsoft.com/office/drawing/2014/main" id="{827BDD9C-9452-00C6-5985-79397150BD4C}"/>
              </a:ext>
            </a:extLst>
          </p:cNvPr>
          <p:cNvSpPr>
            <a:spLocks noGrp="1"/>
          </p:cNvSpPr>
          <p:nvPr>
            <p:ph idx="1"/>
          </p:nvPr>
        </p:nvSpPr>
        <p:spPr>
          <a:xfrm>
            <a:off x="838199" y="1371600"/>
            <a:ext cx="11186565" cy="4805363"/>
          </a:xfrm>
        </p:spPr>
        <p:txBody>
          <a:bodyPr/>
          <a:lstStyle/>
          <a:p>
            <a:pPr marL="0" indent="0">
              <a:buNone/>
            </a:pPr>
            <a:r>
              <a:rPr lang="en-US" sz="2400" dirty="0"/>
              <a:t>Instead of curving the class, we’ll use a bucket system:</a:t>
            </a:r>
          </a:p>
          <a:p>
            <a:pPr lvl="1"/>
            <a:r>
              <a:rPr lang="en-US" sz="2100" dirty="0"/>
              <a:t>Marks earned place in an initial bucket, additional S+ marks improve grade. </a:t>
            </a:r>
          </a:p>
          <a:p>
            <a:pPr lvl="1"/>
            <a:r>
              <a:rPr lang="en-US" sz="2100" dirty="0"/>
              <a:t>Must meet </a:t>
            </a:r>
            <a:r>
              <a:rPr lang="en-US" sz="2100" u="sng" dirty="0"/>
              <a:t>all</a:t>
            </a:r>
            <a:r>
              <a:rPr lang="en-US" sz="2100" i="1" dirty="0"/>
              <a:t> </a:t>
            </a:r>
            <a:r>
              <a:rPr lang="en-US" sz="2100" dirty="0"/>
              <a:t>requirements of a bucket for initial placement.</a:t>
            </a:r>
          </a:p>
          <a:p>
            <a:pPr lvl="1"/>
            <a:r>
              <a:rPr lang="en-US" sz="2100" dirty="0"/>
              <a:t>These are </a:t>
            </a:r>
            <a:r>
              <a:rPr lang="en-US" sz="2100" u="sng" dirty="0"/>
              <a:t>minimum</a:t>
            </a:r>
            <a:r>
              <a:rPr lang="en-US" sz="2100" dirty="0"/>
              <a:t> GPA guarantees – grade can always be higher than minimum promise. 😄</a:t>
            </a:r>
          </a:p>
          <a:p>
            <a:endParaRPr lang="en-US" dirty="0"/>
          </a:p>
        </p:txBody>
      </p:sp>
      <p:graphicFrame>
        <p:nvGraphicFramePr>
          <p:cNvPr id="4" name="Table 3">
            <a:extLst>
              <a:ext uri="{FF2B5EF4-FFF2-40B4-BE49-F238E27FC236}">
                <a16:creationId xmlns:a16="http://schemas.microsoft.com/office/drawing/2014/main" id="{DFA878D0-5416-25AE-BC29-74ECF20A8D8C}"/>
              </a:ext>
            </a:extLst>
          </p:cNvPr>
          <p:cNvGraphicFramePr>
            <a:graphicFrameLocks noGrp="1"/>
          </p:cNvGraphicFramePr>
          <p:nvPr>
            <p:extLst>
              <p:ext uri="{D42A27DB-BD31-4B8C-83A1-F6EECF244321}">
                <p14:modId xmlns:p14="http://schemas.microsoft.com/office/powerpoint/2010/main" val="2776587747"/>
              </p:ext>
            </p:extLst>
          </p:nvPr>
        </p:nvGraphicFramePr>
        <p:xfrm>
          <a:off x="2940644" y="3107759"/>
          <a:ext cx="6685285" cy="3115056"/>
        </p:xfrm>
        <a:graphic>
          <a:graphicData uri="http://schemas.openxmlformats.org/drawingml/2006/table">
            <a:tbl>
              <a:tblPr firstRow="1" bandRow="1">
                <a:tableStyleId>{5C22544A-7EE6-4342-B048-85BDC9FD1C3A}</a:tableStyleId>
              </a:tblPr>
              <a:tblGrid>
                <a:gridCol w="1763559">
                  <a:extLst>
                    <a:ext uri="{9D8B030D-6E8A-4147-A177-3AD203B41FA5}">
                      <a16:colId xmlns:a16="http://schemas.microsoft.com/office/drawing/2014/main" val="2467285351"/>
                    </a:ext>
                  </a:extLst>
                </a:gridCol>
                <a:gridCol w="1905918">
                  <a:extLst>
                    <a:ext uri="{9D8B030D-6E8A-4147-A177-3AD203B41FA5}">
                      <a16:colId xmlns:a16="http://schemas.microsoft.com/office/drawing/2014/main" val="2677818252"/>
                    </a:ext>
                  </a:extLst>
                </a:gridCol>
                <a:gridCol w="3015808">
                  <a:extLst>
                    <a:ext uri="{9D8B030D-6E8A-4147-A177-3AD203B41FA5}">
                      <a16:colId xmlns:a16="http://schemas.microsoft.com/office/drawing/2014/main" val="2192440974"/>
                    </a:ext>
                  </a:extLst>
                </a:gridCol>
              </a:tblGrid>
              <a:tr h="445008">
                <a:tc>
                  <a:txBody>
                    <a:bodyPr/>
                    <a:lstStyle/>
                    <a:p>
                      <a:pPr algn="l" fontAlgn="b"/>
                      <a:r>
                        <a:rPr lang="en-US" dirty="0">
                          <a:effectLst/>
                        </a:rPr>
                        <a:t>Minimum Grade</a:t>
                      </a:r>
                    </a:p>
                  </a:txBody>
                  <a:tcPr anchor="b"/>
                </a:tc>
                <a:tc>
                  <a:txBody>
                    <a:bodyPr/>
                    <a:lstStyle/>
                    <a:p>
                      <a:pPr algn="l" fontAlgn="b"/>
                      <a:r>
                        <a:rPr lang="en-US" dirty="0">
                          <a:effectLst/>
                        </a:rPr>
                        <a:t>Required S+</a:t>
                      </a:r>
                    </a:p>
                  </a:txBody>
                  <a:tcPr anchor="b"/>
                </a:tc>
                <a:tc>
                  <a:txBody>
                    <a:bodyPr/>
                    <a:lstStyle/>
                    <a:p>
                      <a:pPr algn="l" fontAlgn="b"/>
                      <a:r>
                        <a:rPr lang="en-US" dirty="0">
                          <a:effectLst/>
                        </a:rPr>
                        <a:t>Required E</a:t>
                      </a:r>
                    </a:p>
                  </a:txBody>
                  <a:tcPr anchor="b"/>
                </a:tc>
                <a:extLst>
                  <a:ext uri="{0D108BD9-81ED-4DB2-BD59-A6C34878D82A}">
                    <a16:rowId xmlns:a16="http://schemas.microsoft.com/office/drawing/2014/main" val="2233699528"/>
                  </a:ext>
                </a:extLst>
              </a:tr>
              <a:tr h="445008">
                <a:tc>
                  <a:txBody>
                    <a:bodyPr/>
                    <a:lstStyle/>
                    <a:p>
                      <a:pPr fontAlgn="t"/>
                      <a:r>
                        <a:rPr lang="en-US" dirty="0">
                          <a:effectLst/>
                        </a:rPr>
                        <a:t>3.5</a:t>
                      </a:r>
                    </a:p>
                  </a:txBody>
                  <a:tcPr/>
                </a:tc>
                <a:tc>
                  <a:txBody>
                    <a:bodyPr/>
                    <a:lstStyle/>
                    <a:p>
                      <a:pPr fontAlgn="t"/>
                      <a:r>
                        <a:rPr lang="en-US" dirty="0">
                          <a:effectLst/>
                        </a:rPr>
                        <a:t>30</a:t>
                      </a:r>
                    </a:p>
                  </a:txBody>
                  <a:tcPr/>
                </a:tc>
                <a:tc>
                  <a:txBody>
                    <a:bodyPr/>
                    <a:lstStyle/>
                    <a:p>
                      <a:pPr fontAlgn="t"/>
                      <a:r>
                        <a:rPr lang="en-US" dirty="0">
                          <a:effectLst/>
                        </a:rPr>
                        <a:t>27</a:t>
                      </a:r>
                    </a:p>
                  </a:txBody>
                  <a:tcPr/>
                </a:tc>
                <a:extLst>
                  <a:ext uri="{0D108BD9-81ED-4DB2-BD59-A6C34878D82A}">
                    <a16:rowId xmlns:a16="http://schemas.microsoft.com/office/drawing/2014/main" val="4209182687"/>
                  </a:ext>
                </a:extLst>
              </a:tr>
              <a:tr h="445008">
                <a:tc>
                  <a:txBody>
                    <a:bodyPr/>
                    <a:lstStyle/>
                    <a:p>
                      <a:pPr fontAlgn="t"/>
                      <a:r>
                        <a:rPr lang="en-US" dirty="0">
                          <a:effectLst/>
                        </a:rPr>
                        <a:t>3.0</a:t>
                      </a:r>
                    </a:p>
                  </a:txBody>
                  <a:tcPr/>
                </a:tc>
                <a:tc>
                  <a:txBody>
                    <a:bodyPr/>
                    <a:lstStyle/>
                    <a:p>
                      <a:pPr fontAlgn="t"/>
                      <a:r>
                        <a:rPr lang="en-US" dirty="0">
                          <a:effectLst/>
                        </a:rPr>
                        <a:t>27</a:t>
                      </a:r>
                    </a:p>
                  </a:txBody>
                  <a:tcPr/>
                </a:tc>
                <a:tc>
                  <a:txBody>
                    <a:bodyPr/>
                    <a:lstStyle/>
                    <a:p>
                      <a:pPr fontAlgn="t"/>
                      <a:r>
                        <a:rPr lang="en-US" dirty="0">
                          <a:effectLst/>
                        </a:rPr>
                        <a:t>22</a:t>
                      </a:r>
                    </a:p>
                  </a:txBody>
                  <a:tcPr/>
                </a:tc>
                <a:extLst>
                  <a:ext uri="{0D108BD9-81ED-4DB2-BD59-A6C34878D82A}">
                    <a16:rowId xmlns:a16="http://schemas.microsoft.com/office/drawing/2014/main" val="129499150"/>
                  </a:ext>
                </a:extLst>
              </a:tr>
              <a:tr h="445008">
                <a:tc>
                  <a:txBody>
                    <a:bodyPr/>
                    <a:lstStyle/>
                    <a:p>
                      <a:pPr fontAlgn="t"/>
                      <a:r>
                        <a:rPr lang="en-US" dirty="0">
                          <a:effectLst/>
                        </a:rPr>
                        <a:t>2.5</a:t>
                      </a:r>
                    </a:p>
                  </a:txBody>
                  <a:tcPr/>
                </a:tc>
                <a:tc>
                  <a:txBody>
                    <a:bodyPr/>
                    <a:lstStyle/>
                    <a:p>
                      <a:pPr fontAlgn="t"/>
                      <a:r>
                        <a:rPr lang="en-US" dirty="0">
                          <a:effectLst/>
                        </a:rPr>
                        <a:t>24</a:t>
                      </a:r>
                    </a:p>
                  </a:txBody>
                  <a:tcPr/>
                </a:tc>
                <a:tc>
                  <a:txBody>
                    <a:bodyPr/>
                    <a:lstStyle/>
                    <a:p>
                      <a:pPr fontAlgn="t"/>
                      <a:r>
                        <a:rPr lang="en-US" dirty="0">
                          <a:effectLst/>
                        </a:rPr>
                        <a:t>17</a:t>
                      </a:r>
                    </a:p>
                  </a:txBody>
                  <a:tcPr/>
                </a:tc>
                <a:extLst>
                  <a:ext uri="{0D108BD9-81ED-4DB2-BD59-A6C34878D82A}">
                    <a16:rowId xmlns:a16="http://schemas.microsoft.com/office/drawing/2014/main" val="463448335"/>
                  </a:ext>
                </a:extLst>
              </a:tr>
              <a:tr h="445008">
                <a:tc>
                  <a:txBody>
                    <a:bodyPr/>
                    <a:lstStyle/>
                    <a:p>
                      <a:pPr fontAlgn="t"/>
                      <a:r>
                        <a:rPr lang="en-US" dirty="0">
                          <a:effectLst/>
                        </a:rPr>
                        <a:t>2.0</a:t>
                      </a:r>
                    </a:p>
                  </a:txBody>
                  <a:tcPr/>
                </a:tc>
                <a:tc>
                  <a:txBody>
                    <a:bodyPr/>
                    <a:lstStyle/>
                    <a:p>
                      <a:pPr fontAlgn="t"/>
                      <a:r>
                        <a:rPr lang="en-US" dirty="0">
                          <a:effectLst/>
                        </a:rPr>
                        <a:t>21</a:t>
                      </a:r>
                    </a:p>
                  </a:txBody>
                  <a:tcPr/>
                </a:tc>
                <a:tc>
                  <a:txBody>
                    <a:bodyPr/>
                    <a:lstStyle/>
                    <a:p>
                      <a:pPr fontAlgn="t"/>
                      <a:r>
                        <a:rPr lang="en-US" dirty="0">
                          <a:effectLst/>
                        </a:rPr>
                        <a:t>0</a:t>
                      </a:r>
                    </a:p>
                  </a:txBody>
                  <a:tcPr/>
                </a:tc>
                <a:extLst>
                  <a:ext uri="{0D108BD9-81ED-4DB2-BD59-A6C34878D82A}">
                    <a16:rowId xmlns:a16="http://schemas.microsoft.com/office/drawing/2014/main" val="695640733"/>
                  </a:ext>
                </a:extLst>
              </a:tr>
              <a:tr h="445008">
                <a:tc>
                  <a:txBody>
                    <a:bodyPr/>
                    <a:lstStyle/>
                    <a:p>
                      <a:pPr fontAlgn="t"/>
                      <a:r>
                        <a:rPr lang="en-US" dirty="0">
                          <a:effectLst/>
                        </a:rPr>
                        <a:t>1.5</a:t>
                      </a:r>
                    </a:p>
                  </a:txBody>
                  <a:tcPr/>
                </a:tc>
                <a:tc>
                  <a:txBody>
                    <a:bodyPr/>
                    <a:lstStyle/>
                    <a:p>
                      <a:pPr fontAlgn="t"/>
                      <a:r>
                        <a:rPr lang="en-US" dirty="0">
                          <a:effectLst/>
                        </a:rPr>
                        <a:t>14</a:t>
                      </a:r>
                    </a:p>
                  </a:txBody>
                  <a:tcPr/>
                </a:tc>
                <a:tc>
                  <a:txBody>
                    <a:bodyPr/>
                    <a:lstStyle/>
                    <a:p>
                      <a:pPr fontAlgn="t"/>
                      <a:r>
                        <a:rPr lang="en-US" dirty="0">
                          <a:effectLst/>
                        </a:rPr>
                        <a:t>0</a:t>
                      </a:r>
                    </a:p>
                  </a:txBody>
                  <a:tcPr/>
                </a:tc>
                <a:extLst>
                  <a:ext uri="{0D108BD9-81ED-4DB2-BD59-A6C34878D82A}">
                    <a16:rowId xmlns:a16="http://schemas.microsoft.com/office/drawing/2014/main" val="1192085382"/>
                  </a:ext>
                </a:extLst>
              </a:tr>
              <a:tr h="445008">
                <a:tc>
                  <a:txBody>
                    <a:bodyPr/>
                    <a:lstStyle/>
                    <a:p>
                      <a:pPr fontAlgn="t"/>
                      <a:r>
                        <a:rPr lang="en-US" dirty="0">
                          <a:effectLst/>
                        </a:rPr>
                        <a:t>0.7</a:t>
                      </a:r>
                    </a:p>
                  </a:txBody>
                  <a:tcPr/>
                </a:tc>
                <a:tc>
                  <a:txBody>
                    <a:bodyPr/>
                    <a:lstStyle/>
                    <a:p>
                      <a:pPr fontAlgn="t"/>
                      <a:r>
                        <a:rPr lang="en-US" dirty="0">
                          <a:effectLst/>
                        </a:rPr>
                        <a:t>8</a:t>
                      </a:r>
                    </a:p>
                  </a:txBody>
                  <a:tcPr/>
                </a:tc>
                <a:tc>
                  <a:txBody>
                    <a:bodyPr/>
                    <a:lstStyle/>
                    <a:p>
                      <a:pPr fontAlgn="t"/>
                      <a:r>
                        <a:rPr lang="en-US" dirty="0">
                          <a:effectLst/>
                        </a:rPr>
                        <a:t>0</a:t>
                      </a:r>
                    </a:p>
                  </a:txBody>
                  <a:tcPr/>
                </a:tc>
                <a:extLst>
                  <a:ext uri="{0D108BD9-81ED-4DB2-BD59-A6C34878D82A}">
                    <a16:rowId xmlns:a16="http://schemas.microsoft.com/office/drawing/2014/main" val="3460401973"/>
                  </a:ext>
                </a:extLst>
              </a:tr>
            </a:tbl>
          </a:graphicData>
        </a:graphic>
      </p:graphicFrame>
    </p:spTree>
    <p:extLst>
      <p:ext uri="{BB962C8B-B14F-4D97-AF65-F5344CB8AC3E}">
        <p14:creationId xmlns:p14="http://schemas.microsoft.com/office/powerpoint/2010/main" val="289985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089F-005D-A8C6-AF5E-7ED6FEDA1A2E}"/>
              </a:ext>
            </a:extLst>
          </p:cNvPr>
          <p:cNvSpPr>
            <a:spLocks noGrp="1"/>
          </p:cNvSpPr>
          <p:nvPr>
            <p:ph type="title"/>
          </p:nvPr>
        </p:nvSpPr>
        <p:spPr/>
        <p:txBody>
          <a:bodyPr/>
          <a:lstStyle/>
          <a:p>
            <a:r>
              <a:rPr lang="en-US" dirty="0"/>
              <a:t>Programming Assignment 0 – Warm Up</a:t>
            </a:r>
          </a:p>
        </p:txBody>
      </p:sp>
      <p:sp>
        <p:nvSpPr>
          <p:cNvPr id="3" name="Content Placeholder 2">
            <a:extLst>
              <a:ext uri="{FF2B5EF4-FFF2-40B4-BE49-F238E27FC236}">
                <a16:creationId xmlns:a16="http://schemas.microsoft.com/office/drawing/2014/main" id="{056D8ADD-447D-3669-9095-51962B04AE77}"/>
              </a:ext>
            </a:extLst>
          </p:cNvPr>
          <p:cNvSpPr>
            <a:spLocks noGrp="1"/>
          </p:cNvSpPr>
          <p:nvPr>
            <p:ph idx="1"/>
          </p:nvPr>
        </p:nvSpPr>
        <p:spPr/>
        <p:txBody>
          <a:bodyPr>
            <a:normAutofit lnSpcReduction="10000"/>
          </a:bodyPr>
          <a:lstStyle/>
          <a:p>
            <a:r>
              <a:rPr lang="en-US" dirty="0"/>
              <a:t>Released today, due next Thursday (TODO) at 11:59 pm on Ed</a:t>
            </a:r>
          </a:p>
          <a:p>
            <a:pPr lvl="1"/>
            <a:r>
              <a:rPr lang="en-US" dirty="0"/>
              <a:t>Can submit as many times as you want before initial submission date with </a:t>
            </a:r>
            <a:r>
              <a:rPr lang="en-US" b="1" dirty="0"/>
              <a:t>Mark </a:t>
            </a:r>
            <a:r>
              <a:rPr lang="en-US" dirty="0"/>
              <a:t>button</a:t>
            </a:r>
          </a:p>
          <a:p>
            <a:pPr lvl="1"/>
            <a:r>
              <a:rPr lang="en-US" dirty="0"/>
              <a:t>Build good habits: Don’t “shotgun debug”</a:t>
            </a:r>
          </a:p>
          <a:p>
            <a:pPr lvl="1"/>
            <a:r>
              <a:rPr lang="en-US" dirty="0"/>
              <a:t>While you do have a resubmission for this assignment, important to meet due date to get as much feedback as possible.</a:t>
            </a:r>
          </a:p>
          <a:p>
            <a:r>
              <a:rPr lang="en-US" dirty="0"/>
              <a:t>Focused on reviewing Java concepts and Functional Decomposition</a:t>
            </a:r>
          </a:p>
          <a:p>
            <a:pPr lvl="1"/>
            <a:r>
              <a:rPr lang="en-US" dirty="0"/>
              <a:t>Different structure than most assignments with </a:t>
            </a:r>
            <a:r>
              <a:rPr lang="en-US" i="1" dirty="0"/>
              <a:t>multiple smaller problems</a:t>
            </a:r>
          </a:p>
          <a:p>
            <a:pPr lvl="1"/>
            <a:r>
              <a:rPr lang="en-US" dirty="0"/>
              <a:t>Green checkmark on slide means that problem is done. Green checkmark on whole lesson means assignment is fully done.	</a:t>
            </a:r>
          </a:p>
          <a:p>
            <a:r>
              <a:rPr lang="en-US" dirty="0"/>
              <a:t>See </a:t>
            </a:r>
            <a:r>
              <a:rPr lang="en-US" dirty="0">
                <a:hlinkClick r:id="rId2"/>
              </a:rPr>
              <a:t>Grading Rubric</a:t>
            </a:r>
            <a:r>
              <a:rPr lang="en-US" dirty="0"/>
              <a:t> for how each dimension is assessed.</a:t>
            </a:r>
          </a:p>
          <a:p>
            <a:r>
              <a:rPr lang="en-US" dirty="0"/>
              <a:t>IPL opens Monday!</a:t>
            </a:r>
          </a:p>
          <a:p>
            <a:endParaRPr lang="en-US" dirty="0"/>
          </a:p>
          <a:p>
            <a:endParaRPr lang="en-US" dirty="0"/>
          </a:p>
        </p:txBody>
      </p:sp>
    </p:spTree>
    <p:extLst>
      <p:ext uri="{BB962C8B-B14F-4D97-AF65-F5344CB8AC3E}">
        <p14:creationId xmlns:p14="http://schemas.microsoft.com/office/powerpoint/2010/main" val="396587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p:txBody>
          <a:bodyPr>
            <a:normAutofit lnSpcReduction="10000"/>
          </a:bodyPr>
          <a:lstStyle/>
          <a:p>
            <a:r>
              <a:rPr lang="en-US" dirty="0"/>
              <a:t>Hope you had fun in your first quiz section yesterday! </a:t>
            </a:r>
          </a:p>
          <a:p>
            <a:r>
              <a:rPr lang="en-US" dirty="0"/>
              <a:t>Programming Assignment 0 (P0) released later today, due next Thursday, October 5th</a:t>
            </a:r>
          </a:p>
          <a:p>
            <a:pPr lvl="1"/>
            <a:r>
              <a:rPr lang="en-US" dirty="0"/>
              <a:t>Focused on Java Review </a:t>
            </a:r>
          </a:p>
          <a:p>
            <a:r>
              <a:rPr lang="en-US" dirty="0"/>
              <a:t>Java Review Session Monday, 2</a:t>
            </a:r>
            <a:r>
              <a:rPr lang="en-US" baseline="30000" dirty="0"/>
              <a:t>nd</a:t>
            </a:r>
            <a:r>
              <a:rPr lang="en-US" dirty="0"/>
              <a:t> October</a:t>
            </a:r>
          </a:p>
          <a:p>
            <a:pPr lvl="1"/>
            <a:r>
              <a:rPr lang="en-US" i="0" u="none" strike="noStrike" dirty="0">
                <a:solidFill>
                  <a:srgbClr val="222222"/>
                </a:solidFill>
                <a:effectLst/>
                <a:latin typeface="Open Sans" panose="020B0606030504020204" pitchFamily="34" charset="0"/>
              </a:rPr>
              <a:t>4:30 – 6:00 PM in </a:t>
            </a:r>
            <a:r>
              <a:rPr lang="en-US" i="0" u="none" strike="noStrike" dirty="0">
                <a:solidFill>
                  <a:srgbClr val="222222"/>
                </a:solidFill>
                <a:effectLst/>
                <a:latin typeface="Open Sans" panose="020B0606030504020204" pitchFamily="34" charset="0"/>
                <a:hlinkClick r:id="rId2"/>
              </a:rPr>
              <a:t>BAG</a:t>
            </a:r>
            <a:r>
              <a:rPr lang="en-US" i="0" u="none" strike="noStrike" dirty="0">
                <a:solidFill>
                  <a:srgbClr val="222222"/>
                </a:solidFill>
                <a:effectLst/>
                <a:latin typeface="Open Sans" panose="020B0606030504020204" pitchFamily="34" charset="0"/>
              </a:rPr>
              <a:t> 131</a:t>
            </a:r>
            <a:endParaRPr lang="en-US" dirty="0"/>
          </a:p>
          <a:p>
            <a:pPr lvl="1"/>
            <a:r>
              <a:rPr lang="en-US" dirty="0"/>
              <a:t>Session will be recorded &amp; posted on website!</a:t>
            </a:r>
          </a:p>
          <a:p>
            <a:r>
              <a:rPr lang="en-US" dirty="0"/>
              <a:t>IPL will also open on Monday</a:t>
            </a:r>
          </a:p>
          <a:p>
            <a:r>
              <a:rPr lang="en-US" dirty="0"/>
              <a:t>My Office Hours posted </a:t>
            </a:r>
          </a:p>
          <a:p>
            <a:pPr lvl="1"/>
            <a:r>
              <a:rPr lang="en-US" dirty="0"/>
              <a:t>Mondays 2:30 – 3:30 PM</a:t>
            </a:r>
          </a:p>
          <a:p>
            <a:pPr lvl="1"/>
            <a:r>
              <a:rPr lang="en-US" dirty="0"/>
              <a:t>Fridays 1:30 – 2:30 PM</a:t>
            </a:r>
          </a:p>
        </p:txBody>
      </p:sp>
    </p:spTree>
    <p:extLst>
      <p:ext uri="{BB962C8B-B14F-4D97-AF65-F5344CB8AC3E}">
        <p14:creationId xmlns:p14="http://schemas.microsoft.com/office/powerpoint/2010/main" val="351181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61FE-6994-41D8-A908-DF4CFABFB4BB}"/>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6F0AF6CD-7FE9-4EF4-84B8-9E91253766BE}"/>
              </a:ext>
            </a:extLst>
          </p:cNvPr>
          <p:cNvSpPr>
            <a:spLocks noGrp="1"/>
          </p:cNvSpPr>
          <p:nvPr>
            <p:ph idx="1"/>
          </p:nvPr>
        </p:nvSpPr>
        <p:spPr/>
        <p:txBody>
          <a:bodyPr>
            <a:normAutofit/>
          </a:bodyPr>
          <a:lstStyle/>
          <a:p>
            <a:r>
              <a:rPr lang="en-US" sz="3200" dirty="0"/>
              <a:t>Fill out the </a:t>
            </a:r>
            <a:r>
              <a:rPr lang="en-US" sz="3200" dirty="0">
                <a:hlinkClick r:id="rId2"/>
              </a:rPr>
              <a:t>Introductory Survey</a:t>
            </a:r>
            <a:endParaRPr lang="en-US" sz="3200" dirty="0"/>
          </a:p>
          <a:p>
            <a:r>
              <a:rPr lang="en-US" sz="3200" dirty="0"/>
              <a:t>⭐ Complete the pre-class material (PCM) for Wednesday (see calendar)</a:t>
            </a:r>
          </a:p>
          <a:p>
            <a:r>
              <a:rPr lang="en-US" sz="3200" dirty="0"/>
              <a:t>Attend quiz section on Tuesday!</a:t>
            </a:r>
          </a:p>
        </p:txBody>
      </p:sp>
    </p:spTree>
    <p:extLst>
      <p:ext uri="{BB962C8B-B14F-4D97-AF65-F5344CB8AC3E}">
        <p14:creationId xmlns:p14="http://schemas.microsoft.com/office/powerpoint/2010/main" val="200271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b="1" dirty="0">
                <a:solidFill>
                  <a:schemeClr val="accent5"/>
                </a:solidFill>
              </a:rPr>
              <a:t>Review Java</a:t>
            </a:r>
          </a:p>
          <a:p>
            <a:pPr>
              <a:spcAft>
                <a:spcPts val="1200"/>
              </a:spcAft>
            </a:pPr>
            <a:r>
              <a:rPr lang="en-US" dirty="0"/>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074773" y="213670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57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8E38-D08F-8B27-6ED2-C88F6AB9AF98}"/>
              </a:ext>
            </a:extLst>
          </p:cNvPr>
          <p:cNvSpPr>
            <a:spLocks noGrp="1"/>
          </p:cNvSpPr>
          <p:nvPr>
            <p:ph type="title"/>
          </p:nvPr>
        </p:nvSpPr>
        <p:spPr/>
        <p:txBody>
          <a:bodyPr/>
          <a:lstStyle/>
          <a:p>
            <a:r>
              <a:rPr lang="en-US" dirty="0"/>
              <a:t>Reminders: Review Java Syntax</a:t>
            </a:r>
          </a:p>
        </p:txBody>
      </p:sp>
      <p:sp>
        <p:nvSpPr>
          <p:cNvPr id="3" name="Content Placeholder 2">
            <a:extLst>
              <a:ext uri="{FF2B5EF4-FFF2-40B4-BE49-F238E27FC236}">
                <a16:creationId xmlns:a16="http://schemas.microsoft.com/office/drawing/2014/main" id="{740BDEB8-C966-8EC8-50ED-621E3DF23FAF}"/>
              </a:ext>
            </a:extLst>
          </p:cNvPr>
          <p:cNvSpPr>
            <a:spLocks noGrp="1"/>
          </p:cNvSpPr>
          <p:nvPr>
            <p:ph idx="1"/>
          </p:nvPr>
        </p:nvSpPr>
        <p:spPr/>
        <p:txBody>
          <a:bodyPr>
            <a:normAutofit/>
          </a:bodyPr>
          <a:lstStyle/>
          <a:p>
            <a:pPr marL="0" indent="0">
              <a:buNone/>
            </a:pPr>
            <a:r>
              <a:rPr lang="en-US" dirty="0">
                <a:hlinkClick r:id="rId2"/>
              </a:rPr>
              <a:t>Java Tutorial</a:t>
            </a:r>
            <a:r>
              <a:rPr lang="en-US" dirty="0"/>
              <a:t> reviews all the relevant programming features you should familiar with (even if you don’t know them in Java).</a:t>
            </a:r>
          </a:p>
          <a:p>
            <a:pPr lvl="1"/>
            <a:r>
              <a:rPr lang="en-US" dirty="0"/>
              <a:t>Printing and comments</a:t>
            </a:r>
          </a:p>
          <a:p>
            <a:pPr lvl="1"/>
            <a:r>
              <a:rPr lang="en-US" dirty="0"/>
              <a:t>Variables, types, expressions</a:t>
            </a:r>
          </a:p>
          <a:p>
            <a:pPr lvl="1"/>
            <a:r>
              <a:rPr lang="en-US" dirty="0"/>
              <a:t>Conditionals (if/else if/ else)</a:t>
            </a:r>
          </a:p>
          <a:p>
            <a:pPr lvl="1"/>
            <a:r>
              <a:rPr lang="en-US" dirty="0"/>
              <a:t>Loops (for and while)</a:t>
            </a:r>
          </a:p>
          <a:p>
            <a:pPr lvl="1"/>
            <a:r>
              <a:rPr lang="en-US" dirty="0"/>
              <a:t>Strings</a:t>
            </a:r>
          </a:p>
          <a:p>
            <a:pPr lvl="1"/>
            <a:r>
              <a:rPr lang="en-US" dirty="0"/>
              <a:t>Methods</a:t>
            </a:r>
          </a:p>
          <a:p>
            <a:pPr lvl="1"/>
            <a:r>
              <a:rPr lang="en-US" dirty="0"/>
              <a:t>File I/O</a:t>
            </a:r>
          </a:p>
          <a:p>
            <a:pPr lvl="1"/>
            <a:r>
              <a:rPr lang="en-US" dirty="0"/>
              <a:t>Arrays</a:t>
            </a:r>
          </a:p>
          <a:p>
            <a:pPr marL="0" indent="0">
              <a:buNone/>
            </a:pPr>
            <a:r>
              <a:rPr lang="en-US" dirty="0"/>
              <a:t> </a:t>
            </a:r>
          </a:p>
        </p:txBody>
      </p:sp>
    </p:spTree>
    <p:extLst>
      <p:ext uri="{BB962C8B-B14F-4D97-AF65-F5344CB8AC3E}">
        <p14:creationId xmlns:p14="http://schemas.microsoft.com/office/powerpoint/2010/main" val="269572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DAD0-8E15-3369-5466-83CFC6E3F5E4}"/>
              </a:ext>
            </a:extLst>
          </p:cNvPr>
          <p:cNvSpPr>
            <a:spLocks noGrp="1"/>
          </p:cNvSpPr>
          <p:nvPr>
            <p:ph type="title"/>
          </p:nvPr>
        </p:nvSpPr>
        <p:spPr/>
        <p:txBody>
          <a:bodyPr/>
          <a:lstStyle/>
          <a:p>
            <a:r>
              <a:rPr lang="en-US" dirty="0"/>
              <a:t>In-Class Activities</a:t>
            </a:r>
          </a:p>
        </p:txBody>
      </p:sp>
      <p:sp>
        <p:nvSpPr>
          <p:cNvPr id="7" name="Content Placeholder 2">
            <a:extLst>
              <a:ext uri="{FF2B5EF4-FFF2-40B4-BE49-F238E27FC236}">
                <a16:creationId xmlns:a16="http://schemas.microsoft.com/office/drawing/2014/main" id="{62CD5F46-9BDE-40C0-4839-7317955CCD03}"/>
              </a:ext>
            </a:extLst>
          </p:cNvPr>
          <p:cNvSpPr txBox="1">
            <a:spLocks/>
          </p:cNvSpPr>
          <p:nvPr/>
        </p:nvSpPr>
        <p:spPr>
          <a:xfrm>
            <a:off x="838199" y="2150701"/>
            <a:ext cx="10515600" cy="4466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chemeClr val="tx1"/>
              </a:buClr>
            </a:pPr>
            <a:r>
              <a:rPr lang="en-US" b="1" dirty="0">
                <a:solidFill>
                  <a:schemeClr val="accent3"/>
                </a:solidFill>
              </a:rPr>
              <a:t>Goal</a:t>
            </a:r>
            <a:r>
              <a:rPr lang="en-US" dirty="0"/>
              <a:t>: Get you actively participating in your learning</a:t>
            </a:r>
            <a:endParaRPr lang="en-US" b="1" dirty="0"/>
          </a:p>
          <a:p>
            <a:pPr fontAlgn="base"/>
            <a:r>
              <a:rPr lang="en-US" dirty="0"/>
              <a:t>Typical Activity</a:t>
            </a:r>
          </a:p>
          <a:p>
            <a:pPr lvl="1" fontAlgn="base"/>
            <a:r>
              <a:rPr lang="en-US" dirty="0"/>
              <a:t>Question is posed</a:t>
            </a:r>
          </a:p>
          <a:p>
            <a:pPr lvl="1" fontAlgn="base">
              <a:buClr>
                <a:schemeClr val="tx1"/>
              </a:buClr>
            </a:pPr>
            <a:r>
              <a:rPr lang="en-US" b="1" dirty="0">
                <a:solidFill>
                  <a:schemeClr val="accent3"/>
                </a:solidFill>
              </a:rPr>
              <a:t>Think</a:t>
            </a:r>
            <a:r>
              <a:rPr lang="en-US" b="1" dirty="0"/>
              <a:t> </a:t>
            </a:r>
            <a:r>
              <a:rPr lang="en-US" dirty="0"/>
              <a:t>(1 min): Think about the question on your own</a:t>
            </a:r>
            <a:endParaRPr lang="en-US" b="1" dirty="0"/>
          </a:p>
          <a:p>
            <a:pPr lvl="1" fontAlgn="base">
              <a:buClr>
                <a:schemeClr val="tx1"/>
              </a:buClr>
            </a:pPr>
            <a:r>
              <a:rPr lang="en-US" b="1" dirty="0">
                <a:solidFill>
                  <a:schemeClr val="accent3"/>
                </a:solidFill>
              </a:rPr>
              <a:t>Pair</a:t>
            </a:r>
            <a:r>
              <a:rPr lang="en-US" b="1" dirty="0"/>
              <a:t> </a:t>
            </a:r>
            <a:r>
              <a:rPr lang="en-US" dirty="0"/>
              <a:t>(2 min): Talk with your neighbor to discuss question</a:t>
            </a:r>
            <a:endParaRPr lang="en-US" b="1" dirty="0"/>
          </a:p>
          <a:p>
            <a:pPr lvl="2" fontAlgn="base">
              <a:buClr>
                <a:schemeClr val="tx1"/>
              </a:buClr>
            </a:pPr>
            <a:r>
              <a:rPr lang="en-US" dirty="0"/>
              <a:t>If you arrive at different conclusions, discuss your logic and figure out why you differ!</a:t>
            </a:r>
          </a:p>
          <a:p>
            <a:pPr lvl="2" fontAlgn="base">
              <a:buClr>
                <a:schemeClr val="tx1"/>
              </a:buClr>
            </a:pPr>
            <a:r>
              <a:rPr lang="en-US" dirty="0"/>
              <a:t>If you arrived at the same conclusion, discuss why the other answers might be wrong!</a:t>
            </a:r>
          </a:p>
          <a:p>
            <a:pPr lvl="1" fontAlgn="base">
              <a:buClr>
                <a:schemeClr val="tx1"/>
              </a:buClr>
            </a:pPr>
            <a:r>
              <a:rPr lang="en-US" b="1" dirty="0">
                <a:solidFill>
                  <a:schemeClr val="accent3"/>
                </a:solidFill>
              </a:rPr>
              <a:t>Share</a:t>
            </a:r>
            <a:r>
              <a:rPr lang="en-US" b="1" dirty="0"/>
              <a:t> </a:t>
            </a:r>
            <a:r>
              <a:rPr lang="en-US" dirty="0"/>
              <a:t>(1 min): We discuss the conclusions as a class</a:t>
            </a:r>
            <a:endParaRPr lang="en-US" b="1" dirty="0"/>
          </a:p>
          <a:p>
            <a:pPr fontAlgn="base"/>
            <a:r>
              <a:rPr lang="en-US" dirty="0"/>
              <a:t>During each of the </a:t>
            </a:r>
            <a:r>
              <a:rPr lang="en-US" b="1" dirty="0">
                <a:solidFill>
                  <a:schemeClr val="accent3"/>
                </a:solidFill>
              </a:rPr>
              <a:t>Think</a:t>
            </a:r>
            <a:r>
              <a:rPr lang="en-US" b="1" dirty="0"/>
              <a:t> </a:t>
            </a:r>
            <a:r>
              <a:rPr lang="en-US" dirty="0"/>
              <a:t>and </a:t>
            </a:r>
            <a:r>
              <a:rPr lang="en-US" b="1" dirty="0">
                <a:solidFill>
                  <a:schemeClr val="accent3"/>
                </a:solidFill>
              </a:rPr>
              <a:t>Pair</a:t>
            </a:r>
            <a:r>
              <a:rPr lang="en-US" dirty="0"/>
              <a:t> stages, you will respond to the question via a </a:t>
            </a:r>
            <a:r>
              <a:rPr lang="en-US" dirty="0" err="1"/>
              <a:t>sli.do</a:t>
            </a:r>
            <a:r>
              <a:rPr lang="en-US" dirty="0"/>
              <a:t> poll</a:t>
            </a:r>
          </a:p>
          <a:p>
            <a:pPr lvl="1" fontAlgn="base"/>
            <a:r>
              <a:rPr lang="en-US" dirty="0"/>
              <a:t>Not worth any points, just here to help you learn! 😉</a:t>
            </a:r>
          </a:p>
          <a:p>
            <a:pPr marL="0" indent="0">
              <a:buNone/>
            </a:pPr>
            <a:endParaRPr lang="en-US" dirty="0">
              <a:solidFill>
                <a:schemeClr val="accent1">
                  <a:lumMod val="60000"/>
                  <a:lumOff val="40000"/>
                </a:schemeClr>
              </a:solidFill>
            </a:endParaRPr>
          </a:p>
        </p:txBody>
      </p:sp>
    </p:spTree>
    <p:extLst>
      <p:ext uri="{BB962C8B-B14F-4D97-AF65-F5344CB8AC3E}">
        <p14:creationId xmlns:p14="http://schemas.microsoft.com/office/powerpoint/2010/main" val="249425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a:t>
            </a:r>
            <a:r>
              <a:rPr lang="en-US">
                <a:solidFill>
                  <a:srgbClr val="067D17"/>
                </a:solidFill>
                <a:effectLst/>
                <a:latin typeface="Consolas" panose="020B0609020204030204" pitchFamily="49" charset="0"/>
                <a:ea typeface="Menlo" panose="020B0609030804020204" pitchFamily="49" charset="0"/>
                <a:cs typeface="Menlo" panose="020B0609030804020204" pitchFamily="49" charset="0"/>
              </a:rPr>
              <a:t>=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7" name="TextBox 6">
            <a:extLst>
              <a:ext uri="{FF2B5EF4-FFF2-40B4-BE49-F238E27FC236}">
                <a16:creationId xmlns:a16="http://schemas.microsoft.com/office/drawing/2014/main" id="{60CC2695-6E85-4361-A674-DB5CA686037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a:t>
            </a:r>
          </a:p>
        </p:txBody>
      </p:sp>
    </p:spTree>
    <p:extLst>
      <p:ext uri="{BB962C8B-B14F-4D97-AF65-F5344CB8AC3E}">
        <p14:creationId xmlns:p14="http://schemas.microsoft.com/office/powerpoint/2010/main" val="55909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B90BA0B9-F58C-316D-6914-4455BA3DC14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 </a:t>
            </a:r>
          </a:p>
        </p:txBody>
      </p:sp>
    </p:spTree>
    <p:extLst>
      <p:ext uri="{BB962C8B-B14F-4D97-AF65-F5344CB8AC3E}">
        <p14:creationId xmlns:p14="http://schemas.microsoft.com/office/powerpoint/2010/main" val="3254696122"/>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10427</TotalTime>
  <Words>1720</Words>
  <Application>Microsoft Macintosh PowerPoint</Application>
  <PresentationFormat>Widescreen</PresentationFormat>
  <Paragraphs>241</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Consolas</vt:lpstr>
      <vt:lpstr>Menlo</vt:lpstr>
      <vt:lpstr>Montserrat</vt:lpstr>
      <vt:lpstr>Montserrat ExtraBold</vt:lpstr>
      <vt:lpstr>Montserrat SemiBold</vt:lpstr>
      <vt:lpstr>Open Sans</vt:lpstr>
      <vt:lpstr>System Font Regular</vt:lpstr>
      <vt:lpstr>Verdana</vt:lpstr>
      <vt:lpstr>CSE 373 Summer 2020</vt:lpstr>
      <vt:lpstr>Java Review &amp;  Functional Decomposition</vt:lpstr>
      <vt:lpstr>Lecture Outline</vt:lpstr>
      <vt:lpstr>Announcements</vt:lpstr>
      <vt:lpstr>Reminders</vt:lpstr>
      <vt:lpstr>Lecture Outline</vt:lpstr>
      <vt:lpstr>Reminders: Review Java Syntax</vt:lpstr>
      <vt:lpstr>In-Class Activities</vt:lpstr>
      <vt:lpstr>What is the output of this Java program?</vt:lpstr>
      <vt:lpstr>What is the output of this Java program?</vt:lpstr>
      <vt:lpstr>Case Study: Temperatures</vt:lpstr>
      <vt:lpstr>Lecture Outline</vt:lpstr>
      <vt:lpstr>Functional Decomposition</vt:lpstr>
      <vt:lpstr>Functional Decomposition</vt:lpstr>
      <vt:lpstr>Avoid Trivial Methods</vt:lpstr>
      <vt:lpstr>Lecture Outline</vt:lpstr>
      <vt:lpstr>Code Quality</vt:lpstr>
      <vt:lpstr>CSE 122 Code Quality</vt:lpstr>
      <vt:lpstr>What does this code do? How could you improve the quality of this code? (No Slido poll)</vt:lpstr>
      <vt:lpstr>What does this code do? How could you improve the quality of this code? (No Slido poll)</vt:lpstr>
      <vt:lpstr>Lecture Outline</vt:lpstr>
      <vt:lpstr>Graded Course Components</vt:lpstr>
      <vt:lpstr>Course Grades</vt:lpstr>
      <vt:lpstr>Programming Assignment 0 – Warm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Elba G.</cp:lastModifiedBy>
  <cp:revision>211</cp:revision>
  <cp:lastPrinted>2022-09-27T21:33:44Z</cp:lastPrinted>
  <dcterms:created xsi:type="dcterms:W3CDTF">2020-06-13T06:27:42Z</dcterms:created>
  <dcterms:modified xsi:type="dcterms:W3CDTF">2023-09-29T23:38:23Z</dcterms:modified>
</cp:coreProperties>
</file>