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397" r:id="rId3"/>
    <p:sldId id="399" r:id="rId4"/>
    <p:sldId id="400" r:id="rId5"/>
    <p:sldId id="393" r:id="rId6"/>
    <p:sldId id="401" r:id="rId7"/>
    <p:sldId id="398" r:id="rId8"/>
    <p:sldId id="403" r:id="rId9"/>
    <p:sldId id="404" r:id="rId10"/>
    <p:sldId id="405" r:id="rId11"/>
    <p:sldId id="406" r:id="rId12"/>
    <p:sldId id="407" r:id="rId13"/>
    <p:sldId id="408" r:id="rId14"/>
    <p:sldId id="409" r:id="rId15"/>
    <p:sldId id="410" r:id="rId16"/>
    <p:sldId id="411" r:id="rId17"/>
    <p:sldId id="412" r:id="rId18"/>
    <p:sldId id="41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5C71387-6F25-40BE-A9C7-2DE5AC23F89B}">
          <p14:sldIdLst>
            <p14:sldId id="256"/>
            <p14:sldId id="397"/>
            <p14:sldId id="399"/>
            <p14:sldId id="400"/>
            <p14:sldId id="393"/>
            <p14:sldId id="401"/>
            <p14:sldId id="398"/>
            <p14:sldId id="403"/>
            <p14:sldId id="404"/>
            <p14:sldId id="405"/>
            <p14:sldId id="406"/>
            <p14:sldId id="407"/>
            <p14:sldId id="408"/>
            <p14:sldId id="409"/>
            <p14:sldId id="410"/>
            <p14:sldId id="411"/>
            <p14:sldId id="412"/>
            <p14:sldId id="413"/>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nats" initials="m" lastIdx="1" clrIdx="0">
    <p:extLst>
      <p:ext uri="{19B8F6BF-5375-455C-9EA6-DF929625EA0E}">
        <p15:presenceInfo xmlns:p15="http://schemas.microsoft.com/office/powerpoint/2012/main" userId="S-1-5-21-2454115528-2111753937-1836222636-101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accent2"/>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A0FF"/>
    <a:srgbClr val="0FB9B1"/>
    <a:srgbClr val="FAFAFA"/>
    <a:srgbClr val="F5F5F5"/>
    <a:srgbClr val="EF5777"/>
    <a:srgbClr val="F7B731"/>
    <a:srgbClr val="FA8231"/>
    <a:srgbClr val="4E408B"/>
    <a:srgbClr val="43367C"/>
    <a:srgbClr val="2E235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1" autoAdjust="0"/>
    <p:restoredTop sz="91361"/>
  </p:normalViewPr>
  <p:slideViewPr>
    <p:cSldViewPr snapToGrid="0" snapToObjects="1">
      <p:cViewPr varScale="1">
        <p:scale>
          <a:sx n="128" d="100"/>
          <a:sy n="128" d="100"/>
        </p:scale>
        <p:origin x="392" y="176"/>
      </p:cViewPr>
      <p:guideLst/>
    </p:cSldViewPr>
  </p:slideViewPr>
  <p:outlineViewPr>
    <p:cViewPr>
      <p:scale>
        <a:sx n="33" d="100"/>
        <a:sy n="33" d="100"/>
      </p:scale>
      <p:origin x="0" y="-18096"/>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8B3A00-37AE-DF4F-846D-B0E493D1DDE8}" type="datetimeFigureOut">
              <a:rPr lang="en-US" smtClean="0"/>
              <a:t>10/28/22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60FC8D-3FAB-384B-A523-F958535FCC05}" type="slidenum">
              <a:rPr lang="en-US" smtClean="0"/>
              <a:t>‹#›</a:t>
            </a:fld>
            <a:endParaRPr lang="en-US"/>
          </a:p>
        </p:txBody>
      </p:sp>
    </p:spTree>
    <p:extLst>
      <p:ext uri="{BB962C8B-B14F-4D97-AF65-F5344CB8AC3E}">
        <p14:creationId xmlns:p14="http://schemas.microsoft.com/office/powerpoint/2010/main" val="3294039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accent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7FD2082-700D-4FCA-E7BF-262E5D705B25}"/>
              </a:ext>
            </a:extLst>
          </p:cNvPr>
          <p:cNvPicPr>
            <a:picLocks noChangeAspect="1"/>
          </p:cNvPicPr>
          <p:nvPr userDrawn="1"/>
        </p:nvPicPr>
        <p:blipFill>
          <a:blip r:embed="rId2"/>
          <a:srcRect/>
          <a:stretch/>
        </p:blipFill>
        <p:spPr>
          <a:xfrm>
            <a:off x="-175880" y="-224690"/>
            <a:ext cx="12367880" cy="7082690"/>
          </a:xfrm>
          <a:prstGeom prst="rect">
            <a:avLst/>
          </a:prstGeom>
        </p:spPr>
      </p:pic>
      <p:sp>
        <p:nvSpPr>
          <p:cNvPr id="9" name="Title 8">
            <a:extLst>
              <a:ext uri="{FF2B5EF4-FFF2-40B4-BE49-F238E27FC236}">
                <a16:creationId xmlns:a16="http://schemas.microsoft.com/office/drawing/2014/main" id="{39E575A9-56CD-5A42-B9C7-1068F92289D5}"/>
              </a:ext>
            </a:extLst>
          </p:cNvPr>
          <p:cNvSpPr>
            <a:spLocks noGrp="1"/>
          </p:cNvSpPr>
          <p:nvPr>
            <p:ph type="title"/>
          </p:nvPr>
        </p:nvSpPr>
        <p:spPr>
          <a:xfrm>
            <a:off x="292977" y="4013370"/>
            <a:ext cx="6212925" cy="1954786"/>
          </a:xfrm>
        </p:spPr>
        <p:txBody>
          <a:bodyPr anchor="t">
            <a:noAutofit/>
          </a:bodyPr>
          <a:lstStyle>
            <a:lvl1pPr>
              <a:defRPr sz="6000" b="0" i="0">
                <a:solidFill>
                  <a:srgbClr val="F0F0F0"/>
                </a:solidFill>
                <a:latin typeface="Montserrat SemiBold" pitchFamily="2" charset="77"/>
              </a:defRPr>
            </a:lvl1pPr>
          </a:lstStyle>
          <a:p>
            <a:r>
              <a:rPr lang="en-US" dirty="0"/>
              <a:t>Click to edit</a:t>
            </a:r>
          </a:p>
        </p:txBody>
      </p:sp>
      <p:sp>
        <p:nvSpPr>
          <p:cNvPr id="11" name="TextBox 10">
            <a:extLst>
              <a:ext uri="{FF2B5EF4-FFF2-40B4-BE49-F238E27FC236}">
                <a16:creationId xmlns:a16="http://schemas.microsoft.com/office/drawing/2014/main" id="{4AB47C65-C622-BE47-AE97-E148F4F3EA4E}"/>
              </a:ext>
            </a:extLst>
          </p:cNvPr>
          <p:cNvSpPr txBox="1"/>
          <p:nvPr userDrawn="1"/>
        </p:nvSpPr>
        <p:spPr>
          <a:xfrm>
            <a:off x="292977" y="3182200"/>
            <a:ext cx="3154416" cy="646331"/>
          </a:xfrm>
          <a:prstGeom prst="rect">
            <a:avLst/>
          </a:prstGeom>
          <a:noFill/>
        </p:spPr>
        <p:txBody>
          <a:bodyPr wrap="square" rtlCol="0">
            <a:spAutoFit/>
          </a:bodyPr>
          <a:lstStyle/>
          <a:p>
            <a:r>
              <a:rPr lang="en-US" sz="3600" b="1" i="0" spc="100" baseline="0" dirty="0">
                <a:solidFill>
                  <a:srgbClr val="F0F0F0"/>
                </a:solidFill>
                <a:latin typeface="Montserrat ExtraBold" pitchFamily="2" charset="77"/>
              </a:rPr>
              <a:t>CSE 122</a:t>
            </a:r>
          </a:p>
        </p:txBody>
      </p:sp>
      <p:sp>
        <p:nvSpPr>
          <p:cNvPr id="4" name="Rounded Rectangle 3">
            <a:extLst>
              <a:ext uri="{FF2B5EF4-FFF2-40B4-BE49-F238E27FC236}">
                <a16:creationId xmlns:a16="http://schemas.microsoft.com/office/drawing/2014/main" id="{F7A9EB4D-77DA-A446-AC45-F12975CF7B81}"/>
              </a:ext>
            </a:extLst>
          </p:cNvPr>
          <p:cNvSpPr/>
          <p:nvPr userDrawn="1"/>
        </p:nvSpPr>
        <p:spPr>
          <a:xfrm>
            <a:off x="420128" y="2753848"/>
            <a:ext cx="1269523" cy="420130"/>
          </a:xfrm>
          <a:prstGeom prst="roundRect">
            <a:avLst/>
          </a:prstGeom>
          <a:solidFill>
            <a:srgbClr val="FA82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0" i="0" spc="300" dirty="0">
                <a:latin typeface="Montserrat" pitchFamily="2" charset="77"/>
              </a:rPr>
              <a:t>LEC 09</a:t>
            </a:r>
          </a:p>
        </p:txBody>
      </p:sp>
      <p:sp>
        <p:nvSpPr>
          <p:cNvPr id="14" name="Rounded Rectangle 13">
            <a:extLst>
              <a:ext uri="{FF2B5EF4-FFF2-40B4-BE49-F238E27FC236}">
                <a16:creationId xmlns:a16="http://schemas.microsoft.com/office/drawing/2014/main" id="{F0E59AED-1ABF-8D47-B5D7-C50109AB6669}"/>
              </a:ext>
            </a:extLst>
          </p:cNvPr>
          <p:cNvSpPr/>
          <p:nvPr userDrawn="1"/>
        </p:nvSpPr>
        <p:spPr>
          <a:xfrm>
            <a:off x="7119063" y="1251643"/>
            <a:ext cx="5250244" cy="5153775"/>
          </a:xfrm>
          <a:prstGeom prst="roundRect">
            <a:avLst>
              <a:gd name="adj" fmla="val 1114"/>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12C2FC20-7CE0-2C4C-B8DA-5D843D7AD275}"/>
              </a:ext>
            </a:extLst>
          </p:cNvPr>
          <p:cNvSpPr txBox="1"/>
          <p:nvPr userDrawn="1"/>
        </p:nvSpPr>
        <p:spPr>
          <a:xfrm>
            <a:off x="8346734" y="5086747"/>
            <a:ext cx="3552289" cy="1174904"/>
          </a:xfrm>
          <a:prstGeom prst="rect">
            <a:avLst/>
          </a:prstGeom>
          <a:noFill/>
        </p:spPr>
        <p:txBody>
          <a:bodyPr wrap="square" numCol="3" rtlCol="0">
            <a:noAutofit/>
          </a:bodyPr>
          <a:lstStyle/>
          <a:p>
            <a:r>
              <a:rPr lang="en-US" sz="800" b="1" i="0" dirty="0">
                <a:solidFill>
                  <a:schemeClr val="tx1">
                    <a:lumMod val="65000"/>
                    <a:lumOff val="35000"/>
                  </a:schemeClr>
                </a:solidFill>
                <a:latin typeface="Montserrat SemiBold" pitchFamily="2" charset="77"/>
              </a:rPr>
              <a:t>Ajay</a:t>
            </a:r>
          </a:p>
          <a:p>
            <a:r>
              <a:rPr lang="en-US" sz="800" b="1" i="0" dirty="0">
                <a:solidFill>
                  <a:schemeClr val="tx1">
                    <a:lumMod val="65000"/>
                    <a:lumOff val="35000"/>
                  </a:schemeClr>
                </a:solidFill>
                <a:latin typeface="Montserrat SemiBold" pitchFamily="2" charset="77"/>
              </a:rPr>
              <a:t>Andrew</a:t>
            </a:r>
          </a:p>
          <a:p>
            <a:r>
              <a:rPr lang="en-US" sz="800" b="1" i="0" dirty="0">
                <a:solidFill>
                  <a:schemeClr val="tx1">
                    <a:lumMod val="65000"/>
                    <a:lumOff val="35000"/>
                  </a:schemeClr>
                </a:solidFill>
                <a:latin typeface="Montserrat SemiBold" pitchFamily="2" charset="77"/>
              </a:rPr>
              <a:t>Anson</a:t>
            </a:r>
          </a:p>
          <a:p>
            <a:r>
              <a:rPr lang="en-US" sz="800" b="1" i="0" dirty="0">
                <a:solidFill>
                  <a:schemeClr val="tx1">
                    <a:lumMod val="65000"/>
                    <a:lumOff val="35000"/>
                  </a:schemeClr>
                </a:solidFill>
                <a:latin typeface="Montserrat SemiBold" pitchFamily="2" charset="77"/>
              </a:rPr>
              <a:t>Anthony</a:t>
            </a:r>
          </a:p>
          <a:p>
            <a:r>
              <a:rPr lang="en-US" sz="800" b="1" i="0" dirty="0">
                <a:solidFill>
                  <a:schemeClr val="tx1">
                    <a:lumMod val="65000"/>
                    <a:lumOff val="35000"/>
                  </a:schemeClr>
                </a:solidFill>
                <a:latin typeface="Montserrat SemiBold" pitchFamily="2" charset="77"/>
              </a:rPr>
              <a:t>Audrey</a:t>
            </a:r>
          </a:p>
          <a:p>
            <a:r>
              <a:rPr lang="en-US" sz="800" b="1" i="0" dirty="0">
                <a:solidFill>
                  <a:schemeClr val="tx1">
                    <a:lumMod val="65000"/>
                    <a:lumOff val="35000"/>
                  </a:schemeClr>
                </a:solidFill>
                <a:latin typeface="Montserrat SemiBold" pitchFamily="2" charset="77"/>
              </a:rPr>
              <a:t>Chloe</a:t>
            </a:r>
          </a:p>
          <a:p>
            <a:r>
              <a:rPr lang="en-US" sz="800" b="1" i="0" dirty="0">
                <a:solidFill>
                  <a:schemeClr val="tx1">
                    <a:lumMod val="65000"/>
                    <a:lumOff val="35000"/>
                  </a:schemeClr>
                </a:solidFill>
                <a:latin typeface="Montserrat SemiBold" pitchFamily="2" charset="77"/>
              </a:rPr>
              <a:t>Colton</a:t>
            </a:r>
          </a:p>
          <a:p>
            <a:r>
              <a:rPr lang="en-US" sz="800" b="1" i="0" dirty="0">
                <a:solidFill>
                  <a:schemeClr val="tx1">
                    <a:lumMod val="65000"/>
                    <a:lumOff val="35000"/>
                  </a:schemeClr>
                </a:solidFill>
                <a:latin typeface="Montserrat SemiBold" pitchFamily="2" charset="77"/>
              </a:rPr>
              <a:t>Connor</a:t>
            </a:r>
          </a:p>
          <a:p>
            <a:r>
              <a:rPr lang="en-US" sz="800" b="1" i="0" dirty="0">
                <a:solidFill>
                  <a:schemeClr val="tx1">
                    <a:lumMod val="65000"/>
                    <a:lumOff val="35000"/>
                  </a:schemeClr>
                </a:solidFill>
                <a:latin typeface="Montserrat SemiBold" pitchFamily="2" charset="77"/>
              </a:rPr>
              <a:t>Elizabeth</a:t>
            </a:r>
          </a:p>
          <a:p>
            <a:r>
              <a:rPr lang="en-US" sz="800" b="1" i="0" dirty="0">
                <a:solidFill>
                  <a:schemeClr val="tx1">
                    <a:lumMod val="65000"/>
                    <a:lumOff val="35000"/>
                  </a:schemeClr>
                </a:solidFill>
                <a:latin typeface="Montserrat SemiBold" pitchFamily="2" charset="77"/>
              </a:rPr>
              <a:t>Evelyn</a:t>
            </a:r>
          </a:p>
          <a:p>
            <a:r>
              <a:rPr lang="en-US" sz="800" b="1" i="0" dirty="0">
                <a:solidFill>
                  <a:schemeClr val="tx1">
                    <a:lumMod val="65000"/>
                    <a:lumOff val="35000"/>
                  </a:schemeClr>
                </a:solidFill>
                <a:latin typeface="Montserrat SemiBold" pitchFamily="2" charset="77"/>
              </a:rPr>
              <a:t>Gaurav</a:t>
            </a:r>
          </a:p>
          <a:p>
            <a:r>
              <a:rPr lang="en-US" sz="800" b="1" i="0" dirty="0" err="1">
                <a:solidFill>
                  <a:schemeClr val="tx1">
                    <a:lumMod val="65000"/>
                    <a:lumOff val="35000"/>
                  </a:schemeClr>
                </a:solidFill>
                <a:latin typeface="Montserrat SemiBold" pitchFamily="2" charset="77"/>
              </a:rPr>
              <a:t>Hilal</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Hitesh</a:t>
            </a:r>
          </a:p>
          <a:p>
            <a:r>
              <a:rPr lang="en-US" sz="800" b="1" i="0" dirty="0">
                <a:solidFill>
                  <a:schemeClr val="tx1">
                    <a:lumMod val="65000"/>
                    <a:lumOff val="35000"/>
                  </a:schemeClr>
                </a:solidFill>
                <a:latin typeface="Montserrat SemiBold" pitchFamily="2" charset="77"/>
              </a:rPr>
              <a:t>Jake</a:t>
            </a:r>
          </a:p>
          <a:p>
            <a:r>
              <a:rPr lang="en-US" sz="800" b="1" i="0" dirty="0" err="1">
                <a:solidFill>
                  <a:schemeClr val="tx1">
                    <a:lumMod val="65000"/>
                    <a:lumOff val="35000"/>
                  </a:schemeClr>
                </a:solidFill>
                <a:latin typeface="Montserrat SemiBold" pitchFamily="2" charset="77"/>
              </a:rPr>
              <a:t>Jin</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Joe</a:t>
            </a:r>
          </a:p>
          <a:p>
            <a:r>
              <a:rPr lang="en-US" sz="800" b="1" i="0" dirty="0">
                <a:solidFill>
                  <a:schemeClr val="tx1">
                    <a:lumMod val="65000"/>
                    <a:lumOff val="35000"/>
                  </a:schemeClr>
                </a:solidFill>
                <a:latin typeface="Montserrat SemiBold" pitchFamily="2" charset="77"/>
              </a:rPr>
              <a:t>Joe</a:t>
            </a:r>
          </a:p>
          <a:p>
            <a:r>
              <a:rPr lang="en-US" sz="800" b="1" i="0" dirty="0">
                <a:solidFill>
                  <a:schemeClr val="tx1">
                    <a:lumMod val="65000"/>
                    <a:lumOff val="35000"/>
                  </a:schemeClr>
                </a:solidFill>
                <a:latin typeface="Montserrat SemiBold" pitchFamily="2" charset="77"/>
              </a:rPr>
              <a:t>Karen</a:t>
            </a:r>
          </a:p>
          <a:p>
            <a:r>
              <a:rPr lang="en-US" sz="800" b="1" i="0" dirty="0">
                <a:solidFill>
                  <a:schemeClr val="tx1">
                    <a:lumMod val="65000"/>
                    <a:lumOff val="35000"/>
                  </a:schemeClr>
                </a:solidFill>
                <a:latin typeface="Montserrat SemiBold" pitchFamily="2" charset="77"/>
              </a:rPr>
              <a:t>Kyler</a:t>
            </a:r>
          </a:p>
          <a:p>
            <a:r>
              <a:rPr lang="en-US" sz="800" b="1" i="0" dirty="0">
                <a:solidFill>
                  <a:schemeClr val="tx1">
                    <a:lumMod val="65000"/>
                    <a:lumOff val="35000"/>
                  </a:schemeClr>
                </a:solidFill>
                <a:latin typeface="Montserrat SemiBold" pitchFamily="2" charset="77"/>
              </a:rPr>
              <a:t>Leon</a:t>
            </a:r>
          </a:p>
          <a:p>
            <a:r>
              <a:rPr lang="en-US" sz="800" b="1" i="0" dirty="0">
                <a:solidFill>
                  <a:schemeClr val="tx1">
                    <a:lumMod val="65000"/>
                    <a:lumOff val="35000"/>
                  </a:schemeClr>
                </a:solidFill>
                <a:latin typeface="Montserrat SemiBold" pitchFamily="2" charset="77"/>
              </a:rPr>
              <a:t>Melissa</a:t>
            </a:r>
          </a:p>
          <a:p>
            <a:r>
              <a:rPr lang="en-US" sz="800" b="1" i="0" dirty="0">
                <a:solidFill>
                  <a:schemeClr val="tx1">
                    <a:lumMod val="65000"/>
                    <a:lumOff val="35000"/>
                  </a:schemeClr>
                </a:solidFill>
                <a:latin typeface="Montserrat SemiBold" pitchFamily="2" charset="77"/>
              </a:rPr>
              <a:t>Noa</a:t>
            </a:r>
          </a:p>
          <a:p>
            <a:r>
              <a:rPr lang="en-US" sz="800" b="1" i="0" dirty="0">
                <a:solidFill>
                  <a:schemeClr val="tx1">
                    <a:lumMod val="65000"/>
                    <a:lumOff val="35000"/>
                  </a:schemeClr>
                </a:solidFill>
                <a:latin typeface="Montserrat SemiBold" pitchFamily="2" charset="77"/>
              </a:rPr>
              <a:t>Parker</a:t>
            </a:r>
          </a:p>
          <a:p>
            <a:r>
              <a:rPr lang="en-US" sz="800" b="1" i="0" dirty="0" err="1">
                <a:solidFill>
                  <a:schemeClr val="tx1">
                    <a:lumMod val="65000"/>
                    <a:lumOff val="35000"/>
                  </a:schemeClr>
                </a:solidFill>
                <a:latin typeface="Montserrat SemiBold" pitchFamily="2" charset="77"/>
              </a:rPr>
              <a:t>Poojitha</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Samuel</a:t>
            </a:r>
          </a:p>
          <a:p>
            <a:r>
              <a:rPr lang="en-US" sz="800" b="1" i="0" dirty="0">
                <a:solidFill>
                  <a:schemeClr val="tx1">
                    <a:lumMod val="65000"/>
                    <a:lumOff val="35000"/>
                  </a:schemeClr>
                </a:solidFill>
                <a:latin typeface="Montserrat SemiBold" pitchFamily="2" charset="77"/>
              </a:rPr>
              <a:t>Sara</a:t>
            </a:r>
          </a:p>
          <a:p>
            <a:r>
              <a:rPr lang="en-US" sz="800" b="1" i="0" dirty="0">
                <a:solidFill>
                  <a:schemeClr val="tx1">
                    <a:lumMod val="65000"/>
                    <a:lumOff val="35000"/>
                  </a:schemeClr>
                </a:solidFill>
                <a:latin typeface="Montserrat SemiBold" pitchFamily="2" charset="77"/>
              </a:rPr>
              <a:t>Simon</a:t>
            </a:r>
          </a:p>
          <a:p>
            <a:r>
              <a:rPr lang="en-US" sz="800" b="1" i="0" dirty="0" err="1">
                <a:solidFill>
                  <a:schemeClr val="tx1">
                    <a:lumMod val="65000"/>
                    <a:lumOff val="35000"/>
                  </a:schemeClr>
                </a:solidFill>
                <a:latin typeface="Montserrat SemiBold" pitchFamily="2" charset="77"/>
              </a:rPr>
              <a:t>Sravani</a:t>
            </a:r>
            <a:endParaRPr lang="en-US" sz="800" b="1" i="0" dirty="0">
              <a:solidFill>
                <a:schemeClr val="tx1">
                  <a:lumMod val="65000"/>
                  <a:lumOff val="35000"/>
                </a:schemeClr>
              </a:solidFill>
              <a:latin typeface="Montserrat SemiBold" pitchFamily="2" charset="77"/>
            </a:endParaRPr>
          </a:p>
          <a:p>
            <a:r>
              <a:rPr lang="en-US" sz="800" b="1" i="0" dirty="0">
                <a:solidFill>
                  <a:schemeClr val="tx1">
                    <a:lumMod val="65000"/>
                    <a:lumOff val="35000"/>
                  </a:schemeClr>
                </a:solidFill>
                <a:latin typeface="Montserrat SemiBold" pitchFamily="2" charset="77"/>
              </a:rPr>
              <a:t>Tan</a:t>
            </a:r>
          </a:p>
          <a:p>
            <a:r>
              <a:rPr lang="en-US" sz="800" b="1" i="0" dirty="0">
                <a:solidFill>
                  <a:schemeClr val="tx1">
                    <a:lumMod val="65000"/>
                    <a:lumOff val="35000"/>
                  </a:schemeClr>
                </a:solidFill>
                <a:latin typeface="Montserrat SemiBold" pitchFamily="2" charset="77"/>
              </a:rPr>
              <a:t>Vivek</a:t>
            </a:r>
          </a:p>
        </p:txBody>
      </p:sp>
      <p:sp>
        <p:nvSpPr>
          <p:cNvPr id="20" name="Rectangle 19">
            <a:extLst>
              <a:ext uri="{FF2B5EF4-FFF2-40B4-BE49-F238E27FC236}">
                <a16:creationId xmlns:a16="http://schemas.microsoft.com/office/drawing/2014/main" id="{22E2DBEB-96AA-D441-AA1A-1803B569D8B7}"/>
              </a:ext>
            </a:extLst>
          </p:cNvPr>
          <p:cNvSpPr/>
          <p:nvPr userDrawn="1"/>
        </p:nvSpPr>
        <p:spPr>
          <a:xfrm>
            <a:off x="8346734" y="4819413"/>
            <a:ext cx="2767104" cy="276999"/>
          </a:xfrm>
          <a:prstGeom prst="rect">
            <a:avLst/>
          </a:prstGeom>
        </p:spPr>
        <p:txBody>
          <a:bodyPr wrap="none">
            <a:spAutoFit/>
          </a:bodyPr>
          <a:lstStyle/>
          <a:p>
            <a:r>
              <a:rPr lang="en-US" sz="1200" b="0" i="0" dirty="0">
                <a:solidFill>
                  <a:schemeClr val="tx1">
                    <a:lumMod val="65000"/>
                    <a:lumOff val="35000"/>
                  </a:schemeClr>
                </a:solidFill>
                <a:latin typeface="Montserrat SemiBold" pitchFamily="2" charset="77"/>
              </a:rPr>
              <a:t>Hunter Schafer </a:t>
            </a:r>
            <a:r>
              <a:rPr lang="en-US" sz="1200" b="1" i="0" dirty="0">
                <a:solidFill>
                  <a:schemeClr val="tx1">
                    <a:lumMod val="65000"/>
                    <a:lumOff val="35000"/>
                  </a:schemeClr>
                </a:solidFill>
                <a:latin typeface="Montserrat SemiBold" pitchFamily="2" charset="77"/>
              </a:rPr>
              <a:t>/ Miya </a:t>
            </a:r>
            <a:r>
              <a:rPr lang="en-US" sz="1200" b="1" i="0" dirty="0" err="1">
                <a:solidFill>
                  <a:schemeClr val="tx1">
                    <a:lumMod val="65000"/>
                    <a:lumOff val="35000"/>
                  </a:schemeClr>
                </a:solidFill>
                <a:latin typeface="Montserrat SemiBold" pitchFamily="2" charset="77"/>
              </a:rPr>
              <a:t>Natsuhara</a:t>
            </a:r>
            <a:endParaRPr lang="en-US" sz="1200" b="1" i="0" dirty="0">
              <a:solidFill>
                <a:schemeClr val="tx1">
                  <a:lumMod val="65000"/>
                  <a:lumOff val="35000"/>
                </a:schemeClr>
              </a:solidFill>
              <a:latin typeface="Montserrat SemiBold" pitchFamily="2" charset="77"/>
            </a:endParaRPr>
          </a:p>
        </p:txBody>
      </p:sp>
      <p:sp>
        <p:nvSpPr>
          <p:cNvPr id="21" name="Rectangle 20">
            <a:extLst>
              <a:ext uri="{FF2B5EF4-FFF2-40B4-BE49-F238E27FC236}">
                <a16:creationId xmlns:a16="http://schemas.microsoft.com/office/drawing/2014/main" id="{3E7AD165-91DB-084B-A2F9-5E40F1ED88BD}"/>
              </a:ext>
            </a:extLst>
          </p:cNvPr>
          <p:cNvSpPr/>
          <p:nvPr userDrawn="1"/>
        </p:nvSpPr>
        <p:spPr>
          <a:xfrm>
            <a:off x="7360567" y="4819413"/>
            <a:ext cx="986167"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Instructor</a:t>
            </a:r>
          </a:p>
        </p:txBody>
      </p:sp>
      <p:sp>
        <p:nvSpPr>
          <p:cNvPr id="22" name="Rectangle 21">
            <a:extLst>
              <a:ext uri="{FF2B5EF4-FFF2-40B4-BE49-F238E27FC236}">
                <a16:creationId xmlns:a16="http://schemas.microsoft.com/office/drawing/2014/main" id="{E84EAA45-D4D9-8B42-AF08-0F7208E598C6}"/>
              </a:ext>
            </a:extLst>
          </p:cNvPr>
          <p:cNvSpPr/>
          <p:nvPr userDrawn="1"/>
        </p:nvSpPr>
        <p:spPr>
          <a:xfrm>
            <a:off x="7848275" y="5075655"/>
            <a:ext cx="479618" cy="276999"/>
          </a:xfrm>
          <a:prstGeom prst="rect">
            <a:avLst/>
          </a:prstGeom>
        </p:spPr>
        <p:txBody>
          <a:bodyPr wrap="none">
            <a:spAutoFit/>
          </a:bodyPr>
          <a:lstStyle/>
          <a:p>
            <a:pPr algn="r"/>
            <a:r>
              <a:rPr lang="en-US" sz="1200" b="1" i="0" dirty="0">
                <a:solidFill>
                  <a:schemeClr val="bg1">
                    <a:lumMod val="65000"/>
                  </a:schemeClr>
                </a:solidFill>
                <a:latin typeface="Montserrat" pitchFamily="2" charset="77"/>
              </a:rPr>
              <a:t>TAs</a:t>
            </a:r>
          </a:p>
        </p:txBody>
      </p:sp>
      <p:cxnSp>
        <p:nvCxnSpPr>
          <p:cNvPr id="23" name="Straight Connector 22">
            <a:extLst>
              <a:ext uri="{FF2B5EF4-FFF2-40B4-BE49-F238E27FC236}">
                <a16:creationId xmlns:a16="http://schemas.microsoft.com/office/drawing/2014/main" id="{9E204213-5282-9748-829A-B0CF9968EAE3}"/>
              </a:ext>
            </a:extLst>
          </p:cNvPr>
          <p:cNvCxnSpPr/>
          <p:nvPr userDrawn="1"/>
        </p:nvCxnSpPr>
        <p:spPr>
          <a:xfrm>
            <a:off x="7452794" y="4551419"/>
            <a:ext cx="4468305"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06C7426B-729E-F7D5-0736-3AD7D1926A0A}"/>
              </a:ext>
            </a:extLst>
          </p:cNvPr>
          <p:cNvSpPr/>
          <p:nvPr userDrawn="1"/>
        </p:nvSpPr>
        <p:spPr>
          <a:xfrm>
            <a:off x="-369625" y="5494620"/>
            <a:ext cx="4632957" cy="1688781"/>
          </a:xfrm>
          <a:prstGeom prst="roundRect">
            <a:avLst>
              <a:gd name="adj" fmla="val 9433"/>
            </a:avLst>
          </a:prstGeom>
          <a:solidFill>
            <a:srgbClr val="FAFAFA"/>
          </a:solidFill>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4808DAC-636A-06AC-ADA9-6F6514C7FCE0}"/>
              </a:ext>
            </a:extLst>
          </p:cNvPr>
          <p:cNvSpPr/>
          <p:nvPr userDrawn="1"/>
        </p:nvSpPr>
        <p:spPr>
          <a:xfrm>
            <a:off x="71163" y="5574803"/>
            <a:ext cx="2250674" cy="276999"/>
          </a:xfrm>
          <a:prstGeom prst="rect">
            <a:avLst/>
          </a:prstGeom>
        </p:spPr>
        <p:txBody>
          <a:bodyPr wrap="square">
            <a:spAutoFit/>
          </a:bodyPr>
          <a:lstStyle/>
          <a:p>
            <a:pPr algn="l"/>
            <a:r>
              <a:rPr lang="en-US" sz="1200" b="1" i="0" dirty="0">
                <a:solidFill>
                  <a:schemeClr val="bg1">
                    <a:lumMod val="65000"/>
                  </a:schemeClr>
                </a:solidFill>
                <a:latin typeface="Montserrat" pitchFamily="2" charset="77"/>
              </a:rPr>
              <a:t>Questions during Class?</a:t>
            </a:r>
          </a:p>
        </p:txBody>
      </p:sp>
      <p:sp>
        <p:nvSpPr>
          <p:cNvPr id="6" name="Rectangle 5">
            <a:extLst>
              <a:ext uri="{FF2B5EF4-FFF2-40B4-BE49-F238E27FC236}">
                <a16:creationId xmlns:a16="http://schemas.microsoft.com/office/drawing/2014/main" id="{99DE38F8-AD40-1DC7-1944-4682FDD989B1}"/>
              </a:ext>
            </a:extLst>
          </p:cNvPr>
          <p:cNvSpPr/>
          <p:nvPr userDrawn="1"/>
        </p:nvSpPr>
        <p:spPr>
          <a:xfrm>
            <a:off x="72629" y="5851802"/>
            <a:ext cx="2432111" cy="769441"/>
          </a:xfrm>
          <a:prstGeom prst="rect">
            <a:avLst/>
          </a:prstGeom>
        </p:spPr>
        <p:txBody>
          <a:bodyPr wrap="square">
            <a:spAutoFit/>
          </a:bodyPr>
          <a:lstStyle/>
          <a:p>
            <a:r>
              <a:rPr lang="en-US" sz="1200" b="1" i="0" dirty="0">
                <a:solidFill>
                  <a:schemeClr val="tx1">
                    <a:lumMod val="65000"/>
                    <a:lumOff val="35000"/>
                  </a:schemeClr>
                </a:solidFill>
                <a:latin typeface="Montserrat SemiBold" pitchFamily="2" charset="77"/>
              </a:rPr>
              <a:t>Raise hand or send here</a:t>
            </a:r>
          </a:p>
          <a:p>
            <a:endParaRPr lang="en-US" sz="1200" b="1" i="0" dirty="0">
              <a:solidFill>
                <a:schemeClr val="tx1">
                  <a:lumMod val="65000"/>
                  <a:lumOff val="35000"/>
                </a:schemeClr>
              </a:solidFill>
              <a:latin typeface="Montserrat SemiBold" pitchFamily="2" charset="77"/>
            </a:endParaRPr>
          </a:p>
          <a:p>
            <a:r>
              <a:rPr lang="en-US" sz="2000" b="0" i="0" dirty="0">
                <a:solidFill>
                  <a:schemeClr val="tx1">
                    <a:lumMod val="65000"/>
                    <a:lumOff val="35000"/>
                  </a:schemeClr>
                </a:solidFill>
                <a:latin typeface="Montserrat SemiBold" pitchFamily="2" charset="77"/>
              </a:rPr>
              <a:t>sli.do    #cse122 </a:t>
            </a:r>
          </a:p>
        </p:txBody>
      </p:sp>
      <p:sp>
        <p:nvSpPr>
          <p:cNvPr id="15" name="Rounded Rectangle 14">
            <a:extLst>
              <a:ext uri="{FF2B5EF4-FFF2-40B4-BE49-F238E27FC236}">
                <a16:creationId xmlns:a16="http://schemas.microsoft.com/office/drawing/2014/main" id="{0F316C5E-94E4-1E69-FEBC-BC7B29D56913}"/>
              </a:ext>
            </a:extLst>
          </p:cNvPr>
          <p:cNvSpPr/>
          <p:nvPr userDrawn="1"/>
        </p:nvSpPr>
        <p:spPr>
          <a:xfrm>
            <a:off x="2950313" y="5594680"/>
            <a:ext cx="1218438" cy="1223089"/>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8369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72788E2-53AC-E040-9733-D210E8554D6E}"/>
              </a:ext>
            </a:extLst>
          </p:cNvPr>
          <p:cNvSpPr>
            <a:spLocks noGrp="1"/>
          </p:cNvSpPr>
          <p:nvPr>
            <p:ph type="sldNum" sz="quarter" idx="12"/>
          </p:nvPr>
        </p:nvSpPr>
        <p:spPr/>
        <p:txBody>
          <a:bodyPr/>
          <a:lstStyle/>
          <a:p>
            <a:fld id="{B84CCEFC-A9FF-8249-A3D3-21FB7B7CCB8D}" type="slidenum">
              <a:rPr lang="en-US" smtClean="0"/>
              <a:t>‹#›</a:t>
            </a:fld>
            <a:endParaRPr lang="en-US"/>
          </a:p>
        </p:txBody>
      </p:sp>
      <p:sp>
        <p:nvSpPr>
          <p:cNvPr id="5" name="TextBox 4">
            <a:extLst>
              <a:ext uri="{FF2B5EF4-FFF2-40B4-BE49-F238E27FC236}">
                <a16:creationId xmlns:a16="http://schemas.microsoft.com/office/drawing/2014/main" id="{6F10CAD9-D825-5C41-812F-1D2BA3804933}"/>
              </a:ext>
            </a:extLst>
          </p:cNvPr>
          <p:cNvSpPr txBox="1"/>
          <p:nvPr userDrawn="1"/>
        </p:nvSpPr>
        <p:spPr>
          <a:xfrm>
            <a:off x="568410" y="469557"/>
            <a:ext cx="2014152" cy="769441"/>
          </a:xfrm>
          <a:prstGeom prst="rect">
            <a:avLst/>
          </a:prstGeom>
          <a:noFill/>
        </p:spPr>
        <p:txBody>
          <a:bodyPr wrap="square" rtlCol="0">
            <a:spAutoFit/>
          </a:bodyPr>
          <a:lstStyle/>
          <a:p>
            <a:r>
              <a:rPr lang="en-US" sz="4400" b="1" i="0" dirty="0">
                <a:latin typeface="Calibri" panose="020F0502020204030204" pitchFamily="34" charset="0"/>
                <a:cs typeface="Calibri" panose="020F0502020204030204" pitchFamily="34" charset="0"/>
              </a:rPr>
              <a:t>Agenda</a:t>
            </a:r>
          </a:p>
        </p:txBody>
      </p:sp>
    </p:spTree>
    <p:extLst>
      <p:ext uri="{BB962C8B-B14F-4D97-AF65-F5344CB8AC3E}">
        <p14:creationId xmlns:p14="http://schemas.microsoft.com/office/powerpoint/2010/main" val="25172768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6B8B3-3837-584A-94CD-BA26A8EFFBB5}"/>
              </a:ext>
            </a:extLst>
          </p:cNvPr>
          <p:cNvSpPr>
            <a:spLocks noGrp="1"/>
          </p:cNvSpPr>
          <p:nvPr>
            <p:ph type="title"/>
          </p:nvPr>
        </p:nvSpPr>
        <p:spPr/>
        <p:txBody>
          <a:bodyPr/>
          <a:lstStyle>
            <a:lvl1pPr>
              <a:defRPr b="1"/>
            </a:lvl1pPr>
          </a:lstStyle>
          <a:p>
            <a:r>
              <a:rPr lang="en-US" dirty="0"/>
              <a:t>Click to edit Master title style</a:t>
            </a:r>
          </a:p>
        </p:txBody>
      </p:sp>
      <p:sp>
        <p:nvSpPr>
          <p:cNvPr id="3" name="Content Placeholder 2">
            <a:extLst>
              <a:ext uri="{FF2B5EF4-FFF2-40B4-BE49-F238E27FC236}">
                <a16:creationId xmlns:a16="http://schemas.microsoft.com/office/drawing/2014/main" id="{9AA6CF4A-8D26-7E47-BE24-56CAFA2BFD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7F2DA4DA-0832-AD49-906C-ED72A76C79FD}"/>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2058810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actice: Thi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B3AA407-1DA0-3243-8E37-6DD02AC469B7}"/>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err="1">
                <a:latin typeface="Calibri" panose="020F0502020204030204" pitchFamily="34" charset="0"/>
                <a:cs typeface="Calibri" panose="020F0502020204030204" pitchFamily="34" charset="0"/>
              </a:rPr>
              <a:t>sli.do</a:t>
            </a:r>
            <a:r>
              <a:rPr lang="en-US" sz="2200" b="1" i="0" dirty="0">
                <a:latin typeface="Calibri" panose="020F0502020204030204" pitchFamily="34" charset="0"/>
                <a:cs typeface="Calibri" panose="020F0502020204030204" pitchFamily="34" charset="0"/>
              </a:rPr>
              <a:t>      #cse122</a:t>
            </a:r>
          </a:p>
        </p:txBody>
      </p:sp>
      <p:sp>
        <p:nvSpPr>
          <p:cNvPr id="11" name="TextBox 10">
            <a:extLst>
              <a:ext uri="{FF2B5EF4-FFF2-40B4-BE49-F238E27FC236}">
                <a16:creationId xmlns:a16="http://schemas.microsoft.com/office/drawing/2014/main" id="{28B2FB86-FF62-31DF-F83C-54AC220C7122}"/>
              </a:ext>
            </a:extLst>
          </p:cNvPr>
          <p:cNvSpPr txBox="1"/>
          <p:nvPr userDrawn="1"/>
        </p:nvSpPr>
        <p:spPr>
          <a:xfrm>
            <a:off x="1106916" y="300371"/>
            <a:ext cx="3741730" cy="769441"/>
          </a:xfrm>
          <a:prstGeom prst="rect">
            <a:avLst/>
          </a:prstGeom>
          <a:noFill/>
        </p:spPr>
        <p:txBody>
          <a:bodyPr wrap="none" rtlCol="0">
            <a:spAutoFit/>
          </a:bodyPr>
          <a:lstStyle/>
          <a:p>
            <a:r>
              <a:rPr lang="en-US" sz="4400" b="1" dirty="0">
                <a:solidFill>
                  <a:schemeClr val="bg1"/>
                </a:solidFill>
              </a:rPr>
              <a:t>Practice : Think</a:t>
            </a:r>
          </a:p>
        </p:txBody>
      </p:sp>
      <p:pic>
        <p:nvPicPr>
          <p:cNvPr id="13" name="Graphic 12">
            <a:extLst>
              <a:ext uri="{FF2B5EF4-FFF2-40B4-BE49-F238E27FC236}">
                <a16:creationId xmlns:a16="http://schemas.microsoft.com/office/drawing/2014/main" id="{C7D0B743-6487-A3F6-EBE7-3E0368CD2E7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flipH="1">
            <a:off x="154039" y="300371"/>
            <a:ext cx="684160" cy="781897"/>
          </a:xfrm>
          <a:prstGeom prst="rect">
            <a:avLst/>
          </a:prstGeom>
        </p:spPr>
      </p:pic>
      <p:sp>
        <p:nvSpPr>
          <p:cNvPr id="14" name="Rounded Rectangle 13">
            <a:extLst>
              <a:ext uri="{FF2B5EF4-FFF2-40B4-BE49-F238E27FC236}">
                <a16:creationId xmlns:a16="http://schemas.microsoft.com/office/drawing/2014/main" id="{1F486DBF-0D75-55DB-9928-3E596B345D51}"/>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1D5B7D14-FA34-B2D9-C621-221E813EEED7}"/>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3051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acitce: Pai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1B53D-D190-0D4A-BA39-A8F17D8FEB4B}"/>
              </a:ext>
            </a:extLst>
          </p:cNvPr>
          <p:cNvSpPr>
            <a:spLocks noGrp="1"/>
          </p:cNvSpPr>
          <p:nvPr>
            <p:ph type="title"/>
          </p:nvPr>
        </p:nvSpPr>
        <p:spPr>
          <a:xfrm>
            <a:off x="838199" y="1388066"/>
            <a:ext cx="10515600" cy="762635"/>
          </a:xfrm>
        </p:spPr>
        <p:txBody>
          <a:bodyPr/>
          <a:lstStyle/>
          <a:p>
            <a:r>
              <a:rPr lang="en-US" dirty="0"/>
              <a:t>Click to edit Master title style</a:t>
            </a:r>
          </a:p>
        </p:txBody>
      </p:sp>
      <p:sp>
        <p:nvSpPr>
          <p:cNvPr id="3" name="Slide Number Placeholder 2">
            <a:extLst>
              <a:ext uri="{FF2B5EF4-FFF2-40B4-BE49-F238E27FC236}">
                <a16:creationId xmlns:a16="http://schemas.microsoft.com/office/drawing/2014/main" id="{70F8F08A-57D8-194E-8383-EB3BBBF69B6C}"/>
              </a:ext>
            </a:extLst>
          </p:cNvPr>
          <p:cNvSpPr>
            <a:spLocks noGrp="1"/>
          </p:cNvSpPr>
          <p:nvPr>
            <p:ph type="sldNum" sz="quarter" idx="10"/>
          </p:nvPr>
        </p:nvSpPr>
        <p:spPr/>
        <p:txBody>
          <a:bodyPr/>
          <a:lstStyle/>
          <a:p>
            <a:fld id="{B84CCEFC-A9FF-8249-A3D3-21FB7B7CCB8D}" type="slidenum">
              <a:rPr lang="en-US" smtClean="0"/>
              <a:pPr/>
              <a:t>‹#›</a:t>
            </a:fld>
            <a:endParaRPr lang="en-US"/>
          </a:p>
        </p:txBody>
      </p:sp>
      <p:sp>
        <p:nvSpPr>
          <p:cNvPr id="4" name="Rectangle 3">
            <a:extLst>
              <a:ext uri="{FF2B5EF4-FFF2-40B4-BE49-F238E27FC236}">
                <a16:creationId xmlns:a16="http://schemas.microsoft.com/office/drawing/2014/main" id="{D536DF9B-F95B-9446-A8D9-E083A46274F8}"/>
              </a:ext>
            </a:extLst>
          </p:cNvPr>
          <p:cNvSpPr/>
          <p:nvPr userDrawn="1"/>
        </p:nvSpPr>
        <p:spPr>
          <a:xfrm>
            <a:off x="-29763" y="231050"/>
            <a:ext cx="12221763" cy="98440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5A96D726-B7B5-E5FD-95E9-944FA8727D37}"/>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54039" y="300371"/>
            <a:ext cx="961802" cy="769442"/>
          </a:xfrm>
          <a:prstGeom prst="rect">
            <a:avLst/>
          </a:prstGeom>
        </p:spPr>
      </p:pic>
      <p:sp>
        <p:nvSpPr>
          <p:cNvPr id="5" name="Rounded Rectangle 4">
            <a:extLst>
              <a:ext uri="{FF2B5EF4-FFF2-40B4-BE49-F238E27FC236}">
                <a16:creationId xmlns:a16="http://schemas.microsoft.com/office/drawing/2014/main" id="{80FA711B-19AB-5E1A-7C37-14ED2D5431ED}"/>
              </a:ext>
            </a:extLst>
          </p:cNvPr>
          <p:cNvSpPr/>
          <p:nvPr userDrawn="1"/>
        </p:nvSpPr>
        <p:spPr>
          <a:xfrm>
            <a:off x="8365340" y="393723"/>
            <a:ext cx="3380431" cy="556054"/>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i="0" dirty="0" err="1">
                <a:latin typeface="Calibri" panose="020F0502020204030204" pitchFamily="34" charset="0"/>
                <a:cs typeface="Calibri" panose="020F0502020204030204" pitchFamily="34" charset="0"/>
              </a:rPr>
              <a:t>sli.do</a:t>
            </a:r>
            <a:r>
              <a:rPr lang="en-US" sz="2200" b="1" i="0" dirty="0">
                <a:latin typeface="Calibri" panose="020F0502020204030204" pitchFamily="34" charset="0"/>
                <a:cs typeface="Calibri" panose="020F0502020204030204" pitchFamily="34" charset="0"/>
              </a:rPr>
              <a:t>      #cse122</a:t>
            </a:r>
          </a:p>
        </p:txBody>
      </p:sp>
      <p:sp>
        <p:nvSpPr>
          <p:cNvPr id="7" name="Rounded Rectangle 6">
            <a:extLst>
              <a:ext uri="{FF2B5EF4-FFF2-40B4-BE49-F238E27FC236}">
                <a16:creationId xmlns:a16="http://schemas.microsoft.com/office/drawing/2014/main" id="{592366A2-C9D8-2580-7B79-3B1F6DDAB802}"/>
              </a:ext>
            </a:extLst>
          </p:cNvPr>
          <p:cNvSpPr/>
          <p:nvPr userDrawn="1"/>
        </p:nvSpPr>
        <p:spPr>
          <a:xfrm>
            <a:off x="7256995" y="195215"/>
            <a:ext cx="960120" cy="960120"/>
          </a:xfrm>
          <a:prstGeom prst="roundRect">
            <a:avLst/>
          </a:prstGeom>
          <a:solidFill>
            <a:srgbClr val="4E408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i="0" dirty="0">
              <a:latin typeface="Calibri" panose="020F0502020204030204" pitchFamily="34" charset="0"/>
              <a:cs typeface="Calibri" panose="020F0502020204030204" pitchFamily="34" charset="0"/>
            </a:endParaRPr>
          </a:p>
        </p:txBody>
      </p:sp>
      <p:sp>
        <p:nvSpPr>
          <p:cNvPr id="9" name="Rectangle 8">
            <a:extLst>
              <a:ext uri="{FF2B5EF4-FFF2-40B4-BE49-F238E27FC236}">
                <a16:creationId xmlns:a16="http://schemas.microsoft.com/office/drawing/2014/main" id="{7261646E-9F5C-9C61-C30B-3DF312AA0AE9}"/>
              </a:ext>
            </a:extLst>
          </p:cNvPr>
          <p:cNvSpPr/>
          <p:nvPr userDrawn="1"/>
        </p:nvSpPr>
        <p:spPr>
          <a:xfrm>
            <a:off x="7362151" y="300371"/>
            <a:ext cx="749808" cy="7498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4522D9B-890F-87AE-E16B-BD76B76C8428}"/>
              </a:ext>
            </a:extLst>
          </p:cNvPr>
          <p:cNvSpPr txBox="1"/>
          <p:nvPr userDrawn="1"/>
        </p:nvSpPr>
        <p:spPr>
          <a:xfrm>
            <a:off x="1106916" y="300371"/>
            <a:ext cx="3357650" cy="769441"/>
          </a:xfrm>
          <a:prstGeom prst="rect">
            <a:avLst/>
          </a:prstGeom>
          <a:noFill/>
        </p:spPr>
        <p:txBody>
          <a:bodyPr wrap="none" rtlCol="0">
            <a:spAutoFit/>
          </a:bodyPr>
          <a:lstStyle/>
          <a:p>
            <a:r>
              <a:rPr lang="en-US" sz="4400" b="1" dirty="0">
                <a:solidFill>
                  <a:schemeClr val="bg1"/>
                </a:solidFill>
              </a:rPr>
              <a:t>Practice : Pair</a:t>
            </a:r>
          </a:p>
        </p:txBody>
      </p:sp>
    </p:spTree>
    <p:extLst>
      <p:ext uri="{BB962C8B-B14F-4D97-AF65-F5344CB8AC3E}">
        <p14:creationId xmlns:p14="http://schemas.microsoft.com/office/powerpoint/2010/main" val="4039598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3D231-F19F-A840-B5BC-F29C9E5212F3}"/>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900AC8BA-BD64-6945-A342-22D2048343E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09023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02D3693-0064-BB4F-9EC2-569D40495AAF}"/>
              </a:ext>
            </a:extLst>
          </p:cNvPr>
          <p:cNvSpPr>
            <a:spLocks noGrp="1"/>
          </p:cNvSpPr>
          <p:nvPr>
            <p:ph type="sldNum" sz="quarter" idx="12"/>
          </p:nvPr>
        </p:nvSpPr>
        <p:spPr/>
        <p:txBody>
          <a:bodyPr/>
          <a:lstStyle/>
          <a:p>
            <a:fld id="{B84CCEFC-A9FF-8249-A3D3-21FB7B7CCB8D}" type="slidenum">
              <a:rPr lang="en-US" smtClean="0"/>
              <a:t>‹#›</a:t>
            </a:fld>
            <a:endParaRPr lang="en-US"/>
          </a:p>
        </p:txBody>
      </p:sp>
    </p:spTree>
    <p:extLst>
      <p:ext uri="{BB962C8B-B14F-4D97-AF65-F5344CB8AC3E}">
        <p14:creationId xmlns:p14="http://schemas.microsoft.com/office/powerpoint/2010/main" val="1841486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FB460B4-70F4-B145-8648-892BD7385F5F}"/>
              </a:ext>
            </a:extLst>
          </p:cNvPr>
          <p:cNvSpPr>
            <a:spLocks noGrp="1"/>
          </p:cNvSpPr>
          <p:nvPr>
            <p:ph type="title"/>
          </p:nvPr>
        </p:nvSpPr>
        <p:spPr>
          <a:xfrm>
            <a:off x="838200" y="456565"/>
            <a:ext cx="10515600" cy="76263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6173FE4-2A2D-D54E-9CA7-3BE743A500E7}"/>
              </a:ext>
            </a:extLst>
          </p:cNvPr>
          <p:cNvSpPr>
            <a:spLocks noGrp="1"/>
          </p:cNvSpPr>
          <p:nvPr>
            <p:ph type="body" idx="1"/>
          </p:nvPr>
        </p:nvSpPr>
        <p:spPr>
          <a:xfrm>
            <a:off x="838200" y="1371600"/>
            <a:ext cx="10515600" cy="48053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7F20E522-6C81-E146-9573-8B2A26576090}"/>
              </a:ext>
            </a:extLst>
          </p:cNvPr>
          <p:cNvSpPr>
            <a:spLocks noGrp="1"/>
          </p:cNvSpPr>
          <p:nvPr>
            <p:ph type="sldNum" sz="quarter" idx="4"/>
          </p:nvPr>
        </p:nvSpPr>
        <p:spPr>
          <a:xfrm>
            <a:off x="11487150" y="6329363"/>
            <a:ext cx="552450" cy="365125"/>
          </a:xfrm>
          <a:prstGeom prst="rect">
            <a:avLst/>
          </a:prstGeom>
        </p:spPr>
        <p:txBody>
          <a:bodyPr vert="horz" lIns="91440" tIns="45720" rIns="91440" bIns="45720" rtlCol="0" anchor="ctr"/>
          <a:lstStyle>
            <a:lvl1pPr algn="r">
              <a:defRPr sz="1100" b="1">
                <a:solidFill>
                  <a:srgbClr val="2E235D"/>
                </a:solidFill>
              </a:defRPr>
            </a:lvl1pPr>
          </a:lstStyle>
          <a:p>
            <a:fld id="{B84CCEFC-A9FF-8249-A3D3-21FB7B7CCB8D}" type="slidenum">
              <a:rPr lang="en-US" smtClean="0"/>
              <a:pPr/>
              <a:t>‹#›</a:t>
            </a:fld>
            <a:endParaRPr lang="en-US"/>
          </a:p>
        </p:txBody>
      </p:sp>
      <p:sp>
        <p:nvSpPr>
          <p:cNvPr id="8" name="Rectangle 7">
            <a:extLst>
              <a:ext uri="{FF2B5EF4-FFF2-40B4-BE49-F238E27FC236}">
                <a16:creationId xmlns:a16="http://schemas.microsoft.com/office/drawing/2014/main" id="{27829BDB-00F0-1A4D-85ED-E7EECB1665B0}"/>
              </a:ext>
            </a:extLst>
          </p:cNvPr>
          <p:cNvSpPr/>
          <p:nvPr userDrawn="1"/>
        </p:nvSpPr>
        <p:spPr>
          <a:xfrm>
            <a:off x="-89452" y="-2819"/>
            <a:ext cx="12503426" cy="239554"/>
          </a:xfrm>
          <a:prstGeom prst="rect">
            <a:avLst/>
          </a:prstGeom>
          <a:solidFill>
            <a:srgbClr val="2E235D"/>
          </a:solidFill>
          <a:ln w="12700">
            <a:solidFill>
              <a:srgbClr val="2E23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2F99840-7979-4642-ADBB-375B21C7BD95}"/>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29763" y="29972"/>
            <a:ext cx="2150721" cy="169037"/>
          </a:xfrm>
          <a:prstGeom prst="rect">
            <a:avLst/>
          </a:prstGeom>
        </p:spPr>
      </p:pic>
      <p:sp>
        <p:nvSpPr>
          <p:cNvPr id="9" name="TextBox 8">
            <a:extLst>
              <a:ext uri="{FF2B5EF4-FFF2-40B4-BE49-F238E27FC236}">
                <a16:creationId xmlns:a16="http://schemas.microsoft.com/office/drawing/2014/main" id="{C16FF7FA-8B99-C643-9479-91C32ACC4F6F}"/>
              </a:ext>
            </a:extLst>
          </p:cNvPr>
          <p:cNvSpPr txBox="1"/>
          <p:nvPr userDrawn="1"/>
        </p:nvSpPr>
        <p:spPr>
          <a:xfrm>
            <a:off x="8369161" y="10264"/>
            <a:ext cx="1622425" cy="230832"/>
          </a:xfrm>
          <a:prstGeom prst="rect">
            <a:avLst/>
          </a:prstGeom>
          <a:noFill/>
        </p:spPr>
        <p:txBody>
          <a:bodyPr wrap="square" rtlCol="0">
            <a:spAutoFit/>
          </a:bodyPr>
          <a:lstStyle/>
          <a:p>
            <a:pPr algn="r"/>
            <a:r>
              <a:rPr lang="en-US" sz="900" b="1" i="0" dirty="0">
                <a:solidFill>
                  <a:schemeClr val="bg1"/>
                </a:solidFill>
                <a:latin typeface="Montserrat SemiBold" pitchFamily="2" charset="77"/>
              </a:rPr>
              <a:t>CSE 122 Autumn 2022</a:t>
            </a:r>
          </a:p>
        </p:txBody>
      </p:sp>
      <p:sp>
        <p:nvSpPr>
          <p:cNvPr id="10" name="TextBox 9">
            <a:extLst>
              <a:ext uri="{FF2B5EF4-FFF2-40B4-BE49-F238E27FC236}">
                <a16:creationId xmlns:a16="http://schemas.microsoft.com/office/drawing/2014/main" id="{2982E279-6D9E-BC4A-A9B9-46E4512D586D}"/>
              </a:ext>
            </a:extLst>
          </p:cNvPr>
          <p:cNvSpPr txBox="1"/>
          <p:nvPr userDrawn="1"/>
        </p:nvSpPr>
        <p:spPr>
          <a:xfrm>
            <a:off x="3000376" y="-2819"/>
            <a:ext cx="6191248" cy="230832"/>
          </a:xfrm>
          <a:prstGeom prst="rect">
            <a:avLst/>
          </a:prstGeom>
          <a:noFill/>
        </p:spPr>
        <p:txBody>
          <a:bodyPr wrap="square" rtlCol="0">
            <a:spAutoFit/>
          </a:bodyPr>
          <a:lstStyle/>
          <a:p>
            <a:pPr algn="ctr"/>
            <a:r>
              <a:rPr lang="en-US" sz="900" b="1" i="0" dirty="0">
                <a:solidFill>
                  <a:schemeClr val="bg1"/>
                </a:solidFill>
                <a:latin typeface="Montserrat SemiBold" pitchFamily="2" charset="77"/>
              </a:rPr>
              <a:t>LEC 09: Nested Collections</a:t>
            </a:r>
          </a:p>
        </p:txBody>
      </p:sp>
      <p:sp>
        <p:nvSpPr>
          <p:cNvPr id="5" name="TextBox 4">
            <a:extLst>
              <a:ext uri="{FF2B5EF4-FFF2-40B4-BE49-F238E27FC236}">
                <a16:creationId xmlns:a16="http://schemas.microsoft.com/office/drawing/2014/main" id="{4839F8FE-1DCB-0C41-CE68-A374F17B9644}"/>
              </a:ext>
            </a:extLst>
          </p:cNvPr>
          <p:cNvSpPr txBox="1"/>
          <p:nvPr userDrawn="1"/>
        </p:nvSpPr>
        <p:spPr>
          <a:xfrm>
            <a:off x="10539812" y="15965"/>
            <a:ext cx="1622425" cy="230832"/>
          </a:xfrm>
          <a:prstGeom prst="rect">
            <a:avLst/>
          </a:prstGeom>
          <a:noFill/>
        </p:spPr>
        <p:txBody>
          <a:bodyPr wrap="square" rtlCol="0">
            <a:spAutoFit/>
          </a:bodyPr>
          <a:lstStyle/>
          <a:p>
            <a:pPr algn="r"/>
            <a:r>
              <a:rPr lang="en-US" sz="900" b="1" i="0" dirty="0" err="1">
                <a:solidFill>
                  <a:schemeClr val="bg1"/>
                </a:solidFill>
                <a:latin typeface="Montserrat SemiBold" pitchFamily="2" charset="77"/>
              </a:rPr>
              <a:t>sli.do</a:t>
            </a:r>
            <a:r>
              <a:rPr lang="en-US" sz="900" b="1" i="0" dirty="0">
                <a:solidFill>
                  <a:schemeClr val="bg1"/>
                </a:solidFill>
                <a:latin typeface="Montserrat SemiBold" pitchFamily="2" charset="77"/>
              </a:rPr>
              <a:t> #cse122</a:t>
            </a:r>
          </a:p>
        </p:txBody>
      </p:sp>
    </p:spTree>
    <p:extLst>
      <p:ext uri="{BB962C8B-B14F-4D97-AF65-F5344CB8AC3E}">
        <p14:creationId xmlns:p14="http://schemas.microsoft.com/office/powerpoint/2010/main" val="8468274"/>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6" r:id="rId4"/>
    <p:sldLayoutId id="214748365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Calibri" panose="020F0502020204030204" pitchFamily="34" charset="0"/>
          <a:ea typeface="+mj-ea"/>
          <a:cs typeface="Calibri" panose="020F050202020403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System Font Regular"/>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System Font Regular"/>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System Font Regular"/>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open.spotify.com/playlist/31eOln0zVxrUEAg9eK8jrC?si=2dc7b7c1964b4a06"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hyperlink" Target="https://en.wikipedia.org/wiki/Tf%E2%80%93idf"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3E336-7FEF-924C-B9A0-DBFB9A4D8162}"/>
              </a:ext>
            </a:extLst>
          </p:cNvPr>
          <p:cNvSpPr>
            <a:spLocks noGrp="1"/>
          </p:cNvSpPr>
          <p:nvPr>
            <p:ph type="title"/>
          </p:nvPr>
        </p:nvSpPr>
        <p:spPr>
          <a:xfrm>
            <a:off x="305333" y="4125093"/>
            <a:ext cx="6591226" cy="1954786"/>
          </a:xfrm>
        </p:spPr>
        <p:txBody>
          <a:bodyPr/>
          <a:lstStyle/>
          <a:p>
            <a:r>
              <a:rPr lang="en-US" sz="3600" dirty="0"/>
              <a:t>Nested Collections</a:t>
            </a:r>
          </a:p>
        </p:txBody>
      </p:sp>
      <p:sp>
        <p:nvSpPr>
          <p:cNvPr id="4" name="TextBox 3">
            <a:extLst>
              <a:ext uri="{FF2B5EF4-FFF2-40B4-BE49-F238E27FC236}">
                <a16:creationId xmlns:a16="http://schemas.microsoft.com/office/drawing/2014/main" id="{1140A5DD-90C5-8F48-BFF7-AE8301DF7CEF}"/>
              </a:ext>
            </a:extLst>
          </p:cNvPr>
          <p:cNvSpPr txBox="1"/>
          <p:nvPr/>
        </p:nvSpPr>
        <p:spPr>
          <a:xfrm>
            <a:off x="7456906" y="2225075"/>
            <a:ext cx="4476805" cy="1446550"/>
          </a:xfrm>
          <a:prstGeom prst="rect">
            <a:avLst/>
          </a:prstGeom>
          <a:noFill/>
        </p:spPr>
        <p:txBody>
          <a:bodyPr wrap="square" rtlCol="0">
            <a:spAutoFit/>
          </a:bodyPr>
          <a:lstStyle/>
          <a:p>
            <a:pPr algn="ctr"/>
            <a:r>
              <a:rPr lang="en-US" sz="2200" b="1" i="1" dirty="0">
                <a:solidFill>
                  <a:schemeClr val="tx1">
                    <a:lumMod val="75000"/>
                    <a:lumOff val="25000"/>
                  </a:schemeClr>
                </a:solidFill>
                <a:latin typeface="Calibri" panose="020F0502020204030204" pitchFamily="34" charset="0"/>
                <a:cs typeface="Calibri" panose="020F0502020204030204" pitchFamily="34" charset="0"/>
              </a:rPr>
              <a:t>Talk to your neighbors:</a:t>
            </a:r>
          </a:p>
          <a:p>
            <a:pPr algn="ctr"/>
            <a:r>
              <a:rPr lang="en-US" sz="2200" i="1" dirty="0">
                <a:solidFill>
                  <a:schemeClr val="tx1">
                    <a:lumMod val="75000"/>
                    <a:lumOff val="25000"/>
                  </a:schemeClr>
                </a:solidFill>
                <a:latin typeface="Calibri" panose="020F0502020204030204" pitchFamily="34" charset="0"/>
                <a:cs typeface="Calibri" panose="020F0502020204030204" pitchFamily="34" charset="0"/>
              </a:rPr>
              <a:t>What was the example you found for Creative Project 1 about how data set bias has caused harm to people?</a:t>
            </a:r>
          </a:p>
        </p:txBody>
      </p:sp>
      <p:sp>
        <p:nvSpPr>
          <p:cNvPr id="6" name="TextBox 5">
            <a:extLst>
              <a:ext uri="{FF2B5EF4-FFF2-40B4-BE49-F238E27FC236}">
                <a16:creationId xmlns:a16="http://schemas.microsoft.com/office/drawing/2014/main" id="{ACB3FA4D-2EA7-2844-8846-AA5A5AC61268}"/>
              </a:ext>
            </a:extLst>
          </p:cNvPr>
          <p:cNvSpPr txBox="1"/>
          <p:nvPr/>
        </p:nvSpPr>
        <p:spPr>
          <a:xfrm>
            <a:off x="7379594" y="1403798"/>
            <a:ext cx="4631431" cy="338554"/>
          </a:xfrm>
          <a:prstGeom prst="rect">
            <a:avLst/>
          </a:prstGeom>
          <a:noFill/>
        </p:spPr>
        <p:txBody>
          <a:bodyPr wrap="square" rtlCol="0">
            <a:spAutoFit/>
          </a:bodyPr>
          <a:lstStyle/>
          <a:p>
            <a:pPr algn="ctr"/>
            <a:r>
              <a:rPr lang="en-US" sz="1600" b="1" spc="80" dirty="0">
                <a:solidFill>
                  <a:schemeClr val="bg1">
                    <a:lumMod val="65000"/>
                  </a:schemeClr>
                </a:solidFill>
                <a:latin typeface="Montserrat SemiBold" pitchFamily="2" charset="77"/>
              </a:rPr>
              <a:t>BEFORE WE START</a:t>
            </a:r>
          </a:p>
        </p:txBody>
      </p:sp>
      <p:sp>
        <p:nvSpPr>
          <p:cNvPr id="7" name="TextBox 6">
            <a:extLst>
              <a:ext uri="{FF2B5EF4-FFF2-40B4-BE49-F238E27FC236}">
                <a16:creationId xmlns:a16="http://schemas.microsoft.com/office/drawing/2014/main" id="{99343380-B729-584C-8218-B4C9A0B5BB95}"/>
              </a:ext>
            </a:extLst>
          </p:cNvPr>
          <p:cNvSpPr txBox="1"/>
          <p:nvPr/>
        </p:nvSpPr>
        <p:spPr>
          <a:xfrm>
            <a:off x="7630732" y="4125093"/>
            <a:ext cx="4211392" cy="430887"/>
          </a:xfrm>
          <a:prstGeom prst="rect">
            <a:avLst/>
          </a:prstGeom>
          <a:noFill/>
        </p:spPr>
        <p:txBody>
          <a:bodyPr wrap="square" rtlCol="0">
            <a:spAutoFit/>
          </a:bodyPr>
          <a:lstStyle/>
          <a:p>
            <a:pPr algn="ctr"/>
            <a:r>
              <a:rPr lang="en-US" sz="2200" i="1" dirty="0">
                <a:solidFill>
                  <a:schemeClr val="tx1">
                    <a:lumMod val="75000"/>
                    <a:lumOff val="25000"/>
                  </a:schemeClr>
                </a:solidFill>
                <a:latin typeface="Calibri" panose="020F0502020204030204" pitchFamily="34" charset="0"/>
                <a:cs typeface="Calibri" panose="020F0502020204030204" pitchFamily="34" charset="0"/>
              </a:rPr>
              <a:t>Music: </a:t>
            </a:r>
            <a:r>
              <a:rPr lang="en-US" sz="2200" i="1" dirty="0">
                <a:solidFill>
                  <a:schemeClr val="tx1">
                    <a:lumMod val="75000"/>
                    <a:lumOff val="25000"/>
                  </a:schemeClr>
                </a:solidFill>
                <a:latin typeface="Calibri" panose="020F0502020204030204" pitchFamily="34" charset="0"/>
                <a:cs typeface="Calibri" panose="020F0502020204030204" pitchFamily="34" charset="0"/>
                <a:hlinkClick r:id="rId2"/>
              </a:rPr>
              <a:t>Hunter/Miya’s Playlist</a:t>
            </a:r>
            <a:endParaRPr lang="en-US" sz="2200" i="1" dirty="0">
              <a:solidFill>
                <a:schemeClr val="tx1">
                  <a:lumMod val="75000"/>
                  <a:lumOff val="2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129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48144F4-DB74-64EB-A021-53F9B51D9255}"/>
              </a:ext>
            </a:extLst>
          </p:cNvPr>
          <p:cNvSpPr>
            <a:spLocks noGrp="1"/>
          </p:cNvSpPr>
          <p:nvPr>
            <p:ph type="title"/>
          </p:nvPr>
        </p:nvSpPr>
        <p:spPr/>
        <p:txBody>
          <a:bodyPr>
            <a:normAutofit fontScale="90000"/>
          </a:bodyPr>
          <a:lstStyle/>
          <a:p>
            <a:r>
              <a:rPr lang="en-US" dirty="0"/>
              <a:t>Suppose map had the following state. What would its state be after running this code?</a:t>
            </a:r>
          </a:p>
        </p:txBody>
      </p:sp>
      <p:sp>
        <p:nvSpPr>
          <p:cNvPr id="5" name="TextBox 4">
            <a:extLst>
              <a:ext uri="{FF2B5EF4-FFF2-40B4-BE49-F238E27FC236}">
                <a16:creationId xmlns:a16="http://schemas.microsoft.com/office/drawing/2014/main" id="{97F6B763-F365-4EAF-3920-BE9E61AB474B}"/>
              </a:ext>
            </a:extLst>
          </p:cNvPr>
          <p:cNvSpPr txBox="1"/>
          <p:nvPr/>
        </p:nvSpPr>
        <p:spPr>
          <a:xfrm>
            <a:off x="838199" y="2531310"/>
            <a:ext cx="7212496" cy="369332"/>
          </a:xfrm>
          <a:prstGeom prst="rect">
            <a:avLst/>
          </a:prstGeom>
          <a:solidFill>
            <a:srgbClr val="FAFAFA"/>
          </a:solidFill>
          <a:ln>
            <a:solidFill>
              <a:schemeClr val="tx1"/>
            </a:solidFill>
          </a:ln>
        </p:spPr>
        <p:txBody>
          <a:bodyPr wrap="square">
            <a:spAutoFit/>
          </a:bodyPr>
          <a:lstStyle/>
          <a:p>
            <a:r>
              <a:rPr lang="en-US" dirty="0">
                <a:latin typeface="Courier New" panose="02070309020205020404" pitchFamily="49" charset="0"/>
                <a:cs typeface="Courier New" panose="02070309020205020404" pitchFamily="49" charset="0"/>
              </a:rPr>
              <a:t>map: {”</a:t>
            </a:r>
            <a:r>
              <a:rPr lang="en-US" dirty="0" err="1">
                <a:latin typeface="Courier New" panose="02070309020205020404" pitchFamily="49" charset="0"/>
                <a:cs typeface="Courier New" panose="02070309020205020404" pitchFamily="49" charset="0"/>
              </a:rPr>
              <a:t>KeyA</a:t>
            </a:r>
            <a:r>
              <a:rPr lang="en-US" dirty="0">
                <a:latin typeface="Courier New" panose="02070309020205020404" pitchFamily="49" charset="0"/>
                <a:cs typeface="Courier New" panose="02070309020205020404" pitchFamily="49" charset="0"/>
              </a:rPr>
              <a:t>"=[1, 2], ”</a:t>
            </a:r>
            <a:r>
              <a:rPr lang="en-US" dirty="0" err="1">
                <a:latin typeface="Courier New" panose="02070309020205020404" pitchFamily="49" charset="0"/>
                <a:cs typeface="Courier New" panose="02070309020205020404" pitchFamily="49" charset="0"/>
              </a:rPr>
              <a:t>KeyB</a:t>
            </a:r>
            <a:r>
              <a:rPr lang="en-US" dirty="0">
                <a:latin typeface="Courier New" panose="02070309020205020404" pitchFamily="49" charset="0"/>
                <a:cs typeface="Courier New" panose="02070309020205020404" pitchFamily="49" charset="0"/>
              </a:rPr>
              <a:t>"=[3], ”</a:t>
            </a:r>
            <a:r>
              <a:rPr lang="en-US" dirty="0" err="1">
                <a:latin typeface="Courier New" panose="02070309020205020404" pitchFamily="49" charset="0"/>
                <a:cs typeface="Courier New" panose="02070309020205020404" pitchFamily="49" charset="0"/>
              </a:rPr>
              <a:t>KeyC</a:t>
            </a:r>
            <a:r>
              <a:rPr lang="en-US" dirty="0">
                <a:latin typeface="Courier New" panose="02070309020205020404" pitchFamily="49" charset="0"/>
                <a:cs typeface="Courier New" panose="02070309020205020404" pitchFamily="49" charset="0"/>
              </a:rPr>
              <a:t>"=[4, 5, 6]}</a:t>
            </a:r>
            <a:endParaRPr lang="en-US" dirty="0">
              <a:solidFill>
                <a:srgbClr val="000000"/>
              </a:solidFill>
              <a:latin typeface="Courier New" panose="02070309020205020404" pitchFamily="49" charset="0"/>
              <a:cs typeface="Courier New" panose="02070309020205020404" pitchFamily="49" charset="0"/>
            </a:endParaRPr>
          </a:p>
        </p:txBody>
      </p:sp>
      <p:sp>
        <p:nvSpPr>
          <p:cNvPr id="6" name="TextBox 5">
            <a:extLst>
              <a:ext uri="{FF2B5EF4-FFF2-40B4-BE49-F238E27FC236}">
                <a16:creationId xmlns:a16="http://schemas.microsoft.com/office/drawing/2014/main" id="{FF447534-978C-DA8D-08A4-7F87B4396A7C}"/>
              </a:ext>
            </a:extLst>
          </p:cNvPr>
          <p:cNvSpPr txBox="1"/>
          <p:nvPr/>
        </p:nvSpPr>
        <p:spPr>
          <a:xfrm>
            <a:off x="838199" y="3081130"/>
            <a:ext cx="7212496" cy="1477328"/>
          </a:xfrm>
          <a:prstGeom prst="rect">
            <a:avLst/>
          </a:prstGeom>
          <a:solidFill>
            <a:srgbClr val="FAFAFA"/>
          </a:solidFill>
          <a:ln>
            <a:solidFill>
              <a:schemeClr val="tx1"/>
            </a:solidFill>
          </a:ln>
        </p:spPr>
        <p:txBody>
          <a:bodyPr wrap="square">
            <a:spAutoFit/>
          </a:bodyPr>
          <a:lstStyle/>
          <a:p>
            <a:r>
              <a:rPr lang="en-US" dirty="0">
                <a:latin typeface="Courier New" panose="02070309020205020404" pitchFamily="49" charset="0"/>
                <a:cs typeface="Courier New" panose="02070309020205020404" pitchFamily="49" charset="0"/>
              </a:rPr>
              <a:t>Set&lt;</a:t>
            </a:r>
            <a:r>
              <a:rPr lang="en-US" dirty="0">
                <a:solidFill>
                  <a:srgbClr val="007E8A"/>
                </a:solidFill>
                <a:effectLst/>
                <a:latin typeface="Courier New" panose="02070309020205020404" pitchFamily="49" charset="0"/>
                <a:cs typeface="Courier New" panose="02070309020205020404" pitchFamily="49" charset="0"/>
              </a:rPr>
              <a:t>Integer</a:t>
            </a:r>
            <a:r>
              <a:rPr lang="en-US" dirty="0">
                <a:latin typeface="Courier New" panose="02070309020205020404" pitchFamily="49" charset="0"/>
                <a:cs typeface="Courier New" panose="02070309020205020404" pitchFamily="49" charset="0"/>
              </a:rPr>
              <a:t>&gt; </a:t>
            </a:r>
            <a:r>
              <a:rPr lang="en-US" dirty="0" err="1">
                <a:latin typeface="Courier New" panose="02070309020205020404" pitchFamily="49" charset="0"/>
                <a:cs typeface="Courier New" panose="02070309020205020404" pitchFamily="49" charset="0"/>
              </a:rPr>
              <a:t>nums</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map.get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a:t>
            </a:r>
            <a:r>
              <a:rPr lang="en-US" dirty="0" err="1">
                <a:solidFill>
                  <a:srgbClr val="067D17"/>
                </a:solidFill>
                <a:effectLst/>
                <a:latin typeface="Courier New" panose="02070309020205020404" pitchFamily="49" charset="0"/>
                <a:cs typeface="Courier New" panose="02070309020205020404" pitchFamily="49" charset="0"/>
              </a:rPr>
              <a:t>KeyA</a:t>
            </a:r>
            <a:r>
              <a:rPr lang="en-US" dirty="0">
                <a:solidFill>
                  <a:srgbClr val="067D17"/>
                </a:solidFill>
                <a:effectLst/>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nums.add</a:t>
            </a:r>
            <a:r>
              <a:rPr lang="en-US" dirty="0">
                <a:latin typeface="Courier New" panose="02070309020205020404" pitchFamily="49" charset="0"/>
                <a:cs typeface="Courier New" panose="02070309020205020404" pitchFamily="49" charset="0"/>
              </a:rPr>
              <a:t>(</a:t>
            </a:r>
            <a:r>
              <a:rPr lang="en-US" dirty="0">
                <a:solidFill>
                  <a:srgbClr val="1750EB"/>
                </a:solidFill>
                <a:effectLst/>
                <a:latin typeface="Courier New" panose="02070309020205020404" pitchFamily="49" charset="0"/>
                <a:cs typeface="Courier New" panose="02070309020205020404" pitchFamily="49" charset="0"/>
              </a:rPr>
              <a:t>7</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map.put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a:t>
            </a:r>
            <a:r>
              <a:rPr lang="en-US" dirty="0" err="1">
                <a:solidFill>
                  <a:srgbClr val="067D17"/>
                </a:solidFill>
                <a:effectLst/>
                <a:latin typeface="Courier New" panose="02070309020205020404" pitchFamily="49" charset="0"/>
                <a:cs typeface="Courier New" panose="02070309020205020404" pitchFamily="49" charset="0"/>
              </a:rPr>
              <a:t>KeyB</a:t>
            </a:r>
            <a:r>
              <a:rPr lang="en-US" dirty="0">
                <a:solidFill>
                  <a:srgbClr val="067D17"/>
                </a:solidFill>
                <a:effectLst/>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nums</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map.get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a:t>
            </a:r>
            <a:r>
              <a:rPr lang="en-US" dirty="0" err="1">
                <a:solidFill>
                  <a:srgbClr val="067D17"/>
                </a:solidFill>
                <a:effectLst/>
                <a:latin typeface="Courier New" panose="02070309020205020404" pitchFamily="49" charset="0"/>
                <a:cs typeface="Courier New" panose="02070309020205020404" pitchFamily="49" charset="0"/>
              </a:rPr>
              <a:t>KeyA</a:t>
            </a:r>
            <a:r>
              <a:rPr lang="en-US" dirty="0">
                <a:solidFill>
                  <a:srgbClr val="067D17"/>
                </a:solidFill>
                <a:effectLst/>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).add(</a:t>
            </a:r>
            <a:r>
              <a:rPr lang="en-US" dirty="0">
                <a:solidFill>
                  <a:srgbClr val="1750EB"/>
                </a:solidFill>
                <a:effectLst/>
                <a:latin typeface="Courier New" panose="02070309020205020404" pitchFamily="49" charset="0"/>
                <a:cs typeface="Courier New" panose="02070309020205020404" pitchFamily="49" charset="0"/>
              </a:rPr>
              <a:t>8</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map.get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a:t>
            </a:r>
            <a:r>
              <a:rPr lang="en-US" dirty="0" err="1">
                <a:solidFill>
                  <a:srgbClr val="067D17"/>
                </a:solidFill>
                <a:effectLst/>
                <a:latin typeface="Courier New" panose="02070309020205020404" pitchFamily="49" charset="0"/>
                <a:cs typeface="Courier New" panose="02070309020205020404" pitchFamily="49" charset="0"/>
              </a:rPr>
              <a:t>KeyB</a:t>
            </a:r>
            <a:r>
              <a:rPr lang="en-US" dirty="0">
                <a:solidFill>
                  <a:srgbClr val="067D17"/>
                </a:solidFill>
                <a:effectLst/>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).add(</a:t>
            </a:r>
            <a:r>
              <a:rPr lang="en-US" dirty="0">
                <a:solidFill>
                  <a:srgbClr val="1750EB"/>
                </a:solidFill>
                <a:effectLst/>
                <a:latin typeface="Courier New" panose="02070309020205020404" pitchFamily="49" charset="0"/>
                <a:cs typeface="Courier New" panose="02070309020205020404" pitchFamily="49" charset="0"/>
              </a:rPr>
              <a:t>9</a:t>
            </a:r>
            <a:r>
              <a:rPr lang="en-US" dirty="0">
                <a:latin typeface="Courier New" panose="02070309020205020404" pitchFamily="49" charset="0"/>
                <a:cs typeface="Courier New" panose="02070309020205020404" pitchFamily="49" charset="0"/>
              </a:rPr>
              <a:t>);</a:t>
            </a:r>
            <a:endParaRPr lang="en-US" dirty="0">
              <a:solidFill>
                <a:srgbClr val="000000"/>
              </a:solidFill>
              <a:latin typeface="Courier New" panose="02070309020205020404" pitchFamily="49" charset="0"/>
              <a:cs typeface="Courier New" panose="02070309020205020404" pitchFamily="49" charset="0"/>
            </a:endParaRPr>
          </a:p>
        </p:txBody>
      </p:sp>
      <p:sp>
        <p:nvSpPr>
          <p:cNvPr id="7" name="TextBox 6">
            <a:extLst>
              <a:ext uri="{FF2B5EF4-FFF2-40B4-BE49-F238E27FC236}">
                <a16:creationId xmlns:a16="http://schemas.microsoft.com/office/drawing/2014/main" id="{9BC69685-5DFD-A37E-F05E-5206C952E550}"/>
              </a:ext>
            </a:extLst>
          </p:cNvPr>
          <p:cNvSpPr txBox="1"/>
          <p:nvPr/>
        </p:nvSpPr>
        <p:spPr>
          <a:xfrm>
            <a:off x="838199" y="4969566"/>
            <a:ext cx="10841429" cy="1323439"/>
          </a:xfrm>
          <a:prstGeom prst="rect">
            <a:avLst/>
          </a:prstGeom>
          <a:noFill/>
        </p:spPr>
        <p:txBody>
          <a:bodyPr wrap="none" rtlCol="0">
            <a:spAutoFit/>
          </a:bodyPr>
          <a:lstStyle/>
          <a:p>
            <a:pPr marL="342900" indent="-342900" algn="l">
              <a:buFont typeface="+mj-lt"/>
              <a:buAutoNum type="alphaUcPeriod"/>
            </a:pPr>
            <a:r>
              <a:rPr lang="en-US" sz="2000" b="1" i="0" dirty="0">
                <a:effectLst/>
                <a:latin typeface="Courier New" panose="02070309020205020404" pitchFamily="49" charset="0"/>
                <a:cs typeface="Courier New" panose="02070309020205020404" pitchFamily="49" charset="0"/>
              </a:rPr>
              <a:t>{"</a:t>
            </a:r>
            <a:r>
              <a:rPr lang="en-US" sz="2000" b="1" i="0" dirty="0" err="1">
                <a:effectLst/>
                <a:latin typeface="Courier New" panose="02070309020205020404" pitchFamily="49" charset="0"/>
                <a:cs typeface="Courier New" panose="02070309020205020404" pitchFamily="49" charset="0"/>
              </a:rPr>
              <a:t>KeyA</a:t>
            </a:r>
            <a:r>
              <a:rPr lang="en-US" sz="2000" b="1" i="0" dirty="0">
                <a:effectLst/>
                <a:latin typeface="Courier New" panose="02070309020205020404" pitchFamily="49" charset="0"/>
                <a:cs typeface="Courier New" panose="02070309020205020404" pitchFamily="49" charset="0"/>
              </a:rPr>
              <a:t>"=[1, 2],          "</a:t>
            </a:r>
            <a:r>
              <a:rPr lang="en-US" sz="2000" b="1" i="0" dirty="0" err="1">
                <a:effectLst/>
                <a:latin typeface="Courier New" panose="02070309020205020404" pitchFamily="49" charset="0"/>
                <a:cs typeface="Courier New" panose="02070309020205020404" pitchFamily="49" charset="0"/>
              </a:rPr>
              <a:t>KeyB</a:t>
            </a:r>
            <a:r>
              <a:rPr lang="en-US" sz="2000" b="1" i="0" dirty="0">
                <a:effectLst/>
                <a:latin typeface="Courier New" panose="02070309020205020404" pitchFamily="49" charset="0"/>
                <a:cs typeface="Courier New" panose="02070309020205020404" pitchFamily="49" charset="0"/>
              </a:rPr>
              <a:t>"=[1, 2, 7],       "</a:t>
            </a:r>
            <a:r>
              <a:rPr lang="en-US" sz="2000" b="1" i="0" dirty="0" err="1">
                <a:effectLst/>
                <a:latin typeface="Courier New" panose="02070309020205020404" pitchFamily="49" charset="0"/>
                <a:cs typeface="Courier New" panose="02070309020205020404" pitchFamily="49" charset="0"/>
              </a:rPr>
              <a:t>KeyC</a:t>
            </a:r>
            <a:r>
              <a:rPr lang="en-US" sz="2000" b="1" i="0" dirty="0">
                <a:effectLst/>
                <a:latin typeface="Courier New" panose="02070309020205020404" pitchFamily="49" charset="0"/>
                <a:cs typeface="Courier New" panose="02070309020205020404" pitchFamily="49" charset="0"/>
              </a:rPr>
              <a:t>"=[4, 5, 6]}</a:t>
            </a:r>
          </a:p>
          <a:p>
            <a:pPr marL="342900" indent="-342900" algn="l">
              <a:buFont typeface="+mj-lt"/>
              <a:buAutoNum type="alphaUcPeriod"/>
            </a:pPr>
            <a:r>
              <a:rPr lang="en-US" sz="2000" b="1" i="0" dirty="0">
                <a:effectLst/>
                <a:latin typeface="Courier New" panose="02070309020205020404" pitchFamily="49" charset="0"/>
                <a:cs typeface="Courier New" panose="02070309020205020404" pitchFamily="49" charset="0"/>
              </a:rPr>
              <a:t>{"</a:t>
            </a:r>
            <a:r>
              <a:rPr lang="en-US" sz="2000" b="1" i="0" dirty="0" err="1">
                <a:effectLst/>
                <a:latin typeface="Courier New" panose="02070309020205020404" pitchFamily="49" charset="0"/>
                <a:cs typeface="Courier New" panose="02070309020205020404" pitchFamily="49" charset="0"/>
              </a:rPr>
              <a:t>KeyA</a:t>
            </a:r>
            <a:r>
              <a:rPr lang="en-US" sz="2000" b="1" i="0" dirty="0">
                <a:effectLst/>
                <a:latin typeface="Courier New" panose="02070309020205020404" pitchFamily="49" charset="0"/>
                <a:cs typeface="Courier New" panose="02070309020205020404" pitchFamily="49" charset="0"/>
              </a:rPr>
              <a:t>"=[1, 2, 8],       "</a:t>
            </a:r>
            <a:r>
              <a:rPr lang="en-US" sz="2000" b="1" i="0" dirty="0" err="1">
                <a:effectLst/>
                <a:latin typeface="Courier New" panose="02070309020205020404" pitchFamily="49" charset="0"/>
                <a:cs typeface="Courier New" panose="02070309020205020404" pitchFamily="49" charset="0"/>
              </a:rPr>
              <a:t>KeyB</a:t>
            </a:r>
            <a:r>
              <a:rPr lang="en-US" sz="2000" b="1" i="0" dirty="0">
                <a:effectLst/>
                <a:latin typeface="Courier New" panose="02070309020205020404" pitchFamily="49" charset="0"/>
                <a:cs typeface="Courier New" panose="02070309020205020404" pitchFamily="49" charset="0"/>
              </a:rPr>
              <a:t>"=[1, 2, 7, 9],    "</a:t>
            </a:r>
            <a:r>
              <a:rPr lang="en-US" sz="2000" b="1" i="0" dirty="0" err="1">
                <a:effectLst/>
                <a:latin typeface="Courier New" panose="02070309020205020404" pitchFamily="49" charset="0"/>
                <a:cs typeface="Courier New" panose="02070309020205020404" pitchFamily="49" charset="0"/>
              </a:rPr>
              <a:t>KeyC</a:t>
            </a:r>
            <a:r>
              <a:rPr lang="en-US" sz="2000" b="1" i="0" dirty="0">
                <a:effectLst/>
                <a:latin typeface="Courier New" panose="02070309020205020404" pitchFamily="49" charset="0"/>
                <a:cs typeface="Courier New" panose="02070309020205020404" pitchFamily="49" charset="0"/>
              </a:rPr>
              <a:t>"=[4, 5, 6]}</a:t>
            </a:r>
          </a:p>
          <a:p>
            <a:pPr marL="342900" indent="-342900" algn="l">
              <a:buFont typeface="+mj-lt"/>
              <a:buAutoNum type="alphaUcPeriod"/>
            </a:pPr>
            <a:r>
              <a:rPr lang="en-US" sz="2000" b="1" i="0" dirty="0">
                <a:effectLst/>
                <a:latin typeface="Courier New" panose="02070309020205020404" pitchFamily="49" charset="0"/>
                <a:cs typeface="Courier New" panose="02070309020205020404" pitchFamily="49" charset="0"/>
              </a:rPr>
              <a:t>{"</a:t>
            </a:r>
            <a:r>
              <a:rPr lang="en-US" sz="2000" b="1" i="0" dirty="0" err="1">
                <a:effectLst/>
                <a:latin typeface="Courier New" panose="02070309020205020404" pitchFamily="49" charset="0"/>
                <a:cs typeface="Courier New" panose="02070309020205020404" pitchFamily="49" charset="0"/>
              </a:rPr>
              <a:t>KeyA</a:t>
            </a:r>
            <a:r>
              <a:rPr lang="en-US" sz="2000" b="1" i="0" dirty="0">
                <a:effectLst/>
                <a:latin typeface="Courier New" panose="02070309020205020404" pitchFamily="49" charset="0"/>
                <a:cs typeface="Courier New" panose="02070309020205020404" pitchFamily="49" charset="0"/>
              </a:rPr>
              <a:t>"=[1, 2, 7, 8],    "</a:t>
            </a:r>
            <a:r>
              <a:rPr lang="en-US" sz="2000" b="1" i="0" dirty="0" err="1">
                <a:effectLst/>
                <a:latin typeface="Courier New" panose="02070309020205020404" pitchFamily="49" charset="0"/>
                <a:cs typeface="Courier New" panose="02070309020205020404" pitchFamily="49" charset="0"/>
              </a:rPr>
              <a:t>KeyB</a:t>
            </a:r>
            <a:r>
              <a:rPr lang="en-US" sz="2000" b="1" i="0" dirty="0">
                <a:effectLst/>
                <a:latin typeface="Courier New" panose="02070309020205020404" pitchFamily="49" charset="0"/>
                <a:cs typeface="Courier New" panose="02070309020205020404" pitchFamily="49" charset="0"/>
              </a:rPr>
              <a:t>"=[1, 2, 7, 9],    "</a:t>
            </a:r>
            <a:r>
              <a:rPr lang="en-US" sz="2000" b="1" i="0" dirty="0" err="1">
                <a:effectLst/>
                <a:latin typeface="Courier New" panose="02070309020205020404" pitchFamily="49" charset="0"/>
                <a:cs typeface="Courier New" panose="02070309020205020404" pitchFamily="49" charset="0"/>
              </a:rPr>
              <a:t>KeyC</a:t>
            </a:r>
            <a:r>
              <a:rPr lang="en-US" sz="2000" b="1" i="0" dirty="0">
                <a:effectLst/>
                <a:latin typeface="Courier New" panose="02070309020205020404" pitchFamily="49" charset="0"/>
                <a:cs typeface="Courier New" panose="02070309020205020404" pitchFamily="49" charset="0"/>
              </a:rPr>
              <a:t>"=[4, 5, 6]}</a:t>
            </a:r>
          </a:p>
          <a:p>
            <a:pPr marL="342900" indent="-342900" algn="l">
              <a:buFont typeface="+mj-lt"/>
              <a:buAutoNum type="alphaUcPeriod"/>
            </a:pPr>
            <a:r>
              <a:rPr lang="en-US" sz="2000" b="1" i="0" dirty="0">
                <a:effectLst/>
                <a:latin typeface="Courier New" panose="02070309020205020404" pitchFamily="49" charset="0"/>
                <a:cs typeface="Courier New" panose="02070309020205020404" pitchFamily="49" charset="0"/>
              </a:rPr>
              <a:t>{"</a:t>
            </a:r>
            <a:r>
              <a:rPr lang="en-US" sz="2000" b="1" i="0" dirty="0" err="1">
                <a:effectLst/>
                <a:latin typeface="Courier New" panose="02070309020205020404" pitchFamily="49" charset="0"/>
                <a:cs typeface="Courier New" panose="02070309020205020404" pitchFamily="49" charset="0"/>
              </a:rPr>
              <a:t>KeyA</a:t>
            </a:r>
            <a:r>
              <a:rPr lang="en-US" sz="2000" b="1" i="0" dirty="0">
                <a:effectLst/>
                <a:latin typeface="Courier New" panose="02070309020205020404" pitchFamily="49" charset="0"/>
                <a:cs typeface="Courier New" panose="02070309020205020404" pitchFamily="49" charset="0"/>
              </a:rPr>
              <a:t>"=[1, 2, 7, 8, 9], "</a:t>
            </a:r>
            <a:r>
              <a:rPr lang="en-US" sz="2000" b="1" i="0" dirty="0" err="1">
                <a:effectLst/>
                <a:latin typeface="Courier New" panose="02070309020205020404" pitchFamily="49" charset="0"/>
                <a:cs typeface="Courier New" panose="02070309020205020404" pitchFamily="49" charset="0"/>
              </a:rPr>
              <a:t>KeyB</a:t>
            </a:r>
            <a:r>
              <a:rPr lang="en-US" sz="2000" b="1" i="0" dirty="0">
                <a:effectLst/>
                <a:latin typeface="Courier New" panose="02070309020205020404" pitchFamily="49" charset="0"/>
                <a:cs typeface="Courier New" panose="02070309020205020404" pitchFamily="49" charset="0"/>
              </a:rPr>
              <a:t>"=[1, 2, 7, 8, 9], "</a:t>
            </a:r>
            <a:r>
              <a:rPr lang="en-US" sz="2000" b="1" i="0" dirty="0" err="1">
                <a:effectLst/>
                <a:latin typeface="Courier New" panose="02070309020205020404" pitchFamily="49" charset="0"/>
                <a:cs typeface="Courier New" panose="02070309020205020404" pitchFamily="49" charset="0"/>
              </a:rPr>
              <a:t>KeyC</a:t>
            </a:r>
            <a:r>
              <a:rPr lang="en-US" sz="2000" b="1" i="0" dirty="0">
                <a:effectLst/>
                <a:latin typeface="Courier New" panose="02070309020205020404" pitchFamily="49" charset="0"/>
                <a:cs typeface="Courier New" panose="02070309020205020404" pitchFamily="49" charset="0"/>
              </a:rPr>
              <a:t>"=[4, 5, 6]}s</a:t>
            </a:r>
          </a:p>
        </p:txBody>
      </p:sp>
    </p:spTree>
    <p:extLst>
      <p:ext uri="{BB962C8B-B14F-4D97-AF65-F5344CB8AC3E}">
        <p14:creationId xmlns:p14="http://schemas.microsoft.com/office/powerpoint/2010/main" val="849775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a:spcAft>
                <a:spcPts val="1200"/>
              </a:spcAft>
            </a:pPr>
            <a:r>
              <a:rPr lang="en-US" dirty="0"/>
              <a:t>Review/Finish: </a:t>
            </a:r>
            <a:r>
              <a:rPr lang="en-US" dirty="0" err="1"/>
              <a:t>mostFrequentStart</a:t>
            </a:r>
            <a:endParaRPr lang="en-US" dirty="0"/>
          </a:p>
          <a:p>
            <a:pPr>
              <a:spcAft>
                <a:spcPts val="1200"/>
              </a:spcAft>
            </a:pPr>
            <a:r>
              <a:rPr lang="en-US" dirty="0"/>
              <a:t>Recap: Nested Collections</a:t>
            </a:r>
          </a:p>
          <a:p>
            <a:pPr>
              <a:spcAft>
                <a:spcPts val="1200"/>
              </a:spcAft>
            </a:pPr>
            <a:r>
              <a:rPr lang="en-US" b="1" dirty="0">
                <a:solidFill>
                  <a:schemeClr val="accent5"/>
                </a:solidFill>
              </a:rPr>
              <a:t>Practice: Search Engine</a:t>
            </a:r>
          </a:p>
          <a:p>
            <a:pPr>
              <a:spcAft>
                <a:spcPts val="1200"/>
              </a:spcAft>
            </a:pPr>
            <a:r>
              <a:rPr lang="en-US" dirty="0"/>
              <a:t>Images Debrief</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4686944" y="3429000"/>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3016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2F1B5-FDA2-5CA7-1A8E-4B40ABC95C1F}"/>
              </a:ext>
            </a:extLst>
          </p:cNvPr>
          <p:cNvSpPr>
            <a:spLocks noGrp="1"/>
          </p:cNvSpPr>
          <p:nvPr>
            <p:ph type="title"/>
          </p:nvPr>
        </p:nvSpPr>
        <p:spPr/>
        <p:txBody>
          <a:bodyPr/>
          <a:lstStyle/>
          <a:p>
            <a:r>
              <a:rPr lang="en-US"/>
              <a:t>Background</a:t>
            </a:r>
            <a:r>
              <a:rPr lang="en-US" dirty="0"/>
              <a:t>: Search Engines</a:t>
            </a:r>
          </a:p>
        </p:txBody>
      </p:sp>
      <p:sp>
        <p:nvSpPr>
          <p:cNvPr id="3" name="Content Placeholder 2">
            <a:extLst>
              <a:ext uri="{FF2B5EF4-FFF2-40B4-BE49-F238E27FC236}">
                <a16:creationId xmlns:a16="http://schemas.microsoft.com/office/drawing/2014/main" id="{40A0C713-E834-D8A5-123C-FEB0D057B02B}"/>
              </a:ext>
            </a:extLst>
          </p:cNvPr>
          <p:cNvSpPr>
            <a:spLocks noGrp="1"/>
          </p:cNvSpPr>
          <p:nvPr>
            <p:ph idx="1"/>
          </p:nvPr>
        </p:nvSpPr>
        <p:spPr/>
        <p:txBody>
          <a:bodyPr>
            <a:normAutofit lnSpcReduction="10000"/>
          </a:bodyPr>
          <a:lstStyle/>
          <a:p>
            <a:r>
              <a:rPr lang="en-US" dirty="0"/>
              <a:t>A </a:t>
            </a:r>
            <a:r>
              <a:rPr lang="en-US" b="1" dirty="0"/>
              <a:t>search engine </a:t>
            </a:r>
            <a:r>
              <a:rPr lang="en-US" dirty="0"/>
              <a:t>receives a </a:t>
            </a:r>
            <a:r>
              <a:rPr lang="en-US" b="1" dirty="0"/>
              <a:t>query </a:t>
            </a:r>
            <a:r>
              <a:rPr lang="en-US" dirty="0"/>
              <a:t>and returns a set of relevant </a:t>
            </a:r>
            <a:r>
              <a:rPr lang="en-US" b="1" dirty="0"/>
              <a:t>documents. </a:t>
            </a:r>
            <a:r>
              <a:rPr lang="en-US" dirty="0"/>
              <a:t>Examples: </a:t>
            </a:r>
            <a:r>
              <a:rPr lang="en-US" dirty="0" err="1"/>
              <a:t>Google.com</a:t>
            </a:r>
            <a:r>
              <a:rPr lang="en-US" dirty="0"/>
              <a:t>, Mac Finder, more.</a:t>
            </a:r>
          </a:p>
          <a:p>
            <a:pPr lvl="1"/>
            <a:r>
              <a:rPr lang="en-US" dirty="0"/>
              <a:t>Queries often can have more </a:t>
            </a:r>
          </a:p>
          <a:p>
            <a:r>
              <a:rPr lang="en-US" dirty="0"/>
              <a:t>A search engine involves two main components</a:t>
            </a:r>
          </a:p>
          <a:p>
            <a:pPr lvl="1"/>
            <a:r>
              <a:rPr lang="en-US" dirty="0"/>
              <a:t>An</a:t>
            </a:r>
            <a:r>
              <a:rPr lang="en-US" b="1" dirty="0"/>
              <a:t> index </a:t>
            </a:r>
            <a:r>
              <a:rPr lang="en-US" dirty="0"/>
              <a:t>to efficiently find the set of documents for a query</a:t>
            </a:r>
          </a:p>
          <a:p>
            <a:pPr lvl="2"/>
            <a:r>
              <a:rPr lang="en-US" dirty="0"/>
              <a:t>Will focus on “single word queries” for today’s example</a:t>
            </a:r>
          </a:p>
          <a:p>
            <a:pPr lvl="1"/>
            <a:r>
              <a:rPr lang="en-US" dirty="0"/>
              <a:t>A </a:t>
            </a:r>
            <a:r>
              <a:rPr lang="en-US" b="1" dirty="0"/>
              <a:t>ranking algorithm </a:t>
            </a:r>
            <a:r>
              <a:rPr lang="en-US" dirty="0"/>
              <a:t>to order the documents from most to least relevant</a:t>
            </a:r>
          </a:p>
          <a:p>
            <a:pPr lvl="2"/>
            <a:r>
              <a:rPr lang="en-US" dirty="0"/>
              <a:t>Not the focus of this example</a:t>
            </a:r>
          </a:p>
          <a:p>
            <a:endParaRPr lang="en-US" dirty="0"/>
          </a:p>
          <a:p>
            <a:endParaRPr lang="en-US" dirty="0"/>
          </a:p>
          <a:p>
            <a:r>
              <a:rPr lang="en-US" dirty="0"/>
              <a:t>Goal: Precompute a data structure that helps find the relevant documents for a given query</a:t>
            </a:r>
          </a:p>
        </p:txBody>
      </p:sp>
    </p:spTree>
    <p:extLst>
      <p:ext uri="{BB962C8B-B14F-4D97-AF65-F5344CB8AC3E}">
        <p14:creationId xmlns:p14="http://schemas.microsoft.com/office/powerpoint/2010/main" val="9271061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DAD70-6014-6B2C-5162-0DA4B643C563}"/>
              </a:ext>
            </a:extLst>
          </p:cNvPr>
          <p:cNvSpPr>
            <a:spLocks noGrp="1"/>
          </p:cNvSpPr>
          <p:nvPr>
            <p:ph type="title"/>
          </p:nvPr>
        </p:nvSpPr>
        <p:spPr/>
        <p:txBody>
          <a:bodyPr/>
          <a:lstStyle/>
          <a:p>
            <a:r>
              <a:rPr lang="en-US" dirty="0"/>
              <a:t>Inverted Index</a:t>
            </a:r>
          </a:p>
        </p:txBody>
      </p:sp>
      <p:sp>
        <p:nvSpPr>
          <p:cNvPr id="3" name="Content Placeholder 2">
            <a:extLst>
              <a:ext uri="{FF2B5EF4-FFF2-40B4-BE49-F238E27FC236}">
                <a16:creationId xmlns:a16="http://schemas.microsoft.com/office/drawing/2014/main" id="{60D2BEC7-9664-29BF-BB13-6FF51A77022A}"/>
              </a:ext>
            </a:extLst>
          </p:cNvPr>
          <p:cNvSpPr>
            <a:spLocks noGrp="1"/>
          </p:cNvSpPr>
          <p:nvPr>
            <p:ph idx="1"/>
          </p:nvPr>
        </p:nvSpPr>
        <p:spPr/>
        <p:txBody>
          <a:bodyPr/>
          <a:lstStyle/>
          <a:p>
            <a:r>
              <a:rPr lang="en-US" dirty="0"/>
              <a:t>An </a:t>
            </a:r>
            <a:r>
              <a:rPr lang="en-US" b="1" dirty="0"/>
              <a:t>inverted index </a:t>
            </a:r>
            <a:r>
              <a:rPr lang="en-US" dirty="0"/>
              <a:t>is a Mapping from possible query words to the set of documents that contain that word</a:t>
            </a:r>
          </a:p>
          <a:p>
            <a:pPr lvl="1"/>
            <a:r>
              <a:rPr lang="en-US" dirty="0"/>
              <a:t>Answers the question:</a:t>
            </a:r>
            <a:br>
              <a:rPr lang="en-US" dirty="0"/>
            </a:br>
            <a:r>
              <a:rPr lang="en-US" dirty="0"/>
              <a:t>“What documents contain</a:t>
            </a:r>
            <a:br>
              <a:rPr lang="en-US" dirty="0"/>
            </a:br>
            <a:r>
              <a:rPr lang="en-US" dirty="0"/>
              <a:t>the word ‘corgis’?”</a:t>
            </a:r>
          </a:p>
        </p:txBody>
      </p:sp>
      <p:pic>
        <p:nvPicPr>
          <p:cNvPr id="5122" name="Picture 2">
            <a:extLst>
              <a:ext uri="{FF2B5EF4-FFF2-40B4-BE49-F238E27FC236}">
                <a16:creationId xmlns:a16="http://schemas.microsoft.com/office/drawing/2014/main" id="{EEB79830-732D-BAAB-9D34-6B9DF70390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6826" y="2270844"/>
            <a:ext cx="5936974" cy="4428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74217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FC131A-4923-08A3-59D6-5923D83CD20A}"/>
              </a:ext>
            </a:extLst>
          </p:cNvPr>
          <p:cNvSpPr>
            <a:spLocks noGrp="1"/>
          </p:cNvSpPr>
          <p:nvPr>
            <p:ph type="title"/>
          </p:nvPr>
        </p:nvSpPr>
        <p:spPr/>
        <p:txBody>
          <a:bodyPr/>
          <a:lstStyle/>
          <a:p>
            <a:r>
              <a:rPr lang="en-US" dirty="0">
                <a:solidFill>
                  <a:schemeClr val="accent2"/>
                </a:solidFill>
              </a:rPr>
              <a:t>(Optional) </a:t>
            </a:r>
            <a:r>
              <a:rPr lang="en-US" dirty="0"/>
              <a:t>Ranking Results</a:t>
            </a:r>
          </a:p>
        </p:txBody>
      </p:sp>
      <p:sp>
        <p:nvSpPr>
          <p:cNvPr id="3" name="Content Placeholder 2">
            <a:extLst>
              <a:ext uri="{FF2B5EF4-FFF2-40B4-BE49-F238E27FC236}">
                <a16:creationId xmlns:a16="http://schemas.microsoft.com/office/drawing/2014/main" id="{F2C3B6C8-637C-AE01-2AB3-17F952996B3B}"/>
              </a:ext>
            </a:extLst>
          </p:cNvPr>
          <p:cNvSpPr>
            <a:spLocks noGrp="1"/>
          </p:cNvSpPr>
          <p:nvPr>
            <p:ph idx="1"/>
          </p:nvPr>
        </p:nvSpPr>
        <p:spPr>
          <a:xfrm>
            <a:off x="838200" y="1371600"/>
            <a:ext cx="10515600" cy="5227983"/>
          </a:xfrm>
        </p:spPr>
        <p:txBody>
          <a:bodyPr>
            <a:normAutofit fontScale="92500"/>
          </a:bodyPr>
          <a:lstStyle/>
          <a:p>
            <a:r>
              <a:rPr lang="en-US" dirty="0"/>
              <a:t>There is no one right way to define which documents are “most relevant” There are approximations, but make decisions about what relevance means</a:t>
            </a:r>
          </a:p>
          <a:p>
            <a:r>
              <a:rPr lang="en-US" dirty="0"/>
              <a:t>Idea 1: Documents that have more hits of the query should come first</a:t>
            </a:r>
          </a:p>
          <a:p>
            <a:pPr lvl="1"/>
            <a:r>
              <a:rPr lang="en-US" dirty="0"/>
              <a:t>Pro: Simple</a:t>
            </a:r>
          </a:p>
          <a:p>
            <a:pPr lvl="1"/>
            <a:r>
              <a:rPr lang="en-US" dirty="0"/>
              <a:t>Con: Favors longer documents (query: “the dogs” will favor long documents with lots of “</a:t>
            </a:r>
            <a:r>
              <a:rPr lang="en-US" dirty="0" err="1"/>
              <a:t>the”s</a:t>
            </a:r>
            <a:r>
              <a:rPr lang="en-US" dirty="0"/>
              <a:t>)</a:t>
            </a:r>
          </a:p>
          <a:p>
            <a:r>
              <a:rPr lang="en-US" dirty="0"/>
              <a:t>Idea 2: Weight query terms based on their “uniqueness”. Often use some sort of score for “Term Frequency – Inverse Document Frequency (</a:t>
            </a:r>
            <a:r>
              <a:rPr lang="en-US" dirty="0">
                <a:hlinkClick r:id="rId2"/>
              </a:rPr>
              <a:t>TF-IDF</a:t>
            </a:r>
            <a:r>
              <a:rPr lang="en-US" dirty="0"/>
              <a:t>)</a:t>
            </a:r>
          </a:p>
          <a:p>
            <a:pPr lvl="1"/>
            <a:r>
              <a:rPr lang="en-US" dirty="0"/>
              <a:t>Pro: Doesn’t put much weight on common words like “the”</a:t>
            </a:r>
          </a:p>
          <a:p>
            <a:pPr lvl="1"/>
            <a:r>
              <a:rPr lang="en-US" dirty="0"/>
              <a:t>Cons: Complex, many choices in how to compute that yield pretty different rankings</a:t>
            </a:r>
          </a:p>
          <a:p>
            <a:r>
              <a:rPr lang="en-US" dirty="0"/>
              <a:t>Idea 3: Much more! Most companies keep their ranking algorithms very very secret </a:t>
            </a:r>
            <a:r>
              <a:rPr lang="en-US" dirty="0">
                <a:sym typeface="Wingdings" pitchFamily="2" charset="2"/>
              </a:rPr>
              <a:t> </a:t>
            </a:r>
            <a:endParaRPr lang="en-US" dirty="0"/>
          </a:p>
        </p:txBody>
      </p:sp>
    </p:spTree>
    <p:extLst>
      <p:ext uri="{BB962C8B-B14F-4D97-AF65-F5344CB8AC3E}">
        <p14:creationId xmlns:p14="http://schemas.microsoft.com/office/powerpoint/2010/main" val="2692733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a:spcAft>
                <a:spcPts val="1200"/>
              </a:spcAft>
            </a:pPr>
            <a:r>
              <a:rPr lang="en-US" dirty="0"/>
              <a:t>Review/Finish: </a:t>
            </a:r>
            <a:r>
              <a:rPr lang="en-US" dirty="0" err="1"/>
              <a:t>mostFrequentStart</a:t>
            </a:r>
            <a:endParaRPr lang="en-US" dirty="0"/>
          </a:p>
          <a:p>
            <a:pPr>
              <a:spcAft>
                <a:spcPts val="1200"/>
              </a:spcAft>
            </a:pPr>
            <a:r>
              <a:rPr lang="en-US" dirty="0"/>
              <a:t>Recap: Nested Collections</a:t>
            </a:r>
          </a:p>
          <a:p>
            <a:pPr>
              <a:spcAft>
                <a:spcPts val="1200"/>
              </a:spcAft>
            </a:pPr>
            <a:r>
              <a:rPr lang="en-US" dirty="0"/>
              <a:t>Practice: Search Engine</a:t>
            </a:r>
          </a:p>
          <a:p>
            <a:pPr>
              <a:spcAft>
                <a:spcPts val="1200"/>
              </a:spcAft>
            </a:pPr>
            <a:r>
              <a:rPr lang="en-US" b="1" dirty="0">
                <a:solidFill>
                  <a:schemeClr val="accent5"/>
                </a:solidFill>
              </a:rPr>
              <a:t>Images Debrief</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3514126" y="4094922"/>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581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70133-15C0-1DF0-CB78-26C3184C7F68}"/>
              </a:ext>
            </a:extLst>
          </p:cNvPr>
          <p:cNvSpPr>
            <a:spLocks noGrp="1"/>
          </p:cNvSpPr>
          <p:nvPr>
            <p:ph type="title"/>
          </p:nvPr>
        </p:nvSpPr>
        <p:spPr/>
        <p:txBody>
          <a:bodyPr/>
          <a:lstStyle/>
          <a:p>
            <a:r>
              <a:rPr lang="en-US" dirty="0"/>
              <a:t>Data Bias</a:t>
            </a:r>
          </a:p>
        </p:txBody>
      </p:sp>
      <p:sp>
        <p:nvSpPr>
          <p:cNvPr id="3" name="Content Placeholder 2">
            <a:extLst>
              <a:ext uri="{FF2B5EF4-FFF2-40B4-BE49-F238E27FC236}">
                <a16:creationId xmlns:a16="http://schemas.microsoft.com/office/drawing/2014/main" id="{04B2A2D4-1763-0CE9-C510-1B7783BB20FC}"/>
              </a:ext>
            </a:extLst>
          </p:cNvPr>
          <p:cNvSpPr>
            <a:spLocks noGrp="1"/>
          </p:cNvSpPr>
          <p:nvPr>
            <p:ph idx="1"/>
          </p:nvPr>
        </p:nvSpPr>
        <p:spPr/>
        <p:txBody>
          <a:bodyPr/>
          <a:lstStyle/>
          <a:p>
            <a:r>
              <a:rPr lang="en-US" dirty="0"/>
              <a:t>Common Misconception: Models or Artificial Intelligence (AI) are somehow “less biased” or “more objective” than humans. </a:t>
            </a:r>
            <a:r>
              <a:rPr lang="en-US" b="1" dirty="0"/>
              <a:t>Not true.</a:t>
            </a:r>
            <a:endParaRPr lang="en-US" dirty="0"/>
          </a:p>
          <a:p>
            <a:r>
              <a:rPr lang="en-US" dirty="0"/>
              <a:t>The programs we use operate on real-world data, and will often reflect the biases that data contains</a:t>
            </a:r>
          </a:p>
          <a:p>
            <a:r>
              <a:rPr lang="en-US" dirty="0"/>
              <a:t>Have to carefully consider the context and limitations of the data we gather. If the data an algorithm is built on is vastly different than the context in which it’s used, some pretty awful outcomes can happen</a:t>
            </a:r>
          </a:p>
          <a:p>
            <a:endParaRPr lang="en-US" dirty="0"/>
          </a:p>
        </p:txBody>
      </p:sp>
    </p:spTree>
    <p:extLst>
      <p:ext uri="{BB962C8B-B14F-4D97-AF65-F5344CB8AC3E}">
        <p14:creationId xmlns:p14="http://schemas.microsoft.com/office/powerpoint/2010/main" val="14841622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4CB21-3B30-EEF9-A4DE-575882C2E4D4}"/>
              </a:ext>
            </a:extLst>
          </p:cNvPr>
          <p:cNvSpPr>
            <a:spLocks noGrp="1"/>
          </p:cNvSpPr>
          <p:nvPr>
            <p:ph type="title"/>
          </p:nvPr>
        </p:nvSpPr>
        <p:spPr/>
        <p:txBody>
          <a:bodyPr/>
          <a:lstStyle/>
          <a:p>
            <a:r>
              <a:rPr lang="en-US" dirty="0"/>
              <a:t>Data Bias</a:t>
            </a:r>
          </a:p>
        </p:txBody>
      </p:sp>
      <p:pic>
        <p:nvPicPr>
          <p:cNvPr id="4" name="Picture 2" descr="Image">
            <a:extLst>
              <a:ext uri="{FF2B5EF4-FFF2-40B4-BE49-F238E27FC236}">
                <a16:creationId xmlns:a16="http://schemas.microsoft.com/office/drawing/2014/main" id="{3C7A6DB2-78BD-1379-532D-03BCDCFD4A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5745" y="1302026"/>
            <a:ext cx="9260509" cy="5377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84091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BF29D2-69F7-5789-AFB1-133CCE2AAFEF}"/>
              </a:ext>
            </a:extLst>
          </p:cNvPr>
          <p:cNvSpPr>
            <a:spLocks noGrp="1"/>
          </p:cNvSpPr>
          <p:nvPr>
            <p:ph type="title"/>
          </p:nvPr>
        </p:nvSpPr>
        <p:spPr/>
        <p:txBody>
          <a:bodyPr/>
          <a:lstStyle/>
          <a:p>
            <a:r>
              <a:rPr lang="en-US" dirty="0"/>
              <a:t>What to do?</a:t>
            </a:r>
          </a:p>
        </p:txBody>
      </p:sp>
      <p:sp>
        <p:nvSpPr>
          <p:cNvPr id="3" name="Content Placeholder 2">
            <a:extLst>
              <a:ext uri="{FF2B5EF4-FFF2-40B4-BE49-F238E27FC236}">
                <a16:creationId xmlns:a16="http://schemas.microsoft.com/office/drawing/2014/main" id="{8C3D5B79-5EBD-E48A-B3F9-5E7E0489656E}"/>
              </a:ext>
            </a:extLst>
          </p:cNvPr>
          <p:cNvSpPr>
            <a:spLocks noGrp="1"/>
          </p:cNvSpPr>
          <p:nvPr>
            <p:ph idx="1"/>
          </p:nvPr>
        </p:nvSpPr>
        <p:spPr>
          <a:xfrm>
            <a:off x="838200" y="1371600"/>
            <a:ext cx="10515600" cy="5347252"/>
          </a:xfrm>
        </p:spPr>
        <p:txBody>
          <a:bodyPr>
            <a:normAutofit fontScale="92500" lnSpcReduction="10000"/>
          </a:bodyPr>
          <a:lstStyle/>
          <a:p>
            <a:r>
              <a:rPr lang="en-US" dirty="0"/>
              <a:t>Obviously, ideal to have datasets that aren’t biased in the first place. </a:t>
            </a:r>
          </a:p>
          <a:p>
            <a:pPr lvl="1"/>
            <a:r>
              <a:rPr lang="en-US" dirty="0"/>
              <a:t>But might not always be possible if we can’t fix the sources of the bias in the real world...</a:t>
            </a:r>
          </a:p>
          <a:p>
            <a:r>
              <a:rPr lang="en-US" dirty="0"/>
              <a:t>AI/Models aren’t “neutral” or “more objective”, they just quickly and automatically codify the status quo (and perpetuate biases)</a:t>
            </a:r>
          </a:p>
          <a:p>
            <a:pPr lvl="1"/>
            <a:r>
              <a:rPr lang="en-US" dirty="0"/>
              <a:t>Garbage in → Garbage out </a:t>
            </a:r>
          </a:p>
          <a:p>
            <a:r>
              <a:rPr lang="en-US" dirty="0"/>
              <a:t>Lots of work going into how to de-bias models </a:t>
            </a:r>
            <a:r>
              <a:rPr lang="en-US" i="1" dirty="0"/>
              <a:t>even if </a:t>
            </a:r>
            <a:r>
              <a:rPr lang="en-US" dirty="0"/>
              <a:t>they are trained on biased data. Active area of research!</a:t>
            </a:r>
          </a:p>
          <a:p>
            <a:pPr lvl="1"/>
            <a:r>
              <a:rPr lang="en-US" dirty="0"/>
              <a:t>Key take-away: None of this comes “for free”, requires hard work to fight bias</a:t>
            </a:r>
          </a:p>
          <a:p>
            <a:r>
              <a:rPr lang="en-US" dirty="0"/>
              <a:t>Ask ourselves:</a:t>
            </a:r>
          </a:p>
          <a:p>
            <a:pPr lvl="1"/>
            <a:r>
              <a:rPr lang="en-US" dirty="0"/>
              <a:t>What biases might be present in my data?</a:t>
            </a:r>
          </a:p>
          <a:p>
            <a:pPr lvl="1"/>
            <a:r>
              <a:rPr lang="en-US" dirty="0"/>
              <a:t>What assumptions might I be making about who is using my program?</a:t>
            </a:r>
          </a:p>
          <a:p>
            <a:pPr lvl="1"/>
            <a:r>
              <a:rPr lang="en-US" dirty="0"/>
              <a:t>How can I write code to be more inclusive?</a:t>
            </a:r>
          </a:p>
          <a:p>
            <a:pPr lvl="1"/>
            <a:r>
              <a:rPr lang="en-US" dirty="0"/>
              <a:t>What happens </a:t>
            </a:r>
            <a:r>
              <a:rPr lang="en-US" i="1" dirty="0"/>
              <a:t>when (</a:t>
            </a:r>
            <a:r>
              <a:rPr lang="en-US" b="1" i="1" dirty="0"/>
              <a:t>not if</a:t>
            </a:r>
            <a:r>
              <a:rPr lang="en-US" i="1" dirty="0"/>
              <a:t>) </a:t>
            </a:r>
            <a:r>
              <a:rPr lang="en-US" dirty="0"/>
              <a:t>mistakes happen? Who potentially benefits and who is potentially harmed?</a:t>
            </a:r>
          </a:p>
        </p:txBody>
      </p:sp>
    </p:spTree>
    <p:extLst>
      <p:ext uri="{BB962C8B-B14F-4D97-AF65-F5344CB8AC3E}">
        <p14:creationId xmlns:p14="http://schemas.microsoft.com/office/powerpoint/2010/main" val="3168455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b="1" dirty="0">
                <a:solidFill>
                  <a:schemeClr val="accent5"/>
                </a:solidFill>
              </a:rPr>
              <a:t>Announcements</a:t>
            </a:r>
          </a:p>
          <a:p>
            <a:pPr>
              <a:spcAft>
                <a:spcPts val="1200"/>
              </a:spcAft>
            </a:pPr>
            <a:r>
              <a:rPr lang="en-US" dirty="0"/>
              <a:t>Review/Finish: </a:t>
            </a:r>
            <a:r>
              <a:rPr lang="en-US" dirty="0" err="1"/>
              <a:t>mostFrequentStart</a:t>
            </a:r>
            <a:endParaRPr lang="en-US" dirty="0"/>
          </a:p>
          <a:p>
            <a:pPr>
              <a:spcAft>
                <a:spcPts val="1200"/>
              </a:spcAft>
            </a:pPr>
            <a:r>
              <a:rPr lang="en-US" dirty="0"/>
              <a:t>Recap: Nested Collections</a:t>
            </a:r>
          </a:p>
          <a:p>
            <a:pPr>
              <a:spcAft>
                <a:spcPts val="1200"/>
              </a:spcAft>
            </a:pPr>
            <a:r>
              <a:rPr lang="en-US" dirty="0"/>
              <a:t>Practice: Search Engine</a:t>
            </a:r>
          </a:p>
          <a:p>
            <a:pPr>
              <a:spcAft>
                <a:spcPts val="1200"/>
              </a:spcAft>
            </a:pPr>
            <a:r>
              <a:rPr lang="en-US" dirty="0"/>
              <a:t>Images Debrief</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3732787" y="1458097"/>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0493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6D28A-261B-BC7A-9D28-7FE79040E175}"/>
              </a:ext>
            </a:extLst>
          </p:cNvPr>
          <p:cNvSpPr>
            <a:spLocks noGrp="1"/>
          </p:cNvSpPr>
          <p:nvPr>
            <p:ph type="title"/>
          </p:nvPr>
        </p:nvSpPr>
        <p:spPr/>
        <p:txBody>
          <a:bodyPr/>
          <a:lstStyle/>
          <a:p>
            <a:r>
              <a:rPr lang="en-US" dirty="0"/>
              <a:t>Announcements</a:t>
            </a:r>
          </a:p>
        </p:txBody>
      </p:sp>
      <p:sp>
        <p:nvSpPr>
          <p:cNvPr id="3" name="Content Placeholder 2">
            <a:extLst>
              <a:ext uri="{FF2B5EF4-FFF2-40B4-BE49-F238E27FC236}">
                <a16:creationId xmlns:a16="http://schemas.microsoft.com/office/drawing/2014/main" id="{7FCDE56F-9710-C0B5-10FA-A866D2F6658C}"/>
              </a:ext>
            </a:extLst>
          </p:cNvPr>
          <p:cNvSpPr>
            <a:spLocks noGrp="1"/>
          </p:cNvSpPr>
          <p:nvPr>
            <p:ph idx="1"/>
          </p:nvPr>
        </p:nvSpPr>
        <p:spPr/>
        <p:txBody>
          <a:bodyPr/>
          <a:lstStyle/>
          <a:p>
            <a:r>
              <a:rPr lang="en-US" dirty="0"/>
              <a:t>Programming Assignment 2 will be out today and due next Thursday</a:t>
            </a:r>
          </a:p>
          <a:p>
            <a:pPr lvl="1"/>
            <a:r>
              <a:rPr lang="en-US" dirty="0"/>
              <a:t>Start early! Fairly complex assignment</a:t>
            </a:r>
          </a:p>
          <a:p>
            <a:pPr lvl="1"/>
            <a:r>
              <a:rPr lang="en-US" dirty="0"/>
              <a:t>Due Thursday 11/3 @ 11:59 pm</a:t>
            </a:r>
          </a:p>
          <a:p>
            <a:r>
              <a:rPr lang="en-US" dirty="0"/>
              <a:t>Assignment Resubmission Form posted. </a:t>
            </a:r>
          </a:p>
          <a:p>
            <a:pPr lvl="1"/>
            <a:r>
              <a:rPr lang="en-US" dirty="0"/>
              <a:t>Due Tuesday 11/1 @ 11:59 pm</a:t>
            </a:r>
          </a:p>
          <a:p>
            <a:r>
              <a:rPr lang="en-US" dirty="0"/>
              <a:t>Quiz Retake Form posted for the 11/1 Retakes</a:t>
            </a:r>
          </a:p>
          <a:p>
            <a:pPr lvl="1"/>
            <a:r>
              <a:rPr lang="en-US" dirty="0"/>
              <a:t>Due Sunday 10/30 @ 11:59 pm</a:t>
            </a:r>
          </a:p>
        </p:txBody>
      </p:sp>
    </p:spTree>
    <p:extLst>
      <p:ext uri="{BB962C8B-B14F-4D97-AF65-F5344CB8AC3E}">
        <p14:creationId xmlns:p14="http://schemas.microsoft.com/office/powerpoint/2010/main" val="34677159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a:spcAft>
                <a:spcPts val="1200"/>
              </a:spcAft>
            </a:pPr>
            <a:r>
              <a:rPr lang="en-US" b="1" dirty="0">
                <a:solidFill>
                  <a:schemeClr val="accent5"/>
                </a:solidFill>
              </a:rPr>
              <a:t>Review/Finish: </a:t>
            </a:r>
            <a:r>
              <a:rPr lang="en-US" b="1" dirty="0" err="1">
                <a:solidFill>
                  <a:schemeClr val="accent5"/>
                </a:solidFill>
              </a:rPr>
              <a:t>mostFrequentStart</a:t>
            </a:r>
            <a:endParaRPr lang="en-US" b="1" dirty="0">
              <a:solidFill>
                <a:schemeClr val="accent5"/>
              </a:solidFill>
            </a:endParaRPr>
          </a:p>
          <a:p>
            <a:pPr>
              <a:spcAft>
                <a:spcPts val="1200"/>
              </a:spcAft>
            </a:pPr>
            <a:r>
              <a:rPr lang="en-US" dirty="0"/>
              <a:t>Recap: Nested Collections</a:t>
            </a:r>
          </a:p>
          <a:p>
            <a:pPr>
              <a:spcAft>
                <a:spcPts val="1200"/>
              </a:spcAft>
            </a:pPr>
            <a:r>
              <a:rPr lang="en-US" dirty="0"/>
              <a:t>Practice: Search Engine</a:t>
            </a:r>
          </a:p>
          <a:p>
            <a:pPr>
              <a:spcAft>
                <a:spcPts val="1200"/>
              </a:spcAft>
            </a:pPr>
            <a:r>
              <a:rPr lang="en-US" dirty="0"/>
              <a:t>Images Debrief</a:t>
            </a:r>
          </a:p>
          <a:p>
            <a:pPr>
              <a:spcAft>
                <a:spcPts val="1200"/>
              </a:spcAft>
            </a:pPr>
            <a:endParaRPr lang="en-US" dirty="0"/>
          </a:p>
        </p:txBody>
      </p:sp>
      <p:sp>
        <p:nvSpPr>
          <p:cNvPr id="4" name="Pentagon 3">
            <a:extLst>
              <a:ext uri="{FF2B5EF4-FFF2-40B4-BE49-F238E27FC236}">
                <a16:creationId xmlns:a16="http://schemas.microsoft.com/office/drawing/2014/main" id="{A474EB40-D05B-4D47-ACB8-073DBA3E897B}"/>
              </a:ext>
            </a:extLst>
          </p:cNvPr>
          <p:cNvSpPr/>
          <p:nvPr/>
        </p:nvSpPr>
        <p:spPr>
          <a:xfrm rot="10800000">
            <a:off x="6346778" y="2114080"/>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3843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8909C-E21D-3540-0AD8-5412A81CA044}"/>
              </a:ext>
            </a:extLst>
          </p:cNvPr>
          <p:cNvSpPr>
            <a:spLocks noGrp="1"/>
          </p:cNvSpPr>
          <p:nvPr>
            <p:ph type="title"/>
          </p:nvPr>
        </p:nvSpPr>
        <p:spPr/>
        <p:txBody>
          <a:bodyPr/>
          <a:lstStyle/>
          <a:p>
            <a:r>
              <a:rPr lang="en-US" dirty="0">
                <a:solidFill>
                  <a:schemeClr val="accent4"/>
                </a:solidFill>
              </a:rPr>
              <a:t>(Review)</a:t>
            </a:r>
            <a:r>
              <a:rPr lang="en-US" dirty="0">
                <a:solidFill>
                  <a:srgbClr val="54A0FF"/>
                </a:solidFill>
              </a:rPr>
              <a:t> </a:t>
            </a:r>
            <a:r>
              <a:rPr lang="en-US" dirty="0"/>
              <a:t>Map ADT</a:t>
            </a:r>
          </a:p>
        </p:txBody>
      </p:sp>
      <p:sp>
        <p:nvSpPr>
          <p:cNvPr id="3" name="Content Placeholder 2">
            <a:extLst>
              <a:ext uri="{FF2B5EF4-FFF2-40B4-BE49-F238E27FC236}">
                <a16:creationId xmlns:a16="http://schemas.microsoft.com/office/drawing/2014/main" id="{1CB5AB95-7E28-5E15-E00E-C0E993C6AA95}"/>
              </a:ext>
            </a:extLst>
          </p:cNvPr>
          <p:cNvSpPr>
            <a:spLocks noGrp="1"/>
          </p:cNvSpPr>
          <p:nvPr>
            <p:ph idx="1"/>
          </p:nvPr>
        </p:nvSpPr>
        <p:spPr>
          <a:xfrm>
            <a:off x="838200" y="1371600"/>
            <a:ext cx="10515600" cy="5277678"/>
          </a:xfrm>
        </p:spPr>
        <p:txBody>
          <a:bodyPr>
            <a:normAutofit/>
          </a:bodyPr>
          <a:lstStyle/>
          <a:p>
            <a:r>
              <a:rPr lang="en-US" dirty="0"/>
              <a:t>Data structure to map keys to values</a:t>
            </a:r>
          </a:p>
          <a:p>
            <a:pPr lvl="1"/>
            <a:r>
              <a:rPr lang="en-US" dirty="0"/>
              <a:t>Keys can be any* type; Keys are unique </a:t>
            </a:r>
          </a:p>
          <a:p>
            <a:pPr lvl="1"/>
            <a:r>
              <a:rPr lang="en-US" dirty="0"/>
              <a:t>Values can be any type </a:t>
            </a:r>
          </a:p>
          <a:p>
            <a:r>
              <a:rPr lang="en-US" dirty="0"/>
              <a:t>Example: Mapping nucleotides to counts!</a:t>
            </a:r>
          </a:p>
          <a:p>
            <a:r>
              <a:rPr lang="en-US" dirty="0"/>
              <a:t>Operations</a:t>
            </a:r>
          </a:p>
          <a:p>
            <a:pPr lvl="1"/>
            <a:r>
              <a:rPr lang="en-US" dirty="0">
                <a:latin typeface="Courier New" panose="02070309020205020404" pitchFamily="49" charset="0"/>
                <a:cs typeface="Courier New" panose="02070309020205020404" pitchFamily="49" charset="0"/>
              </a:rPr>
              <a:t>put(key, value)</a:t>
            </a:r>
            <a:r>
              <a:rPr lang="en-US" dirty="0"/>
              <a:t>: Associate key to value</a:t>
            </a:r>
          </a:p>
          <a:p>
            <a:pPr lvl="2"/>
            <a:r>
              <a:rPr lang="en-US" dirty="0"/>
              <a:t>Overwrites duplicate keys</a:t>
            </a:r>
          </a:p>
          <a:p>
            <a:pPr lvl="1"/>
            <a:r>
              <a:rPr lang="en-US" dirty="0">
                <a:latin typeface="Courier New" panose="02070309020205020404" pitchFamily="49" charset="0"/>
                <a:cs typeface="Courier New" panose="02070309020205020404" pitchFamily="49" charset="0"/>
              </a:rPr>
              <a:t>get(key)</a:t>
            </a:r>
            <a:r>
              <a:rPr lang="en-US" dirty="0"/>
              <a:t>: Get value for key</a:t>
            </a:r>
          </a:p>
          <a:p>
            <a:pPr lvl="1"/>
            <a:r>
              <a:rPr lang="en-US" dirty="0">
                <a:latin typeface="Courier New" panose="02070309020205020404" pitchFamily="49" charset="0"/>
                <a:cs typeface="Courier New" panose="02070309020205020404" pitchFamily="49" charset="0"/>
              </a:rPr>
              <a:t>remove(key)</a:t>
            </a:r>
            <a:r>
              <a:rPr lang="en-US" dirty="0"/>
              <a:t>: Remove key/value pair</a:t>
            </a:r>
          </a:p>
          <a:p>
            <a:pPr lvl="1"/>
            <a:endParaRPr lang="en-US" dirty="0"/>
          </a:p>
          <a:p>
            <a:pPr marL="0" indent="0">
              <a:buNone/>
            </a:pPr>
            <a:endParaRPr lang="en-US" dirty="0"/>
          </a:p>
          <a:p>
            <a:pPr marL="0" indent="0">
              <a:buNone/>
            </a:pPr>
            <a:r>
              <a:rPr lang="en-US" sz="1800" dirty="0"/>
              <a:t>Same as Python’s </a:t>
            </a:r>
            <a:r>
              <a:rPr lang="en-US" sz="1800" dirty="0" err="1"/>
              <a:t>dict</a:t>
            </a:r>
            <a:endParaRPr lang="en-US" sz="1800" dirty="0"/>
          </a:p>
        </p:txBody>
      </p:sp>
      <p:pic>
        <p:nvPicPr>
          <p:cNvPr id="5" name="Picture 4">
            <a:extLst>
              <a:ext uri="{FF2B5EF4-FFF2-40B4-BE49-F238E27FC236}">
                <a16:creationId xmlns:a16="http://schemas.microsoft.com/office/drawing/2014/main" id="{A9F97DCE-7EF0-4A7E-4F14-2E772A064E89}"/>
              </a:ext>
            </a:extLst>
          </p:cNvPr>
          <p:cNvPicPr>
            <a:picLocks noChangeAspect="1"/>
          </p:cNvPicPr>
          <p:nvPr/>
        </p:nvPicPr>
        <p:blipFill>
          <a:blip r:embed="rId2"/>
          <a:stretch>
            <a:fillRect/>
          </a:stretch>
        </p:blipFill>
        <p:spPr>
          <a:xfrm>
            <a:off x="7462261" y="3429000"/>
            <a:ext cx="4269226" cy="3101896"/>
          </a:xfrm>
          <a:prstGeom prst="rect">
            <a:avLst/>
          </a:prstGeom>
        </p:spPr>
      </p:pic>
    </p:spTree>
    <p:extLst>
      <p:ext uri="{BB962C8B-B14F-4D97-AF65-F5344CB8AC3E}">
        <p14:creationId xmlns:p14="http://schemas.microsoft.com/office/powerpoint/2010/main" val="1535496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822B81-4FB1-3D4C-B5CC-F81F1C1D9153}"/>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F07DD871-301D-734F-B5EC-A5910673E2D8}"/>
              </a:ext>
            </a:extLst>
          </p:cNvPr>
          <p:cNvSpPr>
            <a:spLocks noGrp="1"/>
          </p:cNvSpPr>
          <p:nvPr>
            <p:ph idx="1"/>
          </p:nvPr>
        </p:nvSpPr>
        <p:spPr/>
        <p:txBody>
          <a:bodyPr/>
          <a:lstStyle/>
          <a:p>
            <a:pPr>
              <a:spcAft>
                <a:spcPts val="1200"/>
              </a:spcAft>
            </a:pPr>
            <a:r>
              <a:rPr lang="en-US" dirty="0"/>
              <a:t>Announcements</a:t>
            </a:r>
          </a:p>
          <a:p>
            <a:pPr>
              <a:spcAft>
                <a:spcPts val="1200"/>
              </a:spcAft>
            </a:pPr>
            <a:r>
              <a:rPr lang="en-US" dirty="0"/>
              <a:t>Review/Finish: </a:t>
            </a:r>
            <a:r>
              <a:rPr lang="en-US" dirty="0" err="1"/>
              <a:t>mostFrequentStart</a:t>
            </a:r>
            <a:endParaRPr lang="en-US" dirty="0"/>
          </a:p>
          <a:p>
            <a:pPr>
              <a:spcAft>
                <a:spcPts val="1200"/>
              </a:spcAft>
            </a:pPr>
            <a:r>
              <a:rPr lang="en-US" b="1" dirty="0">
                <a:solidFill>
                  <a:schemeClr val="accent5"/>
                </a:solidFill>
              </a:rPr>
              <a:t>Recap: Nested Collections</a:t>
            </a:r>
          </a:p>
          <a:p>
            <a:pPr>
              <a:spcAft>
                <a:spcPts val="1200"/>
              </a:spcAft>
            </a:pPr>
            <a:r>
              <a:rPr lang="en-US" dirty="0"/>
              <a:t>Practice: Search Engine</a:t>
            </a:r>
          </a:p>
          <a:p>
            <a:pPr>
              <a:spcAft>
                <a:spcPts val="1200"/>
              </a:spcAft>
            </a:pPr>
            <a:r>
              <a:rPr lang="en-US" dirty="0"/>
              <a:t>Images Debrief</a:t>
            </a:r>
          </a:p>
        </p:txBody>
      </p:sp>
      <p:sp>
        <p:nvSpPr>
          <p:cNvPr id="4" name="Pentagon 3">
            <a:extLst>
              <a:ext uri="{FF2B5EF4-FFF2-40B4-BE49-F238E27FC236}">
                <a16:creationId xmlns:a16="http://schemas.microsoft.com/office/drawing/2014/main" id="{A474EB40-D05B-4D47-ACB8-073DBA3E897B}"/>
              </a:ext>
            </a:extLst>
          </p:cNvPr>
          <p:cNvSpPr/>
          <p:nvPr/>
        </p:nvSpPr>
        <p:spPr>
          <a:xfrm rot="10800000">
            <a:off x="5154083" y="2789941"/>
            <a:ext cx="444843" cy="308919"/>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6573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A7436-971F-E051-2BA0-1F61450E792E}"/>
              </a:ext>
            </a:extLst>
          </p:cNvPr>
          <p:cNvSpPr>
            <a:spLocks noGrp="1"/>
          </p:cNvSpPr>
          <p:nvPr>
            <p:ph type="title"/>
          </p:nvPr>
        </p:nvSpPr>
        <p:spPr/>
        <p:txBody>
          <a:bodyPr/>
          <a:lstStyle/>
          <a:p>
            <a:r>
              <a:rPr lang="en-US" dirty="0">
                <a:solidFill>
                  <a:srgbClr val="54A0FF"/>
                </a:solidFill>
              </a:rPr>
              <a:t>(PCM)</a:t>
            </a:r>
            <a:r>
              <a:rPr lang="en-US" dirty="0"/>
              <a:t> Nested Collections</a:t>
            </a:r>
          </a:p>
        </p:txBody>
      </p:sp>
      <p:sp>
        <p:nvSpPr>
          <p:cNvPr id="3" name="Content Placeholder 2">
            <a:extLst>
              <a:ext uri="{FF2B5EF4-FFF2-40B4-BE49-F238E27FC236}">
                <a16:creationId xmlns:a16="http://schemas.microsoft.com/office/drawing/2014/main" id="{2602C5F4-7A8E-8F7D-8B98-771ED4F51884}"/>
              </a:ext>
            </a:extLst>
          </p:cNvPr>
          <p:cNvSpPr>
            <a:spLocks noGrp="1"/>
          </p:cNvSpPr>
          <p:nvPr>
            <p:ph idx="1"/>
          </p:nvPr>
        </p:nvSpPr>
        <p:spPr>
          <a:xfrm>
            <a:off x="838200" y="1371600"/>
            <a:ext cx="6029739" cy="4805363"/>
          </a:xfrm>
        </p:spPr>
        <p:txBody>
          <a:bodyPr/>
          <a:lstStyle/>
          <a:p>
            <a:r>
              <a:rPr lang="en-US" dirty="0"/>
              <a:t>The values inside a Map can be any type, including </a:t>
            </a:r>
            <a:r>
              <a:rPr lang="en-US" i="1" dirty="0"/>
              <a:t>data structures</a:t>
            </a:r>
          </a:p>
          <a:p>
            <a:r>
              <a:rPr lang="en-US" dirty="0"/>
              <a:t>Common examples:</a:t>
            </a:r>
          </a:p>
          <a:p>
            <a:pPr lvl="1"/>
            <a:r>
              <a:rPr lang="en-US" dirty="0"/>
              <a:t>Mapping Section -&gt; Set of students in that section</a:t>
            </a:r>
          </a:p>
          <a:p>
            <a:pPr lvl="1"/>
            <a:r>
              <a:rPr lang="en-US" dirty="0"/>
              <a:t>Mapping Recipe -&gt; Set of ingredients in that recipe</a:t>
            </a:r>
          </a:p>
          <a:p>
            <a:pPr lvl="2"/>
            <a:r>
              <a:rPr lang="en-US" dirty="0"/>
              <a:t>Or even Map&lt;String, Map&lt;String, Double&gt;&gt; for units!</a:t>
            </a:r>
          </a:p>
          <a:p>
            <a:pPr marL="0" indent="0">
              <a:buNone/>
            </a:pPr>
            <a:endParaRPr lang="en-US" dirty="0"/>
          </a:p>
        </p:txBody>
      </p:sp>
      <p:pic>
        <p:nvPicPr>
          <p:cNvPr id="1026" name="Picture 2">
            <a:extLst>
              <a:ext uri="{FF2B5EF4-FFF2-40B4-BE49-F238E27FC236}">
                <a16:creationId xmlns:a16="http://schemas.microsoft.com/office/drawing/2014/main" id="{C5891498-59C4-8FD3-6AC9-C11E708840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9792" y="1371600"/>
            <a:ext cx="4681330" cy="46813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960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A7436-971F-E051-2BA0-1F61450E792E}"/>
              </a:ext>
            </a:extLst>
          </p:cNvPr>
          <p:cNvSpPr>
            <a:spLocks noGrp="1"/>
          </p:cNvSpPr>
          <p:nvPr>
            <p:ph type="title"/>
          </p:nvPr>
        </p:nvSpPr>
        <p:spPr/>
        <p:txBody>
          <a:bodyPr/>
          <a:lstStyle/>
          <a:p>
            <a:r>
              <a:rPr lang="en-US" dirty="0">
                <a:solidFill>
                  <a:srgbClr val="54A0FF"/>
                </a:solidFill>
              </a:rPr>
              <a:t>(PCM)</a:t>
            </a:r>
            <a:r>
              <a:rPr lang="en-US" dirty="0"/>
              <a:t> Updating Nested Collections</a:t>
            </a:r>
          </a:p>
        </p:txBody>
      </p:sp>
      <p:pic>
        <p:nvPicPr>
          <p:cNvPr id="1026" name="Picture 2">
            <a:extLst>
              <a:ext uri="{FF2B5EF4-FFF2-40B4-BE49-F238E27FC236}">
                <a16:creationId xmlns:a16="http://schemas.microsoft.com/office/drawing/2014/main" id="{C5891498-59C4-8FD3-6AC9-C11E708840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9792" y="1371600"/>
            <a:ext cx="4681330" cy="4681330"/>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4">
            <a:extLst>
              <a:ext uri="{FF2B5EF4-FFF2-40B4-BE49-F238E27FC236}">
                <a16:creationId xmlns:a16="http://schemas.microsoft.com/office/drawing/2014/main" id="{A834734A-2BF5-B25D-9F49-8704004A451F}"/>
              </a:ext>
            </a:extLst>
          </p:cNvPr>
          <p:cNvSpPr>
            <a:spLocks noGrp="1"/>
          </p:cNvSpPr>
          <p:nvPr>
            <p:ph idx="1"/>
          </p:nvPr>
        </p:nvSpPr>
        <p:spPr/>
        <p:txBody>
          <a:bodyPr/>
          <a:lstStyle/>
          <a:p>
            <a:pPr marL="0" indent="0">
              <a:buNone/>
            </a:pPr>
            <a:r>
              <a:rPr lang="en-US" dirty="0"/>
              <a:t>The value inside the Map is a reference</a:t>
            </a:r>
            <a:br>
              <a:rPr lang="en-US" dirty="0"/>
            </a:br>
            <a:r>
              <a:rPr lang="en-US" dirty="0"/>
              <a:t>to the data structure! </a:t>
            </a:r>
          </a:p>
          <a:p>
            <a:pPr lvl="1"/>
            <a:r>
              <a:rPr lang="en-US" dirty="0"/>
              <a:t>Think carefully about number of references</a:t>
            </a:r>
            <a:br>
              <a:rPr lang="en-US" dirty="0"/>
            </a:br>
            <a:r>
              <a:rPr lang="en-US" dirty="0"/>
              <a:t>to a particular object</a:t>
            </a:r>
          </a:p>
        </p:txBody>
      </p:sp>
      <p:sp>
        <p:nvSpPr>
          <p:cNvPr id="6" name="TextBox 5">
            <a:extLst>
              <a:ext uri="{FF2B5EF4-FFF2-40B4-BE49-F238E27FC236}">
                <a16:creationId xmlns:a16="http://schemas.microsoft.com/office/drawing/2014/main" id="{78F13960-0AE0-D523-6179-A23AC0F66397}"/>
              </a:ext>
            </a:extLst>
          </p:cNvPr>
          <p:cNvSpPr txBox="1"/>
          <p:nvPr/>
        </p:nvSpPr>
        <p:spPr>
          <a:xfrm>
            <a:off x="400878" y="4747736"/>
            <a:ext cx="6470373" cy="1477328"/>
          </a:xfrm>
          <a:prstGeom prst="rect">
            <a:avLst/>
          </a:prstGeom>
          <a:solidFill>
            <a:srgbClr val="FAFAFA"/>
          </a:solidFill>
          <a:ln>
            <a:solidFill>
              <a:schemeClr val="tx1"/>
            </a:solidFill>
          </a:ln>
        </p:spPr>
        <p:txBody>
          <a:bodyPr wrap="square">
            <a:spAutoFit/>
          </a:bodyPr>
          <a:lstStyle/>
          <a:p>
            <a:r>
              <a:rPr lang="en-US" dirty="0" err="1">
                <a:latin typeface="Courier New" panose="02070309020205020404" pitchFamily="49" charset="0"/>
                <a:cs typeface="Courier New" panose="02070309020205020404" pitchFamily="49" charset="0"/>
              </a:rPr>
              <a:t>courses.put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"CSE 123"</a:t>
            </a:r>
            <a:r>
              <a:rPr lang="en-US" dirty="0">
                <a:latin typeface="Courier New" panose="02070309020205020404" pitchFamily="49" charset="0"/>
                <a:cs typeface="Courier New" panose="02070309020205020404" pitchFamily="49" charset="0"/>
              </a:rPr>
              <a:t>, </a:t>
            </a:r>
            <a:r>
              <a:rPr lang="en-US" dirty="0">
                <a:solidFill>
                  <a:srgbClr val="0033B3"/>
                </a:solidFill>
                <a:effectLst/>
                <a:latin typeface="Courier New" panose="02070309020205020404" pitchFamily="49" charset="0"/>
                <a:cs typeface="Courier New" panose="02070309020205020404" pitchFamily="49" charset="0"/>
              </a:rPr>
              <a:t>new </a:t>
            </a:r>
            <a:r>
              <a:rPr lang="en-US" dirty="0">
                <a:latin typeface="Courier New" panose="02070309020205020404" pitchFamily="49" charset="0"/>
                <a:cs typeface="Courier New" panose="02070309020205020404" pitchFamily="49" charset="0"/>
              </a:rPr>
              <a:t>HashSet&lt;</a:t>
            </a:r>
            <a:r>
              <a:rPr lang="en-US" dirty="0">
                <a:solidFill>
                  <a:srgbClr val="007E8A"/>
                </a:solidFill>
                <a:effectLst/>
                <a:latin typeface="Courier New" panose="02070309020205020404" pitchFamily="49" charset="0"/>
                <a:cs typeface="Courier New" panose="02070309020205020404" pitchFamily="49" charset="0"/>
              </a:rPr>
              <a:t>String</a:t>
            </a:r>
            <a:r>
              <a:rPr lang="en-US" dirty="0">
                <a:latin typeface="Courier New" panose="02070309020205020404" pitchFamily="49" charset="0"/>
                <a:cs typeface="Courier New" panose="02070309020205020404" pitchFamily="49" charset="0"/>
              </a:rPr>
              <a:t>&gt;());</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courses.get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"CSE 123"</a:t>
            </a:r>
            <a:r>
              <a:rPr lang="en-US" dirty="0">
                <a:latin typeface="Courier New" panose="02070309020205020404" pitchFamily="49" charset="0"/>
                <a:cs typeface="Courier New" panose="02070309020205020404" pitchFamily="49" charset="0"/>
              </a:rPr>
              <a:t>).add(</a:t>
            </a:r>
            <a:r>
              <a:rPr lang="en-US" dirty="0">
                <a:solidFill>
                  <a:srgbClr val="067D17"/>
                </a:solidFill>
                <a:effectLst/>
                <a:latin typeface="Courier New" panose="02070309020205020404" pitchFamily="49" charset="0"/>
                <a:cs typeface="Courier New" panose="02070309020205020404" pitchFamily="49" charset="0"/>
              </a:rPr>
              <a:t>"Kasey"</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br>
              <a:rPr lang="en-US" dirty="0">
                <a:latin typeface="Courier New" panose="02070309020205020404" pitchFamily="49" charset="0"/>
                <a:cs typeface="Courier New" panose="02070309020205020404" pitchFamily="49" charset="0"/>
              </a:rPr>
            </a:br>
            <a:r>
              <a:rPr lang="en-US" dirty="0">
                <a:latin typeface="Courier New" panose="02070309020205020404" pitchFamily="49" charset="0"/>
                <a:cs typeface="Courier New" panose="02070309020205020404" pitchFamily="49" charset="0"/>
              </a:rPr>
              <a:t>Set&lt;</a:t>
            </a:r>
            <a:r>
              <a:rPr lang="en-US" dirty="0">
                <a:solidFill>
                  <a:srgbClr val="007E8A"/>
                </a:solidFill>
                <a:effectLst/>
                <a:latin typeface="Courier New" panose="02070309020205020404" pitchFamily="49" charset="0"/>
                <a:cs typeface="Courier New" panose="02070309020205020404" pitchFamily="49" charset="0"/>
              </a:rPr>
              <a:t>String</a:t>
            </a:r>
            <a:r>
              <a:rPr lang="en-US" dirty="0">
                <a:latin typeface="Courier New" panose="02070309020205020404" pitchFamily="49" charset="0"/>
                <a:cs typeface="Courier New" panose="02070309020205020404" pitchFamily="49" charset="0"/>
              </a:rPr>
              <a:t>&gt; cse123 = </a:t>
            </a:r>
            <a:r>
              <a:rPr lang="en-US" dirty="0" err="1">
                <a:latin typeface="Courier New" panose="02070309020205020404" pitchFamily="49" charset="0"/>
                <a:cs typeface="Courier New" panose="02070309020205020404" pitchFamily="49" charset="0"/>
              </a:rPr>
              <a:t>courses.get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"CSE 123"</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r>
              <a:rPr lang="en-US" dirty="0">
                <a:latin typeface="Courier New" panose="02070309020205020404" pitchFamily="49" charset="0"/>
                <a:cs typeface="Courier New" panose="02070309020205020404" pitchFamily="49" charset="0"/>
              </a:rPr>
              <a:t>cse123.add(</a:t>
            </a:r>
            <a:r>
              <a:rPr lang="en-US" dirty="0">
                <a:solidFill>
                  <a:srgbClr val="067D17"/>
                </a:solidFill>
                <a:effectLst/>
                <a:latin typeface="Courier New" panose="02070309020205020404" pitchFamily="49" charset="0"/>
                <a:cs typeface="Courier New" panose="02070309020205020404" pitchFamily="49" charset="0"/>
              </a:rPr>
              <a:t>"Brett"</a:t>
            </a:r>
            <a:r>
              <a:rPr lang="en-US" dirty="0">
                <a:latin typeface="Courier New" panose="02070309020205020404" pitchFamily="49" charset="0"/>
                <a:cs typeface="Courier New" panose="02070309020205020404" pitchFamily="49" charset="0"/>
              </a:rPr>
              <a:t>);</a:t>
            </a:r>
            <a:endParaRPr lang="en-US" dirty="0">
              <a:solidFill>
                <a:srgbClr val="000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838775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48144F4-DB74-64EB-A021-53F9B51D9255}"/>
              </a:ext>
            </a:extLst>
          </p:cNvPr>
          <p:cNvSpPr>
            <a:spLocks noGrp="1"/>
          </p:cNvSpPr>
          <p:nvPr>
            <p:ph type="title"/>
          </p:nvPr>
        </p:nvSpPr>
        <p:spPr/>
        <p:txBody>
          <a:bodyPr>
            <a:normAutofit fontScale="90000"/>
          </a:bodyPr>
          <a:lstStyle/>
          <a:p>
            <a:r>
              <a:rPr lang="en-US" dirty="0"/>
              <a:t>Suppose map had the following state. What would its state be after running this code?</a:t>
            </a:r>
          </a:p>
        </p:txBody>
      </p:sp>
      <p:sp>
        <p:nvSpPr>
          <p:cNvPr id="5" name="TextBox 4">
            <a:extLst>
              <a:ext uri="{FF2B5EF4-FFF2-40B4-BE49-F238E27FC236}">
                <a16:creationId xmlns:a16="http://schemas.microsoft.com/office/drawing/2014/main" id="{97F6B763-F365-4EAF-3920-BE9E61AB474B}"/>
              </a:ext>
            </a:extLst>
          </p:cNvPr>
          <p:cNvSpPr txBox="1"/>
          <p:nvPr/>
        </p:nvSpPr>
        <p:spPr>
          <a:xfrm>
            <a:off x="838199" y="2531310"/>
            <a:ext cx="7212496" cy="369332"/>
          </a:xfrm>
          <a:prstGeom prst="rect">
            <a:avLst/>
          </a:prstGeom>
          <a:solidFill>
            <a:srgbClr val="FAFAFA"/>
          </a:solidFill>
          <a:ln>
            <a:solidFill>
              <a:schemeClr val="tx1"/>
            </a:solidFill>
          </a:ln>
        </p:spPr>
        <p:txBody>
          <a:bodyPr wrap="square">
            <a:spAutoFit/>
          </a:bodyPr>
          <a:lstStyle/>
          <a:p>
            <a:r>
              <a:rPr lang="en-US" dirty="0">
                <a:latin typeface="Courier New" panose="02070309020205020404" pitchFamily="49" charset="0"/>
                <a:cs typeface="Courier New" panose="02070309020205020404" pitchFamily="49" charset="0"/>
              </a:rPr>
              <a:t>map: {”</a:t>
            </a:r>
            <a:r>
              <a:rPr lang="en-US" dirty="0" err="1">
                <a:latin typeface="Courier New" panose="02070309020205020404" pitchFamily="49" charset="0"/>
                <a:cs typeface="Courier New" panose="02070309020205020404" pitchFamily="49" charset="0"/>
              </a:rPr>
              <a:t>KeyA</a:t>
            </a:r>
            <a:r>
              <a:rPr lang="en-US" dirty="0">
                <a:latin typeface="Courier New" panose="02070309020205020404" pitchFamily="49" charset="0"/>
                <a:cs typeface="Courier New" panose="02070309020205020404" pitchFamily="49" charset="0"/>
              </a:rPr>
              <a:t>"=[1, 2], ”</a:t>
            </a:r>
            <a:r>
              <a:rPr lang="en-US" dirty="0" err="1">
                <a:latin typeface="Courier New" panose="02070309020205020404" pitchFamily="49" charset="0"/>
                <a:cs typeface="Courier New" panose="02070309020205020404" pitchFamily="49" charset="0"/>
              </a:rPr>
              <a:t>KeyB</a:t>
            </a:r>
            <a:r>
              <a:rPr lang="en-US" dirty="0">
                <a:latin typeface="Courier New" panose="02070309020205020404" pitchFamily="49" charset="0"/>
                <a:cs typeface="Courier New" panose="02070309020205020404" pitchFamily="49" charset="0"/>
              </a:rPr>
              <a:t>"=[3], ”</a:t>
            </a:r>
            <a:r>
              <a:rPr lang="en-US" dirty="0" err="1">
                <a:latin typeface="Courier New" panose="02070309020205020404" pitchFamily="49" charset="0"/>
                <a:cs typeface="Courier New" panose="02070309020205020404" pitchFamily="49" charset="0"/>
              </a:rPr>
              <a:t>KeyC</a:t>
            </a:r>
            <a:r>
              <a:rPr lang="en-US" dirty="0">
                <a:latin typeface="Courier New" panose="02070309020205020404" pitchFamily="49" charset="0"/>
                <a:cs typeface="Courier New" panose="02070309020205020404" pitchFamily="49" charset="0"/>
              </a:rPr>
              <a:t>"=[4, 5, 6]}</a:t>
            </a:r>
            <a:endParaRPr lang="en-US" dirty="0">
              <a:solidFill>
                <a:srgbClr val="000000"/>
              </a:solidFill>
              <a:latin typeface="Courier New" panose="02070309020205020404" pitchFamily="49" charset="0"/>
              <a:cs typeface="Courier New" panose="02070309020205020404" pitchFamily="49" charset="0"/>
            </a:endParaRPr>
          </a:p>
        </p:txBody>
      </p:sp>
      <p:sp>
        <p:nvSpPr>
          <p:cNvPr id="6" name="TextBox 5">
            <a:extLst>
              <a:ext uri="{FF2B5EF4-FFF2-40B4-BE49-F238E27FC236}">
                <a16:creationId xmlns:a16="http://schemas.microsoft.com/office/drawing/2014/main" id="{FF447534-978C-DA8D-08A4-7F87B4396A7C}"/>
              </a:ext>
            </a:extLst>
          </p:cNvPr>
          <p:cNvSpPr txBox="1"/>
          <p:nvPr/>
        </p:nvSpPr>
        <p:spPr>
          <a:xfrm>
            <a:off x="838199" y="3081130"/>
            <a:ext cx="7212496" cy="1477328"/>
          </a:xfrm>
          <a:prstGeom prst="rect">
            <a:avLst/>
          </a:prstGeom>
          <a:solidFill>
            <a:srgbClr val="FAFAFA"/>
          </a:solidFill>
          <a:ln>
            <a:solidFill>
              <a:schemeClr val="tx1"/>
            </a:solidFill>
          </a:ln>
        </p:spPr>
        <p:txBody>
          <a:bodyPr wrap="square">
            <a:spAutoFit/>
          </a:bodyPr>
          <a:lstStyle/>
          <a:p>
            <a:r>
              <a:rPr lang="en-US" dirty="0">
                <a:latin typeface="Courier New" panose="02070309020205020404" pitchFamily="49" charset="0"/>
                <a:cs typeface="Courier New" panose="02070309020205020404" pitchFamily="49" charset="0"/>
              </a:rPr>
              <a:t>Set&lt;</a:t>
            </a:r>
            <a:r>
              <a:rPr lang="en-US" dirty="0">
                <a:solidFill>
                  <a:srgbClr val="007E8A"/>
                </a:solidFill>
                <a:effectLst/>
                <a:latin typeface="Courier New" panose="02070309020205020404" pitchFamily="49" charset="0"/>
                <a:cs typeface="Courier New" panose="02070309020205020404" pitchFamily="49" charset="0"/>
              </a:rPr>
              <a:t>Integer</a:t>
            </a:r>
            <a:r>
              <a:rPr lang="en-US" dirty="0">
                <a:latin typeface="Courier New" panose="02070309020205020404" pitchFamily="49" charset="0"/>
                <a:cs typeface="Courier New" panose="02070309020205020404" pitchFamily="49" charset="0"/>
              </a:rPr>
              <a:t>&gt; </a:t>
            </a:r>
            <a:r>
              <a:rPr lang="en-US" dirty="0" err="1">
                <a:latin typeface="Courier New" panose="02070309020205020404" pitchFamily="49" charset="0"/>
                <a:cs typeface="Courier New" panose="02070309020205020404" pitchFamily="49" charset="0"/>
              </a:rPr>
              <a:t>nums</a:t>
            </a:r>
            <a:r>
              <a:rPr lang="en-US" dirty="0">
                <a:latin typeface="Courier New" panose="02070309020205020404" pitchFamily="49" charset="0"/>
                <a:cs typeface="Courier New" panose="02070309020205020404" pitchFamily="49" charset="0"/>
              </a:rPr>
              <a:t> = </a:t>
            </a:r>
            <a:r>
              <a:rPr lang="en-US" dirty="0" err="1">
                <a:latin typeface="Courier New" panose="02070309020205020404" pitchFamily="49" charset="0"/>
                <a:cs typeface="Courier New" panose="02070309020205020404" pitchFamily="49" charset="0"/>
              </a:rPr>
              <a:t>map.get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a:t>
            </a:r>
            <a:r>
              <a:rPr lang="en-US" dirty="0" err="1">
                <a:solidFill>
                  <a:srgbClr val="067D17"/>
                </a:solidFill>
                <a:effectLst/>
                <a:latin typeface="Courier New" panose="02070309020205020404" pitchFamily="49" charset="0"/>
                <a:cs typeface="Courier New" panose="02070309020205020404" pitchFamily="49" charset="0"/>
              </a:rPr>
              <a:t>KeyA</a:t>
            </a:r>
            <a:r>
              <a:rPr lang="en-US" dirty="0">
                <a:solidFill>
                  <a:srgbClr val="067D17"/>
                </a:solidFill>
                <a:effectLst/>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nums.add</a:t>
            </a:r>
            <a:r>
              <a:rPr lang="en-US" dirty="0">
                <a:latin typeface="Courier New" panose="02070309020205020404" pitchFamily="49" charset="0"/>
                <a:cs typeface="Courier New" panose="02070309020205020404" pitchFamily="49" charset="0"/>
              </a:rPr>
              <a:t>(</a:t>
            </a:r>
            <a:r>
              <a:rPr lang="en-US" dirty="0">
                <a:solidFill>
                  <a:srgbClr val="1750EB"/>
                </a:solidFill>
                <a:effectLst/>
                <a:latin typeface="Courier New" panose="02070309020205020404" pitchFamily="49" charset="0"/>
                <a:cs typeface="Courier New" panose="02070309020205020404" pitchFamily="49" charset="0"/>
              </a:rPr>
              <a:t>7</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map.put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a:t>
            </a:r>
            <a:r>
              <a:rPr lang="en-US" dirty="0" err="1">
                <a:solidFill>
                  <a:srgbClr val="067D17"/>
                </a:solidFill>
                <a:effectLst/>
                <a:latin typeface="Courier New" panose="02070309020205020404" pitchFamily="49" charset="0"/>
                <a:cs typeface="Courier New" panose="02070309020205020404" pitchFamily="49" charset="0"/>
              </a:rPr>
              <a:t>KeyB</a:t>
            </a:r>
            <a:r>
              <a:rPr lang="en-US" dirty="0">
                <a:solidFill>
                  <a:srgbClr val="067D17"/>
                </a:solidFill>
                <a:effectLst/>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 </a:t>
            </a:r>
            <a:r>
              <a:rPr lang="en-US" dirty="0" err="1">
                <a:latin typeface="Courier New" panose="02070309020205020404" pitchFamily="49" charset="0"/>
                <a:cs typeface="Courier New" panose="02070309020205020404" pitchFamily="49" charset="0"/>
              </a:rPr>
              <a:t>nums</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map.get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a:t>
            </a:r>
            <a:r>
              <a:rPr lang="en-US" dirty="0" err="1">
                <a:solidFill>
                  <a:srgbClr val="067D17"/>
                </a:solidFill>
                <a:effectLst/>
                <a:latin typeface="Courier New" panose="02070309020205020404" pitchFamily="49" charset="0"/>
                <a:cs typeface="Courier New" panose="02070309020205020404" pitchFamily="49" charset="0"/>
              </a:rPr>
              <a:t>KeyA</a:t>
            </a:r>
            <a:r>
              <a:rPr lang="en-US" dirty="0">
                <a:solidFill>
                  <a:srgbClr val="067D17"/>
                </a:solidFill>
                <a:effectLst/>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).add(</a:t>
            </a:r>
            <a:r>
              <a:rPr lang="en-US" dirty="0">
                <a:solidFill>
                  <a:srgbClr val="1750EB"/>
                </a:solidFill>
                <a:effectLst/>
                <a:latin typeface="Courier New" panose="02070309020205020404" pitchFamily="49" charset="0"/>
                <a:cs typeface="Courier New" panose="02070309020205020404" pitchFamily="49" charset="0"/>
              </a:rPr>
              <a:t>8</a:t>
            </a:r>
            <a:r>
              <a:rPr lang="en-US" dirty="0">
                <a:latin typeface="Courier New" panose="02070309020205020404" pitchFamily="49" charset="0"/>
                <a:cs typeface="Courier New" panose="02070309020205020404" pitchFamily="49" charset="0"/>
              </a:rPr>
              <a:t>);</a:t>
            </a:r>
            <a:br>
              <a:rPr lang="en-US" dirty="0">
                <a:latin typeface="Courier New" panose="02070309020205020404" pitchFamily="49" charset="0"/>
                <a:cs typeface="Courier New" panose="02070309020205020404" pitchFamily="49" charset="0"/>
              </a:rPr>
            </a:br>
            <a:r>
              <a:rPr lang="en-US" dirty="0" err="1">
                <a:latin typeface="Courier New" panose="02070309020205020404" pitchFamily="49" charset="0"/>
                <a:cs typeface="Courier New" panose="02070309020205020404" pitchFamily="49" charset="0"/>
              </a:rPr>
              <a:t>map.get</a:t>
            </a:r>
            <a:r>
              <a:rPr lang="en-US" dirty="0">
                <a:latin typeface="Courier New" panose="02070309020205020404" pitchFamily="49" charset="0"/>
                <a:cs typeface="Courier New" panose="02070309020205020404" pitchFamily="49" charset="0"/>
              </a:rPr>
              <a:t>(</a:t>
            </a:r>
            <a:r>
              <a:rPr lang="en-US" dirty="0">
                <a:solidFill>
                  <a:srgbClr val="067D17"/>
                </a:solidFill>
                <a:effectLst/>
                <a:latin typeface="Courier New" panose="02070309020205020404" pitchFamily="49" charset="0"/>
                <a:cs typeface="Courier New" panose="02070309020205020404" pitchFamily="49" charset="0"/>
              </a:rPr>
              <a:t>"</a:t>
            </a:r>
            <a:r>
              <a:rPr lang="en-US" dirty="0" err="1">
                <a:solidFill>
                  <a:srgbClr val="067D17"/>
                </a:solidFill>
                <a:effectLst/>
                <a:latin typeface="Courier New" panose="02070309020205020404" pitchFamily="49" charset="0"/>
                <a:cs typeface="Courier New" panose="02070309020205020404" pitchFamily="49" charset="0"/>
              </a:rPr>
              <a:t>KeyB</a:t>
            </a:r>
            <a:r>
              <a:rPr lang="en-US" dirty="0">
                <a:solidFill>
                  <a:srgbClr val="067D17"/>
                </a:solidFill>
                <a:effectLst/>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).add(</a:t>
            </a:r>
            <a:r>
              <a:rPr lang="en-US" dirty="0">
                <a:solidFill>
                  <a:srgbClr val="1750EB"/>
                </a:solidFill>
                <a:effectLst/>
                <a:latin typeface="Courier New" panose="02070309020205020404" pitchFamily="49" charset="0"/>
                <a:cs typeface="Courier New" panose="02070309020205020404" pitchFamily="49" charset="0"/>
              </a:rPr>
              <a:t>9</a:t>
            </a:r>
            <a:r>
              <a:rPr lang="en-US" dirty="0">
                <a:latin typeface="Courier New" panose="02070309020205020404" pitchFamily="49" charset="0"/>
                <a:cs typeface="Courier New" panose="02070309020205020404" pitchFamily="49" charset="0"/>
              </a:rPr>
              <a:t>);</a:t>
            </a:r>
            <a:endParaRPr lang="en-US" dirty="0">
              <a:solidFill>
                <a:srgbClr val="000000"/>
              </a:solidFill>
              <a:latin typeface="Courier New" panose="02070309020205020404" pitchFamily="49" charset="0"/>
              <a:cs typeface="Courier New" panose="02070309020205020404" pitchFamily="49" charset="0"/>
            </a:endParaRPr>
          </a:p>
        </p:txBody>
      </p:sp>
      <p:sp>
        <p:nvSpPr>
          <p:cNvPr id="7" name="TextBox 6">
            <a:extLst>
              <a:ext uri="{FF2B5EF4-FFF2-40B4-BE49-F238E27FC236}">
                <a16:creationId xmlns:a16="http://schemas.microsoft.com/office/drawing/2014/main" id="{9BC69685-5DFD-A37E-F05E-5206C952E550}"/>
              </a:ext>
            </a:extLst>
          </p:cNvPr>
          <p:cNvSpPr txBox="1"/>
          <p:nvPr/>
        </p:nvSpPr>
        <p:spPr>
          <a:xfrm>
            <a:off x="838199" y="4969566"/>
            <a:ext cx="10687541" cy="1323439"/>
          </a:xfrm>
          <a:prstGeom prst="rect">
            <a:avLst/>
          </a:prstGeom>
          <a:noFill/>
        </p:spPr>
        <p:txBody>
          <a:bodyPr wrap="none" rtlCol="0">
            <a:spAutoFit/>
          </a:bodyPr>
          <a:lstStyle/>
          <a:p>
            <a:pPr marL="342900" indent="-342900" algn="l">
              <a:buFont typeface="+mj-lt"/>
              <a:buAutoNum type="alphaUcPeriod"/>
            </a:pPr>
            <a:r>
              <a:rPr lang="en-US" sz="2000" b="1" i="0" dirty="0">
                <a:effectLst/>
                <a:latin typeface="Courier New" panose="02070309020205020404" pitchFamily="49" charset="0"/>
                <a:cs typeface="Courier New" panose="02070309020205020404" pitchFamily="49" charset="0"/>
              </a:rPr>
              <a:t>{"</a:t>
            </a:r>
            <a:r>
              <a:rPr lang="en-US" sz="2000" b="1" i="0" dirty="0" err="1">
                <a:effectLst/>
                <a:latin typeface="Courier New" panose="02070309020205020404" pitchFamily="49" charset="0"/>
                <a:cs typeface="Courier New" panose="02070309020205020404" pitchFamily="49" charset="0"/>
              </a:rPr>
              <a:t>KeyA</a:t>
            </a:r>
            <a:r>
              <a:rPr lang="en-US" sz="2000" b="1" i="0" dirty="0">
                <a:effectLst/>
                <a:latin typeface="Courier New" panose="02070309020205020404" pitchFamily="49" charset="0"/>
                <a:cs typeface="Courier New" panose="02070309020205020404" pitchFamily="49" charset="0"/>
              </a:rPr>
              <a:t>"=[1, 2],          "</a:t>
            </a:r>
            <a:r>
              <a:rPr lang="en-US" sz="2000" b="1" i="0" dirty="0" err="1">
                <a:effectLst/>
                <a:latin typeface="Courier New" panose="02070309020205020404" pitchFamily="49" charset="0"/>
                <a:cs typeface="Courier New" panose="02070309020205020404" pitchFamily="49" charset="0"/>
              </a:rPr>
              <a:t>KeyB</a:t>
            </a:r>
            <a:r>
              <a:rPr lang="en-US" sz="2000" b="1" i="0" dirty="0">
                <a:effectLst/>
                <a:latin typeface="Courier New" panose="02070309020205020404" pitchFamily="49" charset="0"/>
                <a:cs typeface="Courier New" panose="02070309020205020404" pitchFamily="49" charset="0"/>
              </a:rPr>
              <a:t>"=[1, 2, 7],       "</a:t>
            </a:r>
            <a:r>
              <a:rPr lang="en-US" sz="2000" b="1" i="0" dirty="0" err="1">
                <a:effectLst/>
                <a:latin typeface="Courier New" panose="02070309020205020404" pitchFamily="49" charset="0"/>
                <a:cs typeface="Courier New" panose="02070309020205020404" pitchFamily="49" charset="0"/>
              </a:rPr>
              <a:t>KeyC</a:t>
            </a:r>
            <a:r>
              <a:rPr lang="en-US" sz="2000" b="1" i="0" dirty="0">
                <a:effectLst/>
                <a:latin typeface="Courier New" panose="02070309020205020404" pitchFamily="49" charset="0"/>
                <a:cs typeface="Courier New" panose="02070309020205020404" pitchFamily="49" charset="0"/>
              </a:rPr>
              <a:t>"=[4, 5, 6]}</a:t>
            </a:r>
          </a:p>
          <a:p>
            <a:pPr marL="342900" indent="-342900" algn="l">
              <a:buFont typeface="+mj-lt"/>
              <a:buAutoNum type="alphaUcPeriod"/>
            </a:pPr>
            <a:r>
              <a:rPr lang="en-US" sz="2000" b="1" i="0" dirty="0">
                <a:effectLst/>
                <a:latin typeface="Courier New" panose="02070309020205020404" pitchFamily="49" charset="0"/>
                <a:cs typeface="Courier New" panose="02070309020205020404" pitchFamily="49" charset="0"/>
              </a:rPr>
              <a:t>{"</a:t>
            </a:r>
            <a:r>
              <a:rPr lang="en-US" sz="2000" b="1" i="0" dirty="0" err="1">
                <a:effectLst/>
                <a:latin typeface="Courier New" panose="02070309020205020404" pitchFamily="49" charset="0"/>
                <a:cs typeface="Courier New" panose="02070309020205020404" pitchFamily="49" charset="0"/>
              </a:rPr>
              <a:t>KeyA</a:t>
            </a:r>
            <a:r>
              <a:rPr lang="en-US" sz="2000" b="1" i="0" dirty="0">
                <a:effectLst/>
                <a:latin typeface="Courier New" panose="02070309020205020404" pitchFamily="49" charset="0"/>
                <a:cs typeface="Courier New" panose="02070309020205020404" pitchFamily="49" charset="0"/>
              </a:rPr>
              <a:t>"=[1, 2, 8],       "</a:t>
            </a:r>
            <a:r>
              <a:rPr lang="en-US" sz="2000" b="1" i="0" dirty="0" err="1">
                <a:effectLst/>
                <a:latin typeface="Courier New" panose="02070309020205020404" pitchFamily="49" charset="0"/>
                <a:cs typeface="Courier New" panose="02070309020205020404" pitchFamily="49" charset="0"/>
              </a:rPr>
              <a:t>KeyB</a:t>
            </a:r>
            <a:r>
              <a:rPr lang="en-US" sz="2000" b="1" i="0" dirty="0">
                <a:effectLst/>
                <a:latin typeface="Courier New" panose="02070309020205020404" pitchFamily="49" charset="0"/>
                <a:cs typeface="Courier New" panose="02070309020205020404" pitchFamily="49" charset="0"/>
              </a:rPr>
              <a:t>"=[1, 2, 7, 9],    "</a:t>
            </a:r>
            <a:r>
              <a:rPr lang="en-US" sz="2000" b="1" i="0" dirty="0" err="1">
                <a:effectLst/>
                <a:latin typeface="Courier New" panose="02070309020205020404" pitchFamily="49" charset="0"/>
                <a:cs typeface="Courier New" panose="02070309020205020404" pitchFamily="49" charset="0"/>
              </a:rPr>
              <a:t>KeyC</a:t>
            </a:r>
            <a:r>
              <a:rPr lang="en-US" sz="2000" b="1" i="0" dirty="0">
                <a:effectLst/>
                <a:latin typeface="Courier New" panose="02070309020205020404" pitchFamily="49" charset="0"/>
                <a:cs typeface="Courier New" panose="02070309020205020404" pitchFamily="49" charset="0"/>
              </a:rPr>
              <a:t>"=[4, 5, 6]}</a:t>
            </a:r>
          </a:p>
          <a:p>
            <a:pPr marL="342900" indent="-342900" algn="l">
              <a:buFont typeface="+mj-lt"/>
              <a:buAutoNum type="alphaUcPeriod"/>
            </a:pPr>
            <a:r>
              <a:rPr lang="en-US" sz="2000" b="1" i="0" dirty="0">
                <a:effectLst/>
                <a:latin typeface="Courier New" panose="02070309020205020404" pitchFamily="49" charset="0"/>
                <a:cs typeface="Courier New" panose="02070309020205020404" pitchFamily="49" charset="0"/>
              </a:rPr>
              <a:t>{"</a:t>
            </a:r>
            <a:r>
              <a:rPr lang="en-US" sz="2000" b="1" i="0" dirty="0" err="1">
                <a:effectLst/>
                <a:latin typeface="Courier New" panose="02070309020205020404" pitchFamily="49" charset="0"/>
                <a:cs typeface="Courier New" panose="02070309020205020404" pitchFamily="49" charset="0"/>
              </a:rPr>
              <a:t>KeyA</a:t>
            </a:r>
            <a:r>
              <a:rPr lang="en-US" sz="2000" b="1" i="0" dirty="0">
                <a:effectLst/>
                <a:latin typeface="Courier New" panose="02070309020205020404" pitchFamily="49" charset="0"/>
                <a:cs typeface="Courier New" panose="02070309020205020404" pitchFamily="49" charset="0"/>
              </a:rPr>
              <a:t>"=[1, 2, 7, 8],    "</a:t>
            </a:r>
            <a:r>
              <a:rPr lang="en-US" sz="2000" b="1" i="0" dirty="0" err="1">
                <a:effectLst/>
                <a:latin typeface="Courier New" panose="02070309020205020404" pitchFamily="49" charset="0"/>
                <a:cs typeface="Courier New" panose="02070309020205020404" pitchFamily="49" charset="0"/>
              </a:rPr>
              <a:t>KeyB</a:t>
            </a:r>
            <a:r>
              <a:rPr lang="en-US" sz="2000" b="1" i="0" dirty="0">
                <a:effectLst/>
                <a:latin typeface="Courier New" panose="02070309020205020404" pitchFamily="49" charset="0"/>
                <a:cs typeface="Courier New" panose="02070309020205020404" pitchFamily="49" charset="0"/>
              </a:rPr>
              <a:t>"=[1, 2, 7, 9],    "</a:t>
            </a:r>
            <a:r>
              <a:rPr lang="en-US" sz="2000" b="1" i="0" dirty="0" err="1">
                <a:effectLst/>
                <a:latin typeface="Courier New" panose="02070309020205020404" pitchFamily="49" charset="0"/>
                <a:cs typeface="Courier New" panose="02070309020205020404" pitchFamily="49" charset="0"/>
              </a:rPr>
              <a:t>KeyC</a:t>
            </a:r>
            <a:r>
              <a:rPr lang="en-US" sz="2000" b="1" i="0" dirty="0">
                <a:effectLst/>
                <a:latin typeface="Courier New" panose="02070309020205020404" pitchFamily="49" charset="0"/>
                <a:cs typeface="Courier New" panose="02070309020205020404" pitchFamily="49" charset="0"/>
              </a:rPr>
              <a:t>"=[4, 5, 6]}</a:t>
            </a:r>
          </a:p>
          <a:p>
            <a:pPr marL="342900" indent="-342900" algn="l">
              <a:buFont typeface="+mj-lt"/>
              <a:buAutoNum type="alphaUcPeriod"/>
            </a:pPr>
            <a:r>
              <a:rPr lang="en-US" sz="2000" b="1" i="0" dirty="0">
                <a:effectLst/>
                <a:latin typeface="Courier New" panose="02070309020205020404" pitchFamily="49" charset="0"/>
                <a:cs typeface="Courier New" panose="02070309020205020404" pitchFamily="49" charset="0"/>
              </a:rPr>
              <a:t>{"</a:t>
            </a:r>
            <a:r>
              <a:rPr lang="en-US" sz="2000" b="1" i="0" dirty="0" err="1">
                <a:effectLst/>
                <a:latin typeface="Courier New" panose="02070309020205020404" pitchFamily="49" charset="0"/>
                <a:cs typeface="Courier New" panose="02070309020205020404" pitchFamily="49" charset="0"/>
              </a:rPr>
              <a:t>KeyA</a:t>
            </a:r>
            <a:r>
              <a:rPr lang="en-US" sz="2000" b="1" i="0" dirty="0">
                <a:effectLst/>
                <a:latin typeface="Courier New" panose="02070309020205020404" pitchFamily="49" charset="0"/>
                <a:cs typeface="Courier New" panose="02070309020205020404" pitchFamily="49" charset="0"/>
              </a:rPr>
              <a:t>"=[1, 2, 7, 8, 9], "</a:t>
            </a:r>
            <a:r>
              <a:rPr lang="en-US" sz="2000" b="1" i="0" dirty="0" err="1">
                <a:effectLst/>
                <a:latin typeface="Courier New" panose="02070309020205020404" pitchFamily="49" charset="0"/>
                <a:cs typeface="Courier New" panose="02070309020205020404" pitchFamily="49" charset="0"/>
              </a:rPr>
              <a:t>KeyB</a:t>
            </a:r>
            <a:r>
              <a:rPr lang="en-US" sz="2000" b="1" i="0" dirty="0">
                <a:effectLst/>
                <a:latin typeface="Courier New" panose="02070309020205020404" pitchFamily="49" charset="0"/>
                <a:cs typeface="Courier New" panose="02070309020205020404" pitchFamily="49" charset="0"/>
              </a:rPr>
              <a:t>"=[1, 2, 7, 8, 9], "</a:t>
            </a:r>
            <a:r>
              <a:rPr lang="en-US" sz="2000" b="1" i="0" dirty="0" err="1">
                <a:effectLst/>
                <a:latin typeface="Courier New" panose="02070309020205020404" pitchFamily="49" charset="0"/>
                <a:cs typeface="Courier New" panose="02070309020205020404" pitchFamily="49" charset="0"/>
              </a:rPr>
              <a:t>KeyC</a:t>
            </a:r>
            <a:r>
              <a:rPr lang="en-US" sz="2000" b="1" i="0" dirty="0">
                <a:effectLst/>
                <a:latin typeface="Courier New" panose="02070309020205020404" pitchFamily="49" charset="0"/>
                <a:cs typeface="Courier New" panose="02070309020205020404" pitchFamily="49" charset="0"/>
              </a:rPr>
              <a:t>"=[4, 5, 6]}</a:t>
            </a:r>
          </a:p>
        </p:txBody>
      </p:sp>
    </p:spTree>
    <p:extLst>
      <p:ext uri="{BB962C8B-B14F-4D97-AF65-F5344CB8AC3E}">
        <p14:creationId xmlns:p14="http://schemas.microsoft.com/office/powerpoint/2010/main" val="2824982875"/>
      </p:ext>
    </p:extLst>
  </p:cSld>
  <p:clrMapOvr>
    <a:masterClrMapping/>
  </p:clrMapOvr>
</p:sld>
</file>

<file path=ppt/theme/theme1.xml><?xml version="1.0" encoding="utf-8"?>
<a:theme xmlns:a="http://schemas.openxmlformats.org/drawingml/2006/main" name="CSE 373 Summer 2020">
  <a:themeElements>
    <a:clrScheme name="CSE 373 20su">
      <a:dk1>
        <a:srgbClr val="000000"/>
      </a:dk1>
      <a:lt1>
        <a:srgbClr val="FFFFFF"/>
      </a:lt1>
      <a:dk2>
        <a:srgbClr val="44546A"/>
      </a:dk2>
      <a:lt2>
        <a:srgbClr val="E7E6E6"/>
      </a:lt2>
      <a:accent1>
        <a:srgbClr val="2E235D"/>
      </a:accent1>
      <a:accent2>
        <a:srgbClr val="E83C60"/>
      </a:accent2>
      <a:accent3>
        <a:srgbClr val="2699A9"/>
      </a:accent3>
      <a:accent4>
        <a:srgbClr val="FFC000"/>
      </a:accent4>
      <a:accent5>
        <a:srgbClr val="EE8A64"/>
      </a:accent5>
      <a:accent6>
        <a:srgbClr val="09A98A"/>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14766</TotalTime>
  <Words>1322</Words>
  <Application>Microsoft Macintosh PowerPoint</Application>
  <PresentationFormat>Widescreen</PresentationFormat>
  <Paragraphs>120</Paragraphs>
  <Slides>18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System Font Regular</vt:lpstr>
      <vt:lpstr>Arial</vt:lpstr>
      <vt:lpstr>Calibri</vt:lpstr>
      <vt:lpstr>Courier New</vt:lpstr>
      <vt:lpstr>Montserrat</vt:lpstr>
      <vt:lpstr>Montserrat ExtraBold</vt:lpstr>
      <vt:lpstr>Montserrat SemiBold</vt:lpstr>
      <vt:lpstr>CSE 373 Summer 2020</vt:lpstr>
      <vt:lpstr>Nested Collections</vt:lpstr>
      <vt:lpstr>Agenda</vt:lpstr>
      <vt:lpstr>Announcements</vt:lpstr>
      <vt:lpstr>Agenda</vt:lpstr>
      <vt:lpstr>(Review) Map ADT</vt:lpstr>
      <vt:lpstr>Agenda</vt:lpstr>
      <vt:lpstr>(PCM) Nested Collections</vt:lpstr>
      <vt:lpstr>(PCM) Updating Nested Collections</vt:lpstr>
      <vt:lpstr>Suppose map had the following state. What would its state be after running this code?</vt:lpstr>
      <vt:lpstr>Suppose map had the following state. What would its state be after running this code?</vt:lpstr>
      <vt:lpstr>Agenda</vt:lpstr>
      <vt:lpstr>Background: Search Engines</vt:lpstr>
      <vt:lpstr>Inverted Index</vt:lpstr>
      <vt:lpstr>(Optional) Ranking Results</vt:lpstr>
      <vt:lpstr>Agenda</vt:lpstr>
      <vt:lpstr>Data Bias</vt:lpstr>
      <vt:lpstr>Data Bias</vt:lpstr>
      <vt:lpstr>What to do?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Aaron S Johnston</dc:creator>
  <cp:lastModifiedBy>Hunter Schafer</cp:lastModifiedBy>
  <cp:revision>318</cp:revision>
  <cp:lastPrinted>2022-10-28T02:54:57Z</cp:lastPrinted>
  <dcterms:created xsi:type="dcterms:W3CDTF">2020-06-13T06:27:42Z</dcterms:created>
  <dcterms:modified xsi:type="dcterms:W3CDTF">2022-10-28T18:01:39Z</dcterms:modified>
</cp:coreProperties>
</file>