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392" r:id="rId3"/>
    <p:sldId id="397" r:id="rId4"/>
    <p:sldId id="393" r:id="rId5"/>
    <p:sldId id="395" r:id="rId6"/>
    <p:sldId id="394" r:id="rId7"/>
    <p:sldId id="39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5C71387-6F25-40BE-A9C7-2DE5AC23F89B}">
          <p14:sldIdLst>
            <p14:sldId id="256"/>
            <p14:sldId id="392"/>
            <p14:sldId id="397"/>
            <p14:sldId id="393"/>
            <p14:sldId id="395"/>
            <p14:sldId id="394"/>
            <p14:sldId id="39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nats" initials="m" lastIdx="1" clrIdx="0">
    <p:extLst>
      <p:ext uri="{19B8F6BF-5375-455C-9EA6-DF929625EA0E}">
        <p15:presenceInfo xmlns:p15="http://schemas.microsoft.com/office/powerpoint/2012/main" userId="S-1-5-21-2454115528-2111753937-1836222636-10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accent2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A0FF"/>
    <a:srgbClr val="0FB9B1"/>
    <a:srgbClr val="FAFAFA"/>
    <a:srgbClr val="F5F5F5"/>
    <a:srgbClr val="EF5777"/>
    <a:srgbClr val="F7B731"/>
    <a:srgbClr val="FA8231"/>
    <a:srgbClr val="4E408B"/>
    <a:srgbClr val="43367C"/>
    <a:srgbClr val="2E23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1" autoAdjust="0"/>
    <p:restoredTop sz="91361"/>
  </p:normalViewPr>
  <p:slideViewPr>
    <p:cSldViewPr snapToGrid="0" snapToObjects="1">
      <p:cViewPr varScale="1">
        <p:scale>
          <a:sx n="128" d="100"/>
          <a:sy n="128" d="100"/>
        </p:scale>
        <p:origin x="392" y="176"/>
      </p:cViewPr>
      <p:guideLst/>
    </p:cSldViewPr>
  </p:slideViewPr>
  <p:outlineViewPr>
    <p:cViewPr>
      <p:scale>
        <a:sx n="33" d="100"/>
        <a:sy n="33" d="100"/>
      </p:scale>
      <p:origin x="0" y="-180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B3A00-37AE-DF4F-846D-B0E493D1DDE8}" type="datetimeFigureOut">
              <a:rPr lang="en-US" smtClean="0"/>
              <a:t>10/26/22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0FC8D-3FAB-384B-A523-F958535FC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3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B7426F3-256D-58BF-DC97-4AAC9A99E1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99682" y="236757"/>
            <a:ext cx="12291682" cy="7054357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39E575A9-56CD-5A42-B9C7-1068F9228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77" y="4013370"/>
            <a:ext cx="6212925" cy="1954786"/>
          </a:xfrm>
        </p:spPr>
        <p:txBody>
          <a:bodyPr anchor="t">
            <a:noAutofit/>
          </a:bodyPr>
          <a:lstStyle>
            <a:lvl1pPr>
              <a:defRPr sz="6000" b="0" i="0">
                <a:solidFill>
                  <a:srgbClr val="F0F0F0"/>
                </a:solidFill>
                <a:latin typeface="Montserrat SemiBold" pitchFamily="2" charset="77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B47C65-C622-BE47-AE97-E148F4F3EA4E}"/>
              </a:ext>
            </a:extLst>
          </p:cNvPr>
          <p:cNvSpPr txBox="1"/>
          <p:nvPr userDrawn="1"/>
        </p:nvSpPr>
        <p:spPr>
          <a:xfrm>
            <a:off x="292977" y="3182200"/>
            <a:ext cx="315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spc="100" baseline="0" dirty="0">
                <a:solidFill>
                  <a:srgbClr val="F0F0F0"/>
                </a:solidFill>
                <a:latin typeface="Montserrat ExtraBold" pitchFamily="2" charset="77"/>
              </a:rPr>
              <a:t>CSE 122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7A9EB4D-77DA-A446-AC45-F12975CF7B81}"/>
              </a:ext>
            </a:extLst>
          </p:cNvPr>
          <p:cNvSpPr/>
          <p:nvPr userDrawn="1"/>
        </p:nvSpPr>
        <p:spPr>
          <a:xfrm>
            <a:off x="420128" y="2753848"/>
            <a:ext cx="1269523" cy="420130"/>
          </a:xfrm>
          <a:prstGeom prst="roundRect">
            <a:avLst/>
          </a:prstGeom>
          <a:solidFill>
            <a:srgbClr val="FA8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i="0" spc="300" dirty="0">
                <a:latin typeface="Montserrat" pitchFamily="2" charset="77"/>
              </a:rPr>
              <a:t>LEC 08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0E59AED-1ABF-8D47-B5D7-C50109AB6669}"/>
              </a:ext>
            </a:extLst>
          </p:cNvPr>
          <p:cNvSpPr/>
          <p:nvPr userDrawn="1"/>
        </p:nvSpPr>
        <p:spPr>
          <a:xfrm>
            <a:off x="7119063" y="1251643"/>
            <a:ext cx="5250244" cy="5153775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2C2FC20-7CE0-2C4C-B8DA-5D843D7AD275}"/>
              </a:ext>
            </a:extLst>
          </p:cNvPr>
          <p:cNvSpPr txBox="1"/>
          <p:nvPr userDrawn="1"/>
        </p:nvSpPr>
        <p:spPr>
          <a:xfrm>
            <a:off x="8346734" y="5086747"/>
            <a:ext cx="3552289" cy="1174904"/>
          </a:xfrm>
          <a:prstGeom prst="rect">
            <a:avLst/>
          </a:prstGeom>
          <a:noFill/>
        </p:spPr>
        <p:txBody>
          <a:bodyPr wrap="square" numCol="3" rtlCol="0">
            <a:noAutofit/>
          </a:bodyPr>
          <a:lstStyle/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Ajay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Andrew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Anson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Anthony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Audrey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Chloe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Colton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Connor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Elizabeth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Evelyn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Gaurav</a:t>
            </a:r>
          </a:p>
          <a:p>
            <a:r>
              <a:rPr lang="en-US" sz="800" b="1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Hilal</a:t>
            </a:r>
            <a:endParaRPr lang="en-US" sz="8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Hitesh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Jake</a:t>
            </a:r>
          </a:p>
          <a:p>
            <a:r>
              <a:rPr lang="en-US" sz="800" b="1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Jin</a:t>
            </a:r>
            <a:endParaRPr lang="en-US" sz="8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Joe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Joe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Karen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Kyler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Leon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Melissa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Noa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Parker</a:t>
            </a:r>
          </a:p>
          <a:p>
            <a:r>
              <a:rPr lang="en-US" sz="800" b="1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Poojitha</a:t>
            </a:r>
            <a:endParaRPr lang="en-US" sz="8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Samuel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Sara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Simon</a:t>
            </a:r>
          </a:p>
          <a:p>
            <a:r>
              <a:rPr lang="en-US" sz="800" b="1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Sravani</a:t>
            </a:r>
            <a:endParaRPr lang="en-US" sz="8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Tan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Vivek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2E2DBEB-96AA-D441-AA1A-1803B569D8B7}"/>
              </a:ext>
            </a:extLst>
          </p:cNvPr>
          <p:cNvSpPr/>
          <p:nvPr userDrawn="1"/>
        </p:nvSpPr>
        <p:spPr>
          <a:xfrm>
            <a:off x="8346734" y="4819413"/>
            <a:ext cx="276710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Hunter Schafer </a:t>
            </a:r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/ Miya </a:t>
            </a:r>
            <a:r>
              <a:rPr lang="en-US" sz="1200" b="1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Natsuhara</a:t>
            </a:r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E7AD165-91DB-084B-A2F9-5E40F1ED88BD}"/>
              </a:ext>
            </a:extLst>
          </p:cNvPr>
          <p:cNvSpPr/>
          <p:nvPr userDrawn="1"/>
        </p:nvSpPr>
        <p:spPr>
          <a:xfrm>
            <a:off x="7360567" y="4819413"/>
            <a:ext cx="9861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Instructor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84EAA45-D4D9-8B42-AF08-0F7208E598C6}"/>
              </a:ext>
            </a:extLst>
          </p:cNvPr>
          <p:cNvSpPr/>
          <p:nvPr userDrawn="1"/>
        </p:nvSpPr>
        <p:spPr>
          <a:xfrm>
            <a:off x="7848275" y="5075655"/>
            <a:ext cx="4796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TAs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E204213-5282-9748-829A-B0CF9968EAE3}"/>
              </a:ext>
            </a:extLst>
          </p:cNvPr>
          <p:cNvCxnSpPr/>
          <p:nvPr userDrawn="1"/>
        </p:nvCxnSpPr>
        <p:spPr>
          <a:xfrm>
            <a:off x="7452794" y="4551419"/>
            <a:ext cx="4468305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6C7426B-729E-F7D5-0736-3AD7D1926A0A}"/>
              </a:ext>
            </a:extLst>
          </p:cNvPr>
          <p:cNvSpPr/>
          <p:nvPr userDrawn="1"/>
        </p:nvSpPr>
        <p:spPr>
          <a:xfrm>
            <a:off x="-369625" y="5494620"/>
            <a:ext cx="4632957" cy="1688781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808DAC-636A-06AC-ADA9-6F6514C7FCE0}"/>
              </a:ext>
            </a:extLst>
          </p:cNvPr>
          <p:cNvSpPr/>
          <p:nvPr userDrawn="1"/>
        </p:nvSpPr>
        <p:spPr>
          <a:xfrm>
            <a:off x="71163" y="5574803"/>
            <a:ext cx="22506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Questions during Class?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DE38F8-AD40-1DC7-1944-4682FDD989B1}"/>
              </a:ext>
            </a:extLst>
          </p:cNvPr>
          <p:cNvSpPr/>
          <p:nvPr userDrawn="1"/>
        </p:nvSpPr>
        <p:spPr>
          <a:xfrm>
            <a:off x="72629" y="5851802"/>
            <a:ext cx="24321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Raise hand or send here</a:t>
            </a:r>
          </a:p>
          <a:p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20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sli.do    #cse122 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F316C5E-94E4-1E69-FEBC-BC7B29D56913}"/>
              </a:ext>
            </a:extLst>
          </p:cNvPr>
          <p:cNvSpPr/>
          <p:nvPr userDrawn="1"/>
        </p:nvSpPr>
        <p:spPr>
          <a:xfrm>
            <a:off x="2950313" y="5594680"/>
            <a:ext cx="1218438" cy="1223089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36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788E2-53AC-E040-9733-D210E8554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10CAD9-D825-5C41-812F-1D2BA3804933}"/>
              </a:ext>
            </a:extLst>
          </p:cNvPr>
          <p:cNvSpPr txBox="1"/>
          <p:nvPr userDrawn="1"/>
        </p:nvSpPr>
        <p:spPr>
          <a:xfrm>
            <a:off x="568410" y="469557"/>
            <a:ext cx="2014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1727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B8B3-3837-584A-94CD-BA26A8EF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6CF4A-8D26-7E47-BE24-56CAFA2BF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DA4DA-0832-AD49-906C-ED72A76C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10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: Th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B3AA407-1DA0-3243-8E37-6DD02AC469B7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 err="1">
                <a:latin typeface="Calibri" panose="020F0502020204030204" pitchFamily="34" charset="0"/>
                <a:cs typeface="Calibri" panose="020F0502020204030204" pitchFamily="34" charset="0"/>
              </a:rPr>
              <a:t>sli.do</a:t>
            </a:r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      #cse-122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B2FB86-FF62-31DF-F83C-54AC220C7122}"/>
              </a:ext>
            </a:extLst>
          </p:cNvPr>
          <p:cNvSpPr txBox="1"/>
          <p:nvPr userDrawn="1"/>
        </p:nvSpPr>
        <p:spPr>
          <a:xfrm>
            <a:off x="1106916" y="300371"/>
            <a:ext cx="3741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Think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7D0B743-6487-A3F6-EBE7-3E0368CD2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154039" y="300371"/>
            <a:ext cx="684160" cy="781897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F486DBF-0D75-55DB-9928-3E596B345D51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5B7D14-FA34-B2D9-C621-221E813EEED7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051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itce: P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A96D726-B7B5-E5FD-95E9-944FA8727D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4039" y="300371"/>
            <a:ext cx="961802" cy="769442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0FA711B-19AB-5E1A-7C37-14ED2D5431ED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 err="1">
                <a:latin typeface="Calibri" panose="020F0502020204030204" pitchFamily="34" charset="0"/>
                <a:cs typeface="Calibri" panose="020F0502020204030204" pitchFamily="34" charset="0"/>
              </a:rPr>
              <a:t>sli.do</a:t>
            </a:r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      #cse-122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92366A2-C9D8-2580-7B79-3B1F6DDAB802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61646E-9F5C-9C61-C30B-3DF312AA0AE9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522D9B-890F-87AE-E16B-BD76B76C8428}"/>
              </a:ext>
            </a:extLst>
          </p:cNvPr>
          <p:cNvSpPr txBox="1"/>
          <p:nvPr userDrawn="1"/>
        </p:nvSpPr>
        <p:spPr>
          <a:xfrm>
            <a:off x="1106916" y="300371"/>
            <a:ext cx="3357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Pair</a:t>
            </a:r>
          </a:p>
        </p:txBody>
      </p:sp>
    </p:spTree>
    <p:extLst>
      <p:ext uri="{BB962C8B-B14F-4D97-AF65-F5344CB8AC3E}">
        <p14:creationId xmlns:p14="http://schemas.microsoft.com/office/powerpoint/2010/main" val="4039598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3D231-F19F-A840-B5BC-F29C9E521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AC8BA-BD64-6945-A342-22D204834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23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D3693-0064-BB4F-9EC2-569D40495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8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B460B4-70F4-B145-8648-892BD7385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73FE4-2A2D-D54E-9CA7-3BE743A50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0E522-6C81-E146-9573-8B2A26576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2E235D"/>
                </a:solidFill>
              </a:defRPr>
            </a:lvl1pPr>
          </a:lstStyle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829BDB-00F0-1A4D-85ED-E7EECB1665B0}"/>
              </a:ext>
            </a:extLst>
          </p:cNvPr>
          <p:cNvSpPr/>
          <p:nvPr userDrawn="1"/>
        </p:nvSpPr>
        <p:spPr>
          <a:xfrm>
            <a:off x="-89452" y="-2819"/>
            <a:ext cx="12503426" cy="23955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F99840-7979-4642-ADBB-375B21C7BD9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3" y="29972"/>
            <a:ext cx="2150721" cy="1690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6FF7FA-8B99-C643-9479-91C32ACC4F6F}"/>
              </a:ext>
            </a:extLst>
          </p:cNvPr>
          <p:cNvSpPr txBox="1"/>
          <p:nvPr userDrawn="1"/>
        </p:nvSpPr>
        <p:spPr>
          <a:xfrm>
            <a:off x="8369161" y="10264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CSE 122 Autumn 2022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82E279-6D9E-BC4A-A9B9-46E4512D586D}"/>
              </a:ext>
            </a:extLst>
          </p:cNvPr>
          <p:cNvSpPr txBox="1"/>
          <p:nvPr userDrawn="1"/>
        </p:nvSpPr>
        <p:spPr>
          <a:xfrm>
            <a:off x="3000376" y="-2819"/>
            <a:ext cx="6191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LEC 08: Maps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39F8FE-1DCB-0C41-CE68-A374F17B9644}"/>
              </a:ext>
            </a:extLst>
          </p:cNvPr>
          <p:cNvSpPr txBox="1"/>
          <p:nvPr userDrawn="1"/>
        </p:nvSpPr>
        <p:spPr>
          <a:xfrm>
            <a:off x="10539812" y="15965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dirty="0" err="1">
                <a:solidFill>
                  <a:schemeClr val="bg1"/>
                </a:solidFill>
                <a:latin typeface="Montserrat SemiBold" pitchFamily="2" charset="77"/>
              </a:rPr>
              <a:t>sli.do</a:t>
            </a:r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 #cse122</a:t>
            </a:r>
          </a:p>
        </p:txBody>
      </p:sp>
    </p:spTree>
    <p:extLst>
      <p:ext uri="{BB962C8B-B14F-4D97-AF65-F5344CB8AC3E}">
        <p14:creationId xmlns:p14="http://schemas.microsoft.com/office/powerpoint/2010/main" val="846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6" r:id="rId4"/>
    <p:sldLayoutId id="2147483657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open.spotify.com/playlist/31eOln0zVxrUEAg9eK8jrC?si=2dc7b7c1964b4a06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3E336-7FEF-924C-B9A0-DBFB9A4D8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333" y="4125093"/>
            <a:ext cx="6591226" cy="1954786"/>
          </a:xfrm>
        </p:spPr>
        <p:txBody>
          <a:bodyPr/>
          <a:lstStyle/>
          <a:p>
            <a:r>
              <a:rPr lang="en-US" sz="3600" dirty="0"/>
              <a:t>Maps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40A5DD-90C5-8F48-BFF7-AE8301DF7CEF}"/>
              </a:ext>
            </a:extLst>
          </p:cNvPr>
          <p:cNvSpPr txBox="1"/>
          <p:nvPr/>
        </p:nvSpPr>
        <p:spPr>
          <a:xfrm>
            <a:off x="7456906" y="2225075"/>
            <a:ext cx="44768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Talk to your neighbors:</a:t>
            </a:r>
          </a:p>
          <a:p>
            <a:pPr algn="ctr"/>
            <a:r>
              <a:rPr lang="en-US" sz="2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is your least favorite </a:t>
            </a:r>
            <a:br>
              <a:rPr lang="en-US" sz="2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root vegetable?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B3FA4D-2EA7-2844-8846-AA5A5AC61268}"/>
              </a:ext>
            </a:extLst>
          </p:cNvPr>
          <p:cNvSpPr txBox="1"/>
          <p:nvPr/>
        </p:nvSpPr>
        <p:spPr>
          <a:xfrm>
            <a:off x="7379594" y="1403798"/>
            <a:ext cx="4631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80" dirty="0">
                <a:solidFill>
                  <a:schemeClr val="bg1">
                    <a:lumMod val="65000"/>
                  </a:schemeClr>
                </a:solidFill>
                <a:latin typeface="Montserrat SemiBold" pitchFamily="2" charset="77"/>
              </a:rPr>
              <a:t>BEFORE WE START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343380-B729-584C-8218-B4C9A0B5BB95}"/>
              </a:ext>
            </a:extLst>
          </p:cNvPr>
          <p:cNvSpPr txBox="1"/>
          <p:nvPr/>
        </p:nvSpPr>
        <p:spPr>
          <a:xfrm>
            <a:off x="7630732" y="4125093"/>
            <a:ext cx="42113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Music: </a:t>
            </a:r>
            <a:r>
              <a:rPr lang="en-US" sz="2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Hunter/Miya’s Playlist</a:t>
            </a:r>
            <a:endParaRPr lang="en-US" sz="2200" i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60459F-1879-35B1-FA0F-B40D87603B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6713" y="5717209"/>
            <a:ext cx="981765" cy="981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297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4"/>
                </a:solidFill>
              </a:rPr>
              <a:t>(Review) </a:t>
            </a:r>
            <a:r>
              <a:rPr lang="en-US" dirty="0"/>
              <a:t>Choosing a Data Structure: Tradeoffs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807337" cy="4805363"/>
          </a:xfrm>
        </p:spPr>
        <p:txBody>
          <a:bodyPr anchor="t">
            <a:normAutofit/>
          </a:bodyPr>
          <a:lstStyle/>
          <a:p>
            <a:r>
              <a:rPr lang="en-US" sz="3200" dirty="0"/>
              <a:t>You got a bit of practice with this in your quiz sections on Tuesday! </a:t>
            </a:r>
          </a:p>
          <a:p>
            <a:pPr lvl="1"/>
            <a:r>
              <a:rPr lang="en-US" sz="2800" dirty="0"/>
              <a:t>Solving the same problem with an </a:t>
            </a:r>
            <a:r>
              <a:rPr lang="en-US" sz="2800" dirty="0" err="1">
                <a:latin typeface="Consolas" panose="020B0609020204030204" pitchFamily="49" charset="0"/>
              </a:rPr>
              <a:t>ArrayList</a:t>
            </a:r>
            <a:r>
              <a:rPr lang="en-US" sz="2800" dirty="0"/>
              <a:t>, a </a:t>
            </a:r>
            <a:r>
              <a:rPr lang="en-US" sz="2800" dirty="0">
                <a:latin typeface="Consolas" panose="020B0609020204030204" pitchFamily="49" charset="0"/>
              </a:rPr>
              <a:t>Stack</a:t>
            </a:r>
            <a:r>
              <a:rPr lang="en-US" sz="2800" dirty="0"/>
              <a:t>, and a </a:t>
            </a:r>
            <a:r>
              <a:rPr lang="en-US" sz="2800" dirty="0">
                <a:latin typeface="Consolas" panose="020B0609020204030204" pitchFamily="49" charset="0"/>
              </a:rPr>
              <a:t>Queue</a:t>
            </a:r>
          </a:p>
          <a:p>
            <a:pPr lvl="1"/>
            <a:endParaRPr lang="en-US" sz="2800" dirty="0">
              <a:latin typeface="Consolas" panose="020B0609020204030204" pitchFamily="49" charset="0"/>
            </a:endParaRPr>
          </a:p>
          <a:p>
            <a:r>
              <a:rPr lang="en-US" sz="3200" dirty="0"/>
              <a:t>Things to consider:</a:t>
            </a:r>
          </a:p>
          <a:p>
            <a:pPr lvl="1"/>
            <a:r>
              <a:rPr lang="en-US" sz="2800" dirty="0"/>
              <a:t>Functionality</a:t>
            </a:r>
          </a:p>
          <a:p>
            <a:pPr lvl="2"/>
            <a:r>
              <a:rPr lang="en-US" sz="2400" dirty="0"/>
              <a:t>If you need duplicates or indexing, </a:t>
            </a:r>
            <a:r>
              <a:rPr lang="en-US" sz="2400" dirty="0">
                <a:latin typeface="Consolas" panose="020B0609020204030204" pitchFamily="49" charset="0"/>
              </a:rPr>
              <a:t>Set</a:t>
            </a:r>
            <a:r>
              <a:rPr lang="en-US" sz="2400" dirty="0"/>
              <a:t>s are not for you! </a:t>
            </a:r>
          </a:p>
          <a:p>
            <a:pPr lvl="1"/>
            <a:r>
              <a:rPr lang="en-US" sz="2800" dirty="0"/>
              <a:t>Efficiency</a:t>
            </a:r>
          </a:p>
          <a:p>
            <a:pPr lvl="2"/>
            <a:r>
              <a:rPr lang="en-US" sz="2400" dirty="0"/>
              <a:t>Different data structures are “good at” different things!</a:t>
            </a:r>
          </a:p>
        </p:txBody>
      </p:sp>
    </p:spTree>
    <p:extLst>
      <p:ext uri="{BB962C8B-B14F-4D97-AF65-F5344CB8AC3E}">
        <p14:creationId xmlns:p14="http://schemas.microsoft.com/office/powerpoint/2010/main" val="220312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Map Review</a:t>
            </a:r>
          </a:p>
          <a:p>
            <a:pPr>
              <a:spcAft>
                <a:spcPts val="1200"/>
              </a:spcAft>
            </a:pPr>
            <a:r>
              <a:rPr lang="en-US" dirty="0"/>
              <a:t>Debrief PCM: Count Words</a:t>
            </a:r>
          </a:p>
          <a:p>
            <a:pPr>
              <a:spcAft>
                <a:spcPts val="1200"/>
              </a:spcAft>
            </a:pPr>
            <a:r>
              <a:rPr lang="en-US" dirty="0"/>
              <a:t>Practice: Combine Rosters</a:t>
            </a:r>
          </a:p>
          <a:p>
            <a:pPr>
              <a:spcAft>
                <a:spcPts val="1200"/>
              </a:spcAft>
            </a:pPr>
            <a:r>
              <a:rPr lang="en-US" dirty="0"/>
              <a:t>Practice: </a:t>
            </a:r>
            <a:r>
              <a:rPr lang="en-US" dirty="0" err="1"/>
              <a:t>mostFrequentStart</a:t>
            </a:r>
            <a:endParaRPr lang="en-US" dirty="0"/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126501" y="1458097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493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8909C-E21D-3540-0AD8-5412A81CA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54A0FF"/>
                </a:solidFill>
              </a:rPr>
              <a:t>(PCM) </a:t>
            </a:r>
            <a:r>
              <a:rPr lang="en-US" dirty="0"/>
              <a:t>Map ADT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5AB95-7E28-5E15-E00E-C0E993C6AA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277678"/>
          </a:xfrm>
        </p:spPr>
        <p:txBody>
          <a:bodyPr>
            <a:normAutofit/>
          </a:bodyPr>
          <a:lstStyle/>
          <a:p>
            <a:r>
              <a:rPr lang="en-US" dirty="0"/>
              <a:t>Data structure to map keys to values</a:t>
            </a:r>
          </a:p>
          <a:p>
            <a:pPr lvl="1"/>
            <a:r>
              <a:rPr lang="en-US" dirty="0"/>
              <a:t>Keys can be any* type; Keys are unique </a:t>
            </a:r>
          </a:p>
          <a:p>
            <a:pPr lvl="1"/>
            <a:r>
              <a:rPr lang="en-US" dirty="0"/>
              <a:t>Values can be any type </a:t>
            </a:r>
          </a:p>
          <a:p>
            <a:r>
              <a:rPr lang="en-US" dirty="0"/>
              <a:t>Example: Mapping nucleotides to counts!</a:t>
            </a:r>
          </a:p>
          <a:p>
            <a:r>
              <a:rPr lang="en-US" dirty="0"/>
              <a:t>Operations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put(key, value)</a:t>
            </a:r>
            <a:r>
              <a:rPr lang="en-US" dirty="0"/>
              <a:t>: Associate key to value</a:t>
            </a:r>
          </a:p>
          <a:p>
            <a:pPr lvl="2"/>
            <a:r>
              <a:rPr lang="en-US" dirty="0"/>
              <a:t>Overwrites duplicate keys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get(key)</a:t>
            </a:r>
            <a:r>
              <a:rPr lang="en-US" dirty="0"/>
              <a:t>: Get value for key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remove(key)</a:t>
            </a:r>
            <a:r>
              <a:rPr lang="en-US" dirty="0"/>
              <a:t>: Remove key/value pair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800" dirty="0"/>
              <a:t>Same as Python’s </a:t>
            </a:r>
            <a:r>
              <a:rPr lang="en-US" sz="1800" dirty="0" err="1"/>
              <a:t>dict</a:t>
            </a:r>
            <a:endParaRPr lang="en-US" sz="18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D87F573-BADA-CDD9-6176-BC2CB91531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031" y="3215102"/>
            <a:ext cx="5260046" cy="2961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5496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03469-DC60-DC0C-23A2-94F930182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54A0FF"/>
                </a:solidFill>
              </a:rPr>
              <a:t>(PCM) </a:t>
            </a:r>
            <a:r>
              <a:rPr lang="en-US" dirty="0"/>
              <a:t>Programming with Maps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07AE46-1175-A350-E2D5-39C0E78015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Interface: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Map</a:t>
            </a:r>
          </a:p>
          <a:p>
            <a:r>
              <a:rPr lang="en-US" dirty="0"/>
              <a:t>Implementations: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TreeMap</a:t>
            </a:r>
            <a:r>
              <a:rPr lang="en-US" dirty="0"/>
              <a:t>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HashMap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D05AB8-9456-86C0-4AEF-E559113192FA}"/>
              </a:ext>
            </a:extLst>
          </p:cNvPr>
          <p:cNvSpPr txBox="1"/>
          <p:nvPr/>
        </p:nvSpPr>
        <p:spPr>
          <a:xfrm>
            <a:off x="3240157" y="3190042"/>
            <a:ext cx="8113643" cy="3139321"/>
          </a:xfrm>
          <a:prstGeom prst="rect">
            <a:avLst/>
          </a:prstGeom>
          <a:solidFill>
            <a:srgbClr val="FAFAFA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8C8C8C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// Making a Map</a:t>
            </a:r>
            <a:br>
              <a:rPr lang="en-US" i="1" dirty="0">
                <a:solidFill>
                  <a:srgbClr val="8C8C8C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Map&lt;</a:t>
            </a:r>
            <a:r>
              <a:rPr lang="en-US" dirty="0">
                <a:solidFill>
                  <a:srgbClr val="007E8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>
                <a:solidFill>
                  <a:srgbClr val="007E8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favArtistToSong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>
                <a:solidFill>
                  <a:srgbClr val="0033B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new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TreeMap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&lt;&gt;();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i="1" dirty="0">
                <a:solidFill>
                  <a:srgbClr val="8C8C8C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// adding elements to the above Map</a:t>
            </a:r>
            <a:br>
              <a:rPr lang="en-US" i="1" dirty="0">
                <a:solidFill>
                  <a:srgbClr val="8C8C8C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favArtistToSong.put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"Steve Lacy"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"Dark Red"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favArtistToSong.put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"The Cranberries"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"Linger"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favArtistToSong.put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"Umi"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"Bet"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i="1" dirty="0">
                <a:solidFill>
                  <a:srgbClr val="8C8C8C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// Getting a value for a key</a:t>
            </a:r>
            <a:br>
              <a:rPr lang="en-US" i="1" dirty="0">
                <a:solidFill>
                  <a:srgbClr val="8C8C8C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String song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favArtistToSong.get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"Umi"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System.out.println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(song);</a:t>
            </a:r>
            <a:endParaRPr lang="en-US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556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706A6-2AEB-5A19-EC9A-F071ADBE3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54A0FF"/>
                </a:solidFill>
              </a:rPr>
              <a:t>(PCM) </a:t>
            </a:r>
            <a:r>
              <a:rPr lang="en-US" dirty="0"/>
              <a:t>Programming with Maps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E11A64B-C444-9B81-F566-9362B088CF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8731081"/>
              </p:ext>
            </p:extLst>
          </p:nvPr>
        </p:nvGraphicFramePr>
        <p:xfrm>
          <a:off x="838200" y="1326976"/>
          <a:ext cx="10515600" cy="52694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1287">
                  <a:extLst>
                    <a:ext uri="{9D8B030D-6E8A-4147-A177-3AD203B41FA5}">
                      <a16:colId xmlns:a16="http://schemas.microsoft.com/office/drawing/2014/main" val="1037866803"/>
                    </a:ext>
                  </a:extLst>
                </a:gridCol>
                <a:gridCol w="8004313">
                  <a:extLst>
                    <a:ext uri="{9D8B030D-6E8A-4147-A177-3AD203B41FA5}">
                      <a16:colId xmlns:a16="http://schemas.microsoft.com/office/drawing/2014/main" val="147798460"/>
                    </a:ext>
                  </a:extLst>
                </a:gridCol>
              </a:tblGrid>
              <a:tr h="46293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Methods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2499806"/>
                  </a:ext>
                </a:extLst>
              </a:tr>
              <a:tr h="4629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put(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key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, 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value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)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1444" marR="91444" marT="45731" marB="45731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adds a mapping from the given key to the given value;</a:t>
                      </a:r>
                      <a:b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</a:b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if the key already exists, replaces its value with the given one</a:t>
                      </a:r>
                    </a:p>
                  </a:txBody>
                  <a:tcPr marL="91444" marR="91444" marT="45731" marB="45731" horzOverflow="overflow"/>
                </a:tc>
                <a:extLst>
                  <a:ext uri="{0D108BD9-81ED-4DB2-BD59-A6C34878D82A}">
                    <a16:rowId xmlns:a16="http://schemas.microsoft.com/office/drawing/2014/main" val="3135663148"/>
                  </a:ext>
                </a:extLst>
              </a:tr>
              <a:tr h="4629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get(</a:t>
                      </a: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key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)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1444" marR="91444" marT="45731" marB="45731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returns the value mapped to the given key (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null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 if not found)</a:t>
                      </a:r>
                    </a:p>
                  </a:txBody>
                  <a:tcPr marL="91444" marR="91444" marT="45731" marB="45731" horzOverflow="overflow"/>
                </a:tc>
                <a:extLst>
                  <a:ext uri="{0D108BD9-81ED-4DB2-BD59-A6C34878D82A}">
                    <a16:rowId xmlns:a16="http://schemas.microsoft.com/office/drawing/2014/main" val="3533191085"/>
                  </a:ext>
                </a:extLst>
              </a:tr>
              <a:tr h="4629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containsKey(</a:t>
                      </a: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key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)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1444" marR="91444" marT="45731" marB="45731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returns 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true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 if the map contains a mapping for the given key</a:t>
                      </a:r>
                    </a:p>
                  </a:txBody>
                  <a:tcPr marL="91444" marR="91444" marT="45731" marB="45731" horzOverflow="overflow"/>
                </a:tc>
                <a:extLst>
                  <a:ext uri="{0D108BD9-81ED-4DB2-BD59-A6C34878D82A}">
                    <a16:rowId xmlns:a16="http://schemas.microsoft.com/office/drawing/2014/main" val="2910003213"/>
                  </a:ext>
                </a:extLst>
              </a:tr>
              <a:tr h="4629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remove(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key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)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1444" marR="91444" marT="45731" marB="45731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removes any existing mapping for the given key</a:t>
                      </a:r>
                    </a:p>
                  </a:txBody>
                  <a:tcPr marL="91444" marR="91444" marT="45731" marB="45731" horzOverflow="overflow"/>
                </a:tc>
                <a:extLst>
                  <a:ext uri="{0D108BD9-81ED-4DB2-BD59-A6C34878D82A}">
                    <a16:rowId xmlns:a16="http://schemas.microsoft.com/office/drawing/2014/main" val="1563529482"/>
                  </a:ext>
                </a:extLst>
              </a:tr>
              <a:tr h="4629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clear()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1444" marR="91444" marT="45731" marB="45731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removes all key/value pairs from the map</a:t>
                      </a:r>
                    </a:p>
                  </a:txBody>
                  <a:tcPr marL="91444" marR="91444" marT="45731" marB="45731" horzOverflow="overflow"/>
                </a:tc>
                <a:extLst>
                  <a:ext uri="{0D108BD9-81ED-4DB2-BD59-A6C34878D82A}">
                    <a16:rowId xmlns:a16="http://schemas.microsoft.com/office/drawing/2014/main" val="2407604290"/>
                  </a:ext>
                </a:extLst>
              </a:tr>
              <a:tr h="4629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size()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1444" marR="91444" marT="45731" marB="45731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returns the number of key/value pairs in the map</a:t>
                      </a:r>
                    </a:p>
                  </a:txBody>
                  <a:tcPr marL="91444" marR="91444" marT="45731" marB="45731" horzOverflow="overflow"/>
                </a:tc>
                <a:extLst>
                  <a:ext uri="{0D108BD9-81ED-4DB2-BD59-A6C34878D82A}">
                    <a16:rowId xmlns:a16="http://schemas.microsoft.com/office/drawing/2014/main" val="1306100166"/>
                  </a:ext>
                </a:extLst>
              </a:tr>
              <a:tr h="4629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isEmpty()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1444" marR="91444" marT="45731" marB="45731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returns 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true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 if the map's size is 0</a:t>
                      </a:r>
                    </a:p>
                  </a:txBody>
                  <a:tcPr marL="91444" marR="91444" marT="45731" marB="45731" horzOverflow="overflow"/>
                </a:tc>
                <a:extLst>
                  <a:ext uri="{0D108BD9-81ED-4DB2-BD59-A6C34878D82A}">
                    <a16:rowId xmlns:a16="http://schemas.microsoft.com/office/drawing/2014/main" val="4220966113"/>
                  </a:ext>
                </a:extLst>
              </a:tr>
              <a:tr h="4629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toString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()</a:t>
                      </a:r>
                    </a:p>
                  </a:txBody>
                  <a:tcPr marL="91444" marR="91444" marT="45731" marB="45731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returns a string such as 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"{a=90, d=60, c=70}"</a:t>
                      </a:r>
                    </a:p>
                  </a:txBody>
                  <a:tcPr marL="91444" marR="91444" marT="45731" marB="45731" horzOverflow="overflow"/>
                </a:tc>
                <a:extLst>
                  <a:ext uri="{0D108BD9-81ED-4DB2-BD59-A6C34878D82A}">
                    <a16:rowId xmlns:a16="http://schemas.microsoft.com/office/drawing/2014/main" val="2992426291"/>
                  </a:ext>
                </a:extLst>
              </a:tr>
              <a:tr h="4629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keySet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()</a:t>
                      </a:r>
                    </a:p>
                  </a:txBody>
                  <a:tcPr marT="45699" marB="45699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returns a set of all keys in the map</a:t>
                      </a:r>
                    </a:p>
                  </a:txBody>
                  <a:tcPr marT="45699" marB="45699" horzOverflow="overflow"/>
                </a:tc>
                <a:extLst>
                  <a:ext uri="{0D108BD9-81ED-4DB2-BD59-A6C34878D82A}">
                    <a16:rowId xmlns:a16="http://schemas.microsoft.com/office/drawing/2014/main" val="2005003154"/>
                  </a:ext>
                </a:extLst>
              </a:tr>
              <a:tr h="4629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values()</a:t>
                      </a:r>
                    </a:p>
                  </a:txBody>
                  <a:tcPr marT="45699" marB="45699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returns a collection of all values in the map</a:t>
                      </a:r>
                    </a:p>
                  </a:txBody>
                  <a:tcPr marT="45699" marB="45699" horzOverflow="overflow"/>
                </a:tc>
                <a:extLst>
                  <a:ext uri="{0D108BD9-81ED-4DB2-BD59-A6C34878D82A}">
                    <a16:rowId xmlns:a16="http://schemas.microsoft.com/office/drawing/2014/main" val="38432755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02041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4370D-DBD0-084D-DD86-5F2062CFC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54A0FF"/>
                </a:solidFill>
              </a:rPr>
              <a:t>(PCM) </a:t>
            </a:r>
            <a:r>
              <a:rPr lang="en-US" dirty="0"/>
              <a:t>Map Implementations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583B1B-778B-290D-B1D5-4D09A0D39F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Our first data structures with marked differences in how their implementations behave</a:t>
            </a:r>
          </a:p>
          <a:p>
            <a:r>
              <a:rPr lang="en-US" dirty="0"/>
              <a:t>One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Map</a:t>
            </a:r>
            <a:r>
              <a:rPr lang="en-US" dirty="0"/>
              <a:t> ADT / Interface</a:t>
            </a:r>
          </a:p>
          <a:p>
            <a:r>
              <a:rPr lang="en-US" dirty="0"/>
              <a:t>Two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Map</a:t>
            </a:r>
            <a:r>
              <a:rPr lang="en-US" dirty="0"/>
              <a:t> implementations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TreeMap</a:t>
            </a:r>
            <a:r>
              <a:rPr lang="en-US" dirty="0"/>
              <a:t> – Pretty fast, sorted keys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HashMap</a:t>
            </a:r>
            <a:r>
              <a:rPr lang="en-US" dirty="0"/>
              <a:t> – Extremely fast, unsorted keys</a:t>
            </a:r>
          </a:p>
          <a:p>
            <a:pPr lvl="1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6377D3-E220-0AA5-2ADC-8300E0CE9425}"/>
              </a:ext>
            </a:extLst>
          </p:cNvPr>
          <p:cNvSpPr txBox="1"/>
          <p:nvPr/>
        </p:nvSpPr>
        <p:spPr>
          <a:xfrm>
            <a:off x="4843670" y="5486400"/>
            <a:ext cx="6510130" cy="923330"/>
          </a:xfrm>
          <a:prstGeom prst="rect">
            <a:avLst/>
          </a:prstGeom>
          <a:solidFill>
            <a:srgbClr val="FAFAFA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Map&lt;</a:t>
            </a:r>
            <a:r>
              <a:rPr lang="en-US" dirty="0">
                <a:solidFill>
                  <a:srgbClr val="007E8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>
                <a:solidFill>
                  <a:srgbClr val="007E8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Integer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 map1 = </a:t>
            </a:r>
            <a:r>
              <a:rPr lang="en-US" dirty="0">
                <a:solidFill>
                  <a:srgbClr val="0033B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new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TreeMap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&lt;&gt;();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Map&lt;</a:t>
            </a:r>
            <a:r>
              <a:rPr lang="en-US" dirty="0">
                <a:solidFill>
                  <a:srgbClr val="007E8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>
                <a:solidFill>
                  <a:srgbClr val="007E8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Integer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 map2 = </a:t>
            </a:r>
            <a:r>
              <a:rPr lang="en-US" dirty="0">
                <a:solidFill>
                  <a:srgbClr val="0033B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new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HashMap&lt;&gt;();</a:t>
            </a: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933004009"/>
      </p:ext>
    </p:extLst>
  </p:cSld>
  <p:clrMapOvr>
    <a:masterClrMapping/>
  </p:clrMapOvr>
</p:sld>
</file>

<file path=ppt/theme/theme1.xml><?xml version="1.0" encoding="utf-8"?>
<a:theme xmlns:a="http://schemas.openxmlformats.org/drawingml/2006/main" name="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13433</TotalTime>
  <Words>502</Words>
  <Application>Microsoft Macintosh PowerPoint</Application>
  <PresentationFormat>Widescreen</PresentationFormat>
  <Paragraphs>67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System Font Regular</vt:lpstr>
      <vt:lpstr>Arial</vt:lpstr>
      <vt:lpstr>Calibri</vt:lpstr>
      <vt:lpstr>Consolas</vt:lpstr>
      <vt:lpstr>Courier New</vt:lpstr>
      <vt:lpstr>Montserrat</vt:lpstr>
      <vt:lpstr>Montserrat ExtraBold</vt:lpstr>
      <vt:lpstr>Montserrat SemiBold</vt:lpstr>
      <vt:lpstr>Tahoma</vt:lpstr>
      <vt:lpstr>CSE 373 Summer 2020</vt:lpstr>
      <vt:lpstr>Maps</vt:lpstr>
      <vt:lpstr>(Review) Choosing a Data Structure: Tradeoffs</vt:lpstr>
      <vt:lpstr>Lecture Outline</vt:lpstr>
      <vt:lpstr>(PCM) Map ADT</vt:lpstr>
      <vt:lpstr>(PCM) Programming with Maps</vt:lpstr>
      <vt:lpstr>(PCM) Programming with Maps</vt:lpstr>
      <vt:lpstr>(PCM) Map Implementations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S Johnston</dc:creator>
  <cp:lastModifiedBy>Hunter Schafer</cp:lastModifiedBy>
  <cp:revision>295</cp:revision>
  <cp:lastPrinted>2022-09-27T21:33:44Z</cp:lastPrinted>
  <dcterms:created xsi:type="dcterms:W3CDTF">2020-06-13T06:27:42Z</dcterms:created>
  <dcterms:modified xsi:type="dcterms:W3CDTF">2022-10-26T17:37:08Z</dcterms:modified>
</cp:coreProperties>
</file>