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92" r:id="rId3"/>
    <p:sldId id="397" r:id="rId4"/>
    <p:sldId id="393" r:id="rId5"/>
    <p:sldId id="395" r:id="rId6"/>
    <p:sldId id="394" r:id="rId7"/>
    <p:sldId id="39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392"/>
            <p14:sldId id="397"/>
            <p14:sldId id="393"/>
            <p14:sldId id="395"/>
            <p14:sldId id="394"/>
            <p14:sldId id="3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A0FF"/>
    <a:srgbClr val="0FB9B1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1361"/>
  </p:normalViewPr>
  <p:slideViewPr>
    <p:cSldViewPr snapToGrid="0" snapToObjects="1">
      <p:cViewPr varScale="1">
        <p:scale>
          <a:sx n="128" d="100"/>
          <a:sy n="128" d="100"/>
        </p:scale>
        <p:origin x="392" y="176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10/26/22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7426F3-256D-58BF-DC97-4AAC9A99E13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99682" y="236757"/>
            <a:ext cx="12291682" cy="7054357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08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 err="1">
                <a:latin typeface="Calibri" panose="020F0502020204030204" pitchFamily="34" charset="0"/>
                <a:cs typeface="Calibri" panose="020F0502020204030204" pitchFamily="34" charset="0"/>
              </a:rPr>
              <a:t>sli.do</a:t>
            </a:r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      #cse-122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8369161" y="10264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08: Maps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39F8FE-1DCB-0C41-CE68-A374F17B9644}"/>
              </a:ext>
            </a:extLst>
          </p:cNvPr>
          <p:cNvSpPr txBox="1"/>
          <p:nvPr userDrawn="1"/>
        </p:nvSpPr>
        <p:spPr>
          <a:xfrm>
            <a:off x="10539812" y="15965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 err="1">
                <a:solidFill>
                  <a:schemeClr val="bg1"/>
                </a:solidFill>
                <a:latin typeface="Montserrat SemiBold" pitchFamily="2" charset="77"/>
              </a:rPr>
              <a:t>sli.do</a:t>
            </a:r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 #cse122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Maps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your least favorite </a:t>
            </a:r>
            <a:b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root vegetable?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60459F-1879-35B1-FA0F-B40D87603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713" y="5717209"/>
            <a:ext cx="981765" cy="98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4"/>
                </a:solidFill>
              </a:rPr>
              <a:t>(Review) </a:t>
            </a:r>
            <a:r>
              <a:rPr lang="en-US" dirty="0"/>
              <a:t>Choosing a Data Structure: Tradeoffs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807337" cy="4805363"/>
          </a:xfrm>
        </p:spPr>
        <p:txBody>
          <a:bodyPr anchor="t">
            <a:normAutofit/>
          </a:bodyPr>
          <a:lstStyle/>
          <a:p>
            <a:r>
              <a:rPr lang="en-US" sz="3200" dirty="0"/>
              <a:t>You got a bit of practice with this in your quiz sections on Tuesday! </a:t>
            </a:r>
          </a:p>
          <a:p>
            <a:pPr lvl="1"/>
            <a:r>
              <a:rPr lang="en-US" sz="2800" dirty="0"/>
              <a:t>Solving the same problem with an </a:t>
            </a:r>
            <a:r>
              <a:rPr lang="en-US" sz="2800" dirty="0" err="1">
                <a:latin typeface="Consolas" panose="020B0609020204030204" pitchFamily="49" charset="0"/>
              </a:rPr>
              <a:t>ArrayList</a:t>
            </a:r>
            <a:r>
              <a:rPr lang="en-US" sz="2800" dirty="0"/>
              <a:t>, a </a:t>
            </a:r>
            <a:r>
              <a:rPr lang="en-US" sz="2800" dirty="0">
                <a:latin typeface="Consolas" panose="020B0609020204030204" pitchFamily="49" charset="0"/>
              </a:rPr>
              <a:t>Stack</a:t>
            </a:r>
            <a:r>
              <a:rPr lang="en-US" sz="2800" dirty="0"/>
              <a:t>, and a </a:t>
            </a:r>
            <a:r>
              <a:rPr lang="en-US" sz="2800" dirty="0">
                <a:latin typeface="Consolas" panose="020B0609020204030204" pitchFamily="49" charset="0"/>
              </a:rPr>
              <a:t>Queue</a:t>
            </a:r>
          </a:p>
          <a:p>
            <a:pPr lvl="1"/>
            <a:endParaRPr lang="en-US" sz="2800" dirty="0">
              <a:latin typeface="Consolas" panose="020B0609020204030204" pitchFamily="49" charset="0"/>
            </a:endParaRPr>
          </a:p>
          <a:p>
            <a:r>
              <a:rPr lang="en-US" sz="3200" dirty="0"/>
              <a:t>Things to consider:</a:t>
            </a:r>
          </a:p>
          <a:p>
            <a:pPr lvl="1"/>
            <a:r>
              <a:rPr lang="en-US" sz="2800" dirty="0"/>
              <a:t>Functionality</a:t>
            </a:r>
          </a:p>
          <a:p>
            <a:pPr lvl="2"/>
            <a:r>
              <a:rPr lang="en-US" sz="2400" dirty="0"/>
              <a:t>If you need duplicates or indexing, </a:t>
            </a:r>
            <a:r>
              <a:rPr lang="en-US" sz="2400" dirty="0">
                <a:latin typeface="Consolas" panose="020B0609020204030204" pitchFamily="49" charset="0"/>
              </a:rPr>
              <a:t>Set</a:t>
            </a:r>
            <a:r>
              <a:rPr lang="en-US" sz="2400" dirty="0"/>
              <a:t>s are not for you! </a:t>
            </a:r>
          </a:p>
          <a:p>
            <a:pPr lvl="1"/>
            <a:r>
              <a:rPr lang="en-US" sz="2800" dirty="0"/>
              <a:t>Efficiency</a:t>
            </a:r>
          </a:p>
          <a:p>
            <a:pPr lvl="2"/>
            <a:r>
              <a:rPr lang="en-US" sz="2400" dirty="0"/>
              <a:t>Different data structures are “good at” different things!</a:t>
            </a:r>
          </a:p>
        </p:txBody>
      </p:sp>
    </p:spTree>
    <p:extLst>
      <p:ext uri="{BB962C8B-B14F-4D97-AF65-F5344CB8AC3E}">
        <p14:creationId xmlns:p14="http://schemas.microsoft.com/office/powerpoint/2010/main" val="220312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Map Review</a:t>
            </a:r>
          </a:p>
          <a:p>
            <a:pPr>
              <a:spcAft>
                <a:spcPts val="1200"/>
              </a:spcAft>
            </a:pPr>
            <a:r>
              <a:rPr lang="en-US" dirty="0"/>
              <a:t>Debrief PCM: Count Words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Practice: Combine Rosters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Practice: </a:t>
            </a:r>
            <a:r>
              <a:rPr lang="en-US" dirty="0" err="1"/>
              <a:t>mostFrequentStart</a:t>
            </a:r>
            <a:endParaRPr lang="en-US" dirty="0"/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126501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93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8909C-E21D-3540-0AD8-5412A81CA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4A0FF"/>
                </a:solidFill>
              </a:rPr>
              <a:t>(PCM) </a:t>
            </a:r>
            <a:r>
              <a:rPr lang="en-US" dirty="0"/>
              <a:t>Map ADT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B5AB95-7E28-5E15-E00E-C0E993C6A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5277678"/>
          </a:xfrm>
        </p:spPr>
        <p:txBody>
          <a:bodyPr>
            <a:normAutofit/>
          </a:bodyPr>
          <a:lstStyle/>
          <a:p>
            <a:r>
              <a:rPr lang="en-US" dirty="0"/>
              <a:t>Data structure to map keys to values</a:t>
            </a:r>
          </a:p>
          <a:p>
            <a:pPr lvl="1"/>
            <a:r>
              <a:rPr lang="en-US" dirty="0"/>
              <a:t>Keys can be any* type; Keys are unique </a:t>
            </a:r>
          </a:p>
          <a:p>
            <a:pPr lvl="1"/>
            <a:r>
              <a:rPr lang="en-US" dirty="0"/>
              <a:t>Values can be any type </a:t>
            </a:r>
          </a:p>
          <a:p>
            <a:r>
              <a:rPr lang="en-US" dirty="0"/>
              <a:t>Example: Mapping nucleotides to counts!</a:t>
            </a:r>
          </a:p>
          <a:p>
            <a:r>
              <a:rPr lang="en-US" dirty="0"/>
              <a:t>Operations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put(key, value)</a:t>
            </a:r>
            <a:r>
              <a:rPr lang="en-US" dirty="0"/>
              <a:t>: Associate key to value</a:t>
            </a:r>
          </a:p>
          <a:p>
            <a:pPr lvl="2"/>
            <a:r>
              <a:rPr lang="en-US" dirty="0"/>
              <a:t>Overwrites duplicate keys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get(key)</a:t>
            </a:r>
            <a:r>
              <a:rPr lang="en-US" dirty="0"/>
              <a:t>: Get value for key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remove(key)</a:t>
            </a:r>
            <a:r>
              <a:rPr lang="en-US" dirty="0"/>
              <a:t>: Remove key/value pair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800" dirty="0"/>
              <a:t>Same as Python’s </a:t>
            </a:r>
            <a:r>
              <a:rPr lang="en-US" sz="1800" dirty="0" err="1"/>
              <a:t>dict</a:t>
            </a:r>
            <a:endParaRPr lang="en-US" sz="1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D87F573-BADA-CDD9-6176-BC2CB9153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6031" y="3215102"/>
            <a:ext cx="5260046" cy="296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496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03469-DC60-DC0C-23A2-94F93018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4A0FF"/>
                </a:solidFill>
              </a:rPr>
              <a:t>(PCM) </a:t>
            </a:r>
            <a:r>
              <a:rPr lang="en-US" dirty="0"/>
              <a:t>Programming with 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07AE46-1175-A350-E2D5-39C0E78015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Interface: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</a:p>
          <a:p>
            <a:r>
              <a:rPr lang="en-US" dirty="0"/>
              <a:t>Implementations: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TreeMap</a:t>
            </a:r>
            <a:r>
              <a:rPr lang="en-US" dirty="0"/>
              <a:t>,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HashMap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D05AB8-9456-86C0-4AEF-E559113192FA}"/>
              </a:ext>
            </a:extLst>
          </p:cNvPr>
          <p:cNvSpPr txBox="1"/>
          <p:nvPr/>
        </p:nvSpPr>
        <p:spPr>
          <a:xfrm>
            <a:off x="3240157" y="3190042"/>
            <a:ext cx="8113643" cy="3139321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Making a Map</a:t>
            </a:r>
            <a:b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Map&lt;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favArtistToSong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TreeMap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&lt;&gt;();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adding elements to the above Map</a:t>
            </a:r>
            <a:b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favArtistToSong.put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"Steve Lacy"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"Dark Red"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favArtistToSong.put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"The Cranberries"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"Linger"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favArtistToSong.put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"Umi"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"Bet"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// Getting a value for a key</a:t>
            </a:r>
            <a:br>
              <a:rPr lang="en-US" i="1" dirty="0">
                <a:solidFill>
                  <a:srgbClr val="8C8C8C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String song =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favArtistToSong.get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dirty="0">
                <a:solidFill>
                  <a:srgbClr val="067D17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"Umi"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(song);</a:t>
            </a:r>
            <a:endParaRPr lang="en-US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555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06A6-2AEB-5A19-EC9A-F071ADBE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4A0FF"/>
                </a:solidFill>
              </a:rPr>
              <a:t>(PCM) </a:t>
            </a:r>
            <a:r>
              <a:rPr lang="en-US" dirty="0"/>
              <a:t>Programming with Maps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E11A64B-C444-9B81-F566-9362B088CF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731081"/>
              </p:ext>
            </p:extLst>
          </p:nvPr>
        </p:nvGraphicFramePr>
        <p:xfrm>
          <a:off x="838200" y="1326976"/>
          <a:ext cx="10515600" cy="5269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1287">
                  <a:extLst>
                    <a:ext uri="{9D8B030D-6E8A-4147-A177-3AD203B41FA5}">
                      <a16:colId xmlns:a16="http://schemas.microsoft.com/office/drawing/2014/main" val="1037866803"/>
                    </a:ext>
                  </a:extLst>
                </a:gridCol>
                <a:gridCol w="8004313">
                  <a:extLst>
                    <a:ext uri="{9D8B030D-6E8A-4147-A177-3AD203B41FA5}">
                      <a16:colId xmlns:a16="http://schemas.microsoft.com/office/drawing/2014/main" val="147798460"/>
                    </a:ext>
                  </a:extLst>
                </a:gridCol>
              </a:tblGrid>
              <a:tr h="46293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Methods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2499806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put(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key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, 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value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adds a mapping from the given key to the given value;</a:t>
                      </a:r>
                      <a:b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</a:b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if the key already exists, replaces its value with the given one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3135663148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get(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key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value mapped to the given key (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null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if not found)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3533191085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containsKey(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key</a:t>
                      </a: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true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if the map contains a mapping for the given key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2910003213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remove(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key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 any existing mapping for the given key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1563529482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clear()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removes all key/value pairs from the map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2407604290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size()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the number of key/value pairs in the map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1306100166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isEmpty()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true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 if the map's size is 0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4220966113"/>
                  </a:ext>
                </a:extLst>
              </a:tr>
              <a:tr h="46293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toString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()</a:t>
                      </a:r>
                    </a:p>
                  </a:txBody>
                  <a:tcPr marL="91444" marR="91444" marT="45731" marB="45731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95000"/>
                        <a:buFont typeface="Wingdings 2" charset="2"/>
                        <a:defRPr sz="20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charset="2"/>
                        <a:defRPr sz="16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EB641B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39639D"/>
                        </a:buClr>
                        <a:buSzPct val="65000"/>
                        <a:buFont typeface="Wingdings 2" charset="2"/>
                        <a:defRPr sz="1500">
                          <a:solidFill>
                            <a:schemeClr val="tx1"/>
                          </a:solidFill>
                          <a:latin typeface="Verdana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-128"/>
                        </a:rPr>
                        <a:t>returns a string such as </a:t>
                      </a:r>
                      <a:r>
                        <a:rPr kumimoji="0" lang="en-US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-128"/>
                        </a:rPr>
                        <a:t>"{a=90, d=60, c=70}"</a:t>
                      </a:r>
                    </a:p>
                  </a:txBody>
                  <a:tcPr marL="91444" marR="91444" marT="45731" marB="45731" horzOverflow="overflow"/>
                </a:tc>
                <a:extLst>
                  <a:ext uri="{0D108BD9-81ED-4DB2-BD59-A6C34878D82A}">
                    <a16:rowId xmlns:a16="http://schemas.microsoft.com/office/drawing/2014/main" val="2992426291"/>
                  </a:ext>
                </a:extLst>
              </a:tr>
              <a:tr h="4629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keySet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()</a:t>
                      </a:r>
                    </a:p>
                  </a:txBody>
                  <a:tcPr marT="45699" marB="4569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returns a set of all keys in the map</a:t>
                      </a:r>
                    </a:p>
                  </a:txBody>
                  <a:tcPr marT="45699" marB="45699" horzOverflow="overflow"/>
                </a:tc>
                <a:extLst>
                  <a:ext uri="{0D108BD9-81ED-4DB2-BD59-A6C34878D82A}">
                    <a16:rowId xmlns:a16="http://schemas.microsoft.com/office/drawing/2014/main" val="2005003154"/>
                  </a:ext>
                </a:extLst>
              </a:tr>
              <a:tr h="4629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values()</a:t>
                      </a:r>
                    </a:p>
                  </a:txBody>
                  <a:tcPr marT="45699" marB="4569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returns a collection of all values in the map</a:t>
                      </a:r>
                    </a:p>
                  </a:txBody>
                  <a:tcPr marT="45699" marB="45699" horzOverflow="overflow"/>
                </a:tc>
                <a:extLst>
                  <a:ext uri="{0D108BD9-81ED-4DB2-BD59-A6C34878D82A}">
                    <a16:rowId xmlns:a16="http://schemas.microsoft.com/office/drawing/2014/main" val="3843275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020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4370D-DBD0-084D-DD86-5F2062CFC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54A0FF"/>
                </a:solidFill>
              </a:rPr>
              <a:t>(PCM) </a:t>
            </a:r>
            <a:r>
              <a:rPr lang="en-US" dirty="0"/>
              <a:t>Map Implementations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83B1B-778B-290D-B1D5-4D09A0D39F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first data structures with marked differences in how their implementations behave</a:t>
            </a:r>
          </a:p>
          <a:p>
            <a:r>
              <a:rPr lang="en-US" dirty="0"/>
              <a:t>One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US" dirty="0"/>
              <a:t> ADT / Interface</a:t>
            </a:r>
          </a:p>
          <a:p>
            <a:r>
              <a:rPr lang="en-US" dirty="0"/>
              <a:t>Two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</a:t>
            </a:r>
            <a:r>
              <a:rPr lang="en-US" dirty="0"/>
              <a:t> implementations</a:t>
            </a:r>
          </a:p>
          <a:p>
            <a:pPr lvl="1"/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TreeMap</a:t>
            </a:r>
            <a:r>
              <a:rPr lang="en-US" dirty="0"/>
              <a:t> – Pretty fast, sorted keys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HashMap</a:t>
            </a:r>
            <a:r>
              <a:rPr lang="en-US" dirty="0"/>
              <a:t> – Extremely fast, unsorted keys</a:t>
            </a:r>
          </a:p>
          <a:p>
            <a:pPr lvl="1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6377D3-E220-0AA5-2ADC-8300E0CE9425}"/>
              </a:ext>
            </a:extLst>
          </p:cNvPr>
          <p:cNvSpPr txBox="1"/>
          <p:nvPr/>
        </p:nvSpPr>
        <p:spPr>
          <a:xfrm>
            <a:off x="4843670" y="5486400"/>
            <a:ext cx="6510130" cy="923330"/>
          </a:xfrm>
          <a:prstGeom prst="rect">
            <a:avLst/>
          </a:prstGeom>
          <a:solidFill>
            <a:srgbClr val="FAFAFA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Map&lt;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 map1 = </a:t>
            </a:r>
            <a:r>
              <a:rPr lang="en-US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TreeMap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&lt;&gt;();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Map&lt;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String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>
                <a:solidFill>
                  <a:srgbClr val="007E8A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Integer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&gt; map2 = </a:t>
            </a:r>
            <a:r>
              <a:rPr lang="en-US" dirty="0">
                <a:solidFill>
                  <a:srgbClr val="0033B3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new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HashMap&lt;&gt;();</a:t>
            </a:r>
          </a:p>
          <a:p>
            <a:r>
              <a:rPr lang="en-US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933004009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13433</TotalTime>
  <Words>502</Words>
  <Application>Microsoft Macintosh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System Font Regular</vt:lpstr>
      <vt:lpstr>Arial</vt:lpstr>
      <vt:lpstr>Calibri</vt:lpstr>
      <vt:lpstr>Consolas</vt:lpstr>
      <vt:lpstr>Courier New</vt:lpstr>
      <vt:lpstr>Montserrat</vt:lpstr>
      <vt:lpstr>Montserrat ExtraBold</vt:lpstr>
      <vt:lpstr>Montserrat SemiBold</vt:lpstr>
      <vt:lpstr>Tahoma</vt:lpstr>
      <vt:lpstr>CSE 373 Summer 2020</vt:lpstr>
      <vt:lpstr>Maps</vt:lpstr>
      <vt:lpstr>(Review) Choosing a Data Structure: Tradeoffs</vt:lpstr>
      <vt:lpstr>Lecture Outline</vt:lpstr>
      <vt:lpstr>(PCM) Map ADT</vt:lpstr>
      <vt:lpstr>(PCM) Programming with Maps</vt:lpstr>
      <vt:lpstr>(PCM) Programming with Maps</vt:lpstr>
      <vt:lpstr>(PCM) Map Implementations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Hunter Schafer</cp:lastModifiedBy>
  <cp:revision>295</cp:revision>
  <cp:lastPrinted>2022-09-27T21:33:44Z</cp:lastPrinted>
  <dcterms:created xsi:type="dcterms:W3CDTF">2020-06-13T06:27:42Z</dcterms:created>
  <dcterms:modified xsi:type="dcterms:W3CDTF">2022-10-26T17:37:08Z</dcterms:modified>
</cp:coreProperties>
</file>