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85" r:id="rId3"/>
    <p:sldId id="324" r:id="rId4"/>
    <p:sldId id="350" r:id="rId5"/>
    <p:sldId id="342" r:id="rId6"/>
    <p:sldId id="352" r:id="rId7"/>
    <p:sldId id="351" r:id="rId8"/>
    <p:sldId id="353" r:id="rId9"/>
    <p:sldId id="354" r:id="rId10"/>
    <p:sldId id="357" r:id="rId11"/>
    <p:sldId id="358" r:id="rId12"/>
    <p:sldId id="356" r:id="rId13"/>
    <p:sldId id="360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68" r:id="rId22"/>
    <p:sldId id="369" r:id="rId23"/>
    <p:sldId id="371" r:id="rId24"/>
    <p:sldId id="372" r:id="rId25"/>
    <p:sldId id="373" r:id="rId26"/>
    <p:sldId id="374" r:id="rId27"/>
    <p:sldId id="375" r:id="rId28"/>
    <p:sldId id="376" r:id="rId29"/>
    <p:sldId id="377" r:id="rId30"/>
    <p:sldId id="359" r:id="rId31"/>
    <p:sldId id="355" r:id="rId32"/>
    <p:sldId id="312" r:id="rId33"/>
    <p:sldId id="343" r:id="rId34"/>
    <p:sldId id="345" r:id="rId35"/>
    <p:sldId id="348" r:id="rId36"/>
    <p:sldId id="378" r:id="rId37"/>
    <p:sldId id="37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324"/>
            <p14:sldId id="350"/>
            <p14:sldId id="342"/>
            <p14:sldId id="352"/>
            <p14:sldId id="351"/>
            <p14:sldId id="353"/>
            <p14:sldId id="354"/>
            <p14:sldId id="357"/>
            <p14:sldId id="358"/>
            <p14:sldId id="356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1"/>
            <p14:sldId id="372"/>
            <p14:sldId id="373"/>
            <p14:sldId id="374"/>
            <p14:sldId id="375"/>
            <p14:sldId id="376"/>
            <p14:sldId id="377"/>
            <p14:sldId id="359"/>
            <p14:sldId id="355"/>
            <p14:sldId id="312"/>
            <p14:sldId id="343"/>
            <p14:sldId id="345"/>
            <p14:sldId id="348"/>
            <p14:sldId id="378"/>
            <p14:sldId id="3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1361"/>
  </p:normalViewPr>
  <p:slideViewPr>
    <p:cSldViewPr snapToGrid="0" snapToObjects="1">
      <p:cViewPr varScale="1">
        <p:scale>
          <a:sx n="86" d="100"/>
          <a:sy n="86" d="100"/>
        </p:scale>
        <p:origin x="48" y="96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06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7B7725-4529-472B-80A1-FD10DB33C6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32030" y="5683844"/>
            <a:ext cx="1055003" cy="104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06: 2D Arrays</a:t>
            </a: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#announcements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2D Arrays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2225075"/>
            <a:ext cx="4476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your go-to study snack?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B904E3-A21E-417B-9E18-9F1A820E0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4376" y="5694423"/>
            <a:ext cx="1024128" cy="102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2D Array Traversals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5945839-CF8A-46FE-95CD-A0EE0F5F1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 err="1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3200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&lt; </a:t>
            </a:r>
            <a:r>
              <a:rPr lang="en-US" sz="32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3200" dirty="0" err="1">
                <a:solidFill>
                  <a:srgbClr val="001080"/>
                </a:solidFill>
                <a:latin typeface="Consolas" panose="020B0609020204030204" pitchFamily="49" charset="0"/>
              </a:rPr>
              <a:t>length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++) {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3200" dirty="0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>
                <a:solidFill>
                  <a:srgbClr val="001080"/>
                </a:solidFill>
                <a:latin typeface="Consolas" panose="020B0609020204030204" pitchFamily="49" charset="0"/>
              </a:rPr>
              <a:t>j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3200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 j &lt; list[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].</a:t>
            </a:r>
            <a:r>
              <a:rPr lang="en-US" sz="3200" dirty="0">
                <a:solidFill>
                  <a:srgbClr val="001080"/>
                </a:solidFill>
                <a:latin typeface="Consolas" panose="020B0609020204030204" pitchFamily="49" charset="0"/>
              </a:rPr>
              <a:t>length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j++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sz="3200" dirty="0">
                <a:solidFill>
                  <a:srgbClr val="008000"/>
                </a:solidFill>
                <a:latin typeface="Consolas" panose="020B0609020204030204" pitchFamily="49" charset="0"/>
              </a:rPr>
              <a:t>// do something with list[</a:t>
            </a:r>
            <a:r>
              <a:rPr lang="en-US" sz="3200" dirty="0" err="1">
                <a:solidFill>
                  <a:srgbClr val="00800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8000"/>
                </a:solidFill>
                <a:latin typeface="Consolas" panose="020B0609020204030204" pitchFamily="49" charset="0"/>
              </a:rPr>
              <a:t>][j]</a:t>
            </a:r>
            <a:endParaRPr lang="en-US" sz="3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}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7117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</a:rPr>
              <a:t>Arrays</a:t>
            </a:r>
            <a:r>
              <a:rPr lang="en-US" dirty="0"/>
              <a:t> Utility Class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D301144-31AD-4BF3-8974-85F3C1508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419602"/>
              </p:ext>
            </p:extLst>
          </p:nvPr>
        </p:nvGraphicFramePr>
        <p:xfrm>
          <a:off x="838199" y="1353215"/>
          <a:ext cx="11016344" cy="4779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8172">
                  <a:extLst>
                    <a:ext uri="{9D8B030D-6E8A-4147-A177-3AD203B41FA5}">
                      <a16:colId xmlns:a16="http://schemas.microsoft.com/office/drawing/2014/main" val="2906013631"/>
                    </a:ext>
                  </a:extLst>
                </a:gridCol>
                <a:gridCol w="5508172">
                  <a:extLst>
                    <a:ext uri="{9D8B030D-6E8A-4147-A177-3AD203B41FA5}">
                      <a16:colId xmlns:a16="http://schemas.microsoft.com/office/drawing/2014/main" val="1338416299"/>
                    </a:ext>
                  </a:extLst>
                </a:gridCol>
              </a:tblGrid>
              <a:tr h="56091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760069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Arrays.toString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Returns a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String</a:t>
                      </a:r>
                      <a:r>
                        <a:rPr lang="en-US" dirty="0">
                          <a:latin typeface="+mn-lt"/>
                        </a:rPr>
                        <a:t> </a:t>
                      </a:r>
                      <a:r>
                        <a:rPr lang="en-US" dirty="0"/>
                        <a:t>representing the array, such as </a:t>
                      </a:r>
                      <a:br>
                        <a:rPr lang="en-US" dirty="0"/>
                      </a:b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"[10, 30, -25, 17]"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791527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Arrays.fill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(array, value);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Sets every element to the given value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582377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Arrays.equals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(array1, array2);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>
                          <a:latin typeface="+mn-lt"/>
                        </a:rPr>
                        <a:t> </a:t>
                      </a:r>
                      <a:r>
                        <a:rPr lang="en-US" dirty="0"/>
                        <a:t>if the two arrays contain the same elements in the same order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839463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Arrays.deepToString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Returns a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String</a:t>
                      </a:r>
                      <a:r>
                        <a:rPr lang="en-US" dirty="0"/>
                        <a:t> representing the array; if the array contains other arrays as elements, the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String</a:t>
                      </a:r>
                      <a:r>
                        <a:rPr lang="en-US" dirty="0"/>
                        <a:t> represents their contents, and so on. For example, 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"[[99, 151], [30, 5]]"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125575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Arrays.deepEquals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(array1, array2);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/>
                        <a:t> if the two arrays contain the same elements in the same order; if the array(s) contain other arrays as elements, their contents are tested for equality, and so 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164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022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2D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807337" cy="4805363"/>
          </a:xfrm>
        </p:spPr>
        <p:txBody>
          <a:bodyPr anchor="t">
            <a:normAutofit/>
          </a:bodyPr>
          <a:lstStyle/>
          <a:p>
            <a:r>
              <a:rPr lang="en-US" sz="3200" dirty="0"/>
              <a:t>Matrices </a:t>
            </a:r>
          </a:p>
          <a:p>
            <a:pPr lvl="1"/>
            <a:r>
              <a:rPr lang="en-US" sz="2800" dirty="0"/>
              <a:t>Useful in various applications requiring complex math! </a:t>
            </a:r>
          </a:p>
          <a:p>
            <a:r>
              <a:rPr lang="en-US" sz="3200" dirty="0"/>
              <a:t>Board games </a:t>
            </a:r>
          </a:p>
          <a:p>
            <a:pPr lvl="1"/>
            <a:r>
              <a:rPr lang="en-US" sz="2800" dirty="0"/>
              <a:t>(e.g., chess/checkerboard, tic tac toe, sudoku)</a:t>
            </a:r>
          </a:p>
          <a:p>
            <a:r>
              <a:rPr lang="en-US" sz="3200" dirty="0"/>
              <a:t>Representing information in a grid or table </a:t>
            </a:r>
          </a:p>
          <a:p>
            <a:pPr lvl="1"/>
            <a:r>
              <a:rPr lang="en-US" sz="2800" dirty="0"/>
              <a:t>(e.g., scorekeeping, gradebook)</a:t>
            </a:r>
          </a:p>
          <a:p>
            <a:r>
              <a:rPr lang="en-US" sz="3200" dirty="0"/>
              <a:t>Image processing</a:t>
            </a:r>
          </a:p>
        </p:txBody>
      </p:sp>
    </p:spTree>
    <p:extLst>
      <p:ext uri="{BB962C8B-B14F-4D97-AF65-F5344CB8AC3E}">
        <p14:creationId xmlns:p14="http://schemas.microsoft.com/office/powerpoint/2010/main" val="152631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/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E86FBD2C-7DE9-4F46-810D-DD4BEF4FD0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327805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801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368135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9797005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E86FBD2C-7DE9-4F46-810D-DD4BEF4FD0FF}"/>
              </a:ext>
            </a:extLst>
          </p:cNvPr>
          <p:cNvGraphicFramePr>
            <a:graphicFrameLocks/>
          </p:cNvGraphicFramePr>
          <p:nvPr/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174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885122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450267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CD65524A-8DA5-4FF4-BD9E-B3D370ECD7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7430937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162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696651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8632349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5EAA0BD1-BAD3-4ADB-97B2-E12F8FF1A8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182604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4393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7109907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887486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ontent Placeholder 7">
            <a:extLst>
              <a:ext uri="{FF2B5EF4-FFF2-40B4-BE49-F238E27FC236}">
                <a16:creationId xmlns:a16="http://schemas.microsoft.com/office/drawing/2014/main" id="{5C475FEF-384E-43AC-B0A6-ACD8638BBB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924742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620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197009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601448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C7D91C5A-E57C-44EF-95BB-F08C95C31F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7207449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99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27862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3998846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2D57F211-91B5-478A-883D-21881E5D41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5912106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42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2D Arrays Review </a:t>
            </a:r>
          </a:p>
          <a:p>
            <a:pPr>
              <a:spcAft>
                <a:spcPts val="1200"/>
              </a:spcAft>
            </a:pPr>
            <a:r>
              <a:rPr lang="en-US" dirty="0"/>
              <a:t>Images</a:t>
            </a:r>
          </a:p>
          <a:p>
            <a:pPr>
              <a:spcAft>
                <a:spcPts val="1200"/>
              </a:spcAft>
            </a:pPr>
            <a:r>
              <a:rPr lang="en-US" dirty="0"/>
              <a:t>Images with 2D Arrays!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6663471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9774949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08F81802-F346-4F08-9C85-1004835AA7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8513699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799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756759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349715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8EFE3468-E928-4DA4-B569-3600277C23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5284268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194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86303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5718906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5FE6FAA4-8734-40F4-8983-7B6F19D7E4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253004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202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758865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602560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19285B9A-FD33-4338-B60D-774361EE72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342013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2976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1877991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207991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34EFEE84-274D-4C94-B221-CE830E9316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9853831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235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957191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4907183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3E7B7330-FBE5-4A4E-BCBC-855192320A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592194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72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525128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8711213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9EC0BA6A-F628-455C-AF90-CAACACE726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8493051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2795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1626054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731769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6516BBBF-164A-4F3A-99A1-A049450029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461112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98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8204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584495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6321300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C722FAFF-259E-490C-B12B-D8BCB25F90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169143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105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4736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13215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9373587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E86FBD2C-7DE9-4F46-810D-DD4BEF4FD0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875026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076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Quiz 0 feedback and information about quiz retake logistics were posted this morning </a:t>
            </a:r>
          </a:p>
          <a:p>
            <a:pPr lvl="1"/>
            <a:r>
              <a:rPr lang="en-US" sz="2800" dirty="0"/>
              <a:t>See </a:t>
            </a:r>
            <a:r>
              <a:rPr lang="en-US" sz="2800" dirty="0">
                <a:hlinkClick r:id="rId2"/>
              </a:rPr>
              <a:t>announcement</a:t>
            </a:r>
            <a:r>
              <a:rPr lang="en-US" sz="2800" dirty="0"/>
              <a:t> for details</a:t>
            </a:r>
          </a:p>
          <a:p>
            <a:r>
              <a:rPr lang="en-US" sz="3200" dirty="0"/>
              <a:t>Programming Assignment 1 is due tomorrow (Thurs, Oct 20)</a:t>
            </a:r>
          </a:p>
          <a:p>
            <a:r>
              <a:rPr lang="en-US" sz="3200" dirty="0"/>
              <a:t>Quiz 1 will be held in your quiz section on Tuesday (Oct 25)</a:t>
            </a:r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2190400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05427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E86FBD2C-7DE9-4F46-810D-DD4BEF4FD0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08348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537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2D Arrays Review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Images</a:t>
            </a:r>
          </a:p>
          <a:p>
            <a:pPr>
              <a:spcAft>
                <a:spcPts val="1200"/>
              </a:spcAft>
            </a:pPr>
            <a:r>
              <a:rPr lang="en-US" dirty="0"/>
              <a:t>Images with 2D Arrays!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274103" y="2802385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432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From the computer’s perspective, images are just a big grid of values called </a:t>
            </a:r>
            <a:r>
              <a:rPr lang="en-US" sz="3600" b="1" dirty="0"/>
              <a:t>pixels</a:t>
            </a:r>
            <a:r>
              <a:rPr lang="en-US" sz="3600" dirty="0"/>
              <a:t>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Each pixel shows a different color based on a specified value.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B1E370-9F78-4CE3-9F83-D912C922CE69}"/>
              </a:ext>
            </a:extLst>
          </p:cNvPr>
          <p:cNvSpPr/>
          <p:nvPr/>
        </p:nvSpPr>
        <p:spPr>
          <a:xfrm>
            <a:off x="5120640" y="4305993"/>
            <a:ext cx="3230880" cy="226106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75EDFD6-E5BB-4496-98A6-4B05700E96B0}"/>
              </a:ext>
            </a:extLst>
          </p:cNvPr>
          <p:cNvCxnSpPr>
            <a:cxnSpLocks/>
          </p:cNvCxnSpPr>
          <p:nvPr/>
        </p:nvCxnSpPr>
        <p:spPr>
          <a:xfrm>
            <a:off x="5120640" y="4095859"/>
            <a:ext cx="31570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25D599D-4A2F-43BD-8B84-A348A18C480F}"/>
              </a:ext>
            </a:extLst>
          </p:cNvPr>
          <p:cNvCxnSpPr>
            <a:cxnSpLocks/>
          </p:cNvCxnSpPr>
          <p:nvPr/>
        </p:nvCxnSpPr>
        <p:spPr>
          <a:xfrm>
            <a:off x="4876799" y="4305993"/>
            <a:ext cx="0" cy="2261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3A4B5C6-A654-4161-98FD-B01F8E708713}"/>
              </a:ext>
            </a:extLst>
          </p:cNvPr>
          <p:cNvSpPr txBox="1"/>
          <p:nvPr/>
        </p:nvSpPr>
        <p:spPr>
          <a:xfrm>
            <a:off x="4564759" y="3926582"/>
            <a:ext cx="566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(0,0)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7343CE-D684-4617-A467-4F330B888E22}"/>
              </a:ext>
            </a:extLst>
          </p:cNvPr>
          <p:cNvSpPr txBox="1"/>
          <p:nvPr/>
        </p:nvSpPr>
        <p:spPr>
          <a:xfrm>
            <a:off x="4587776" y="5067191"/>
            <a:ext cx="26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6B8113-17F0-4D11-B2BA-0CBE91A61FBF}"/>
              </a:ext>
            </a:extLst>
          </p:cNvPr>
          <p:cNvSpPr txBox="1"/>
          <p:nvPr/>
        </p:nvSpPr>
        <p:spPr>
          <a:xfrm>
            <a:off x="6467660" y="3784261"/>
            <a:ext cx="26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5002888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If images are just grids of pixels, and we can think of 2D arrays as grids,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	We can represent images as 2D arrays of pixels!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3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Further, since each pixel is shown as a specific color,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	We can represent images as 2D arrays of colors! </a:t>
            </a:r>
          </a:p>
        </p:txBody>
      </p:sp>
    </p:spTree>
    <p:extLst>
      <p:ext uri="{BB962C8B-B14F-4D97-AF65-F5344CB8AC3E}">
        <p14:creationId xmlns:p14="http://schemas.microsoft.com/office/powerpoint/2010/main" val="137355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 in Java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onsolas" panose="020B0609020204030204" pitchFamily="49" charset="0"/>
              </a:rPr>
              <a:t>Picture.java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Represents the idea of a picture in your program</a:t>
            </a:r>
          </a:p>
          <a:p>
            <a:pPr>
              <a:lnSpc>
                <a:spcPct val="100000"/>
              </a:lnSpc>
            </a:pP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200" dirty="0">
                <a:latin typeface="Consolas" panose="020B0609020204030204" pitchFamily="49" charset="0"/>
              </a:rPr>
              <a:t>Color.java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Represents colors in your program! 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Uses the RGB color scheme where each color is made up of some amount (0-255) of </a:t>
            </a:r>
            <a:r>
              <a:rPr lang="en-US" sz="2800" b="1" dirty="0">
                <a:solidFill>
                  <a:srgbClr val="FF0000"/>
                </a:solidFill>
              </a:rPr>
              <a:t>r</a:t>
            </a:r>
            <a:r>
              <a:rPr lang="en-US" sz="2800" dirty="0">
                <a:solidFill>
                  <a:srgbClr val="FF0000"/>
                </a:solidFill>
              </a:rPr>
              <a:t>ed</a:t>
            </a:r>
            <a:r>
              <a:rPr lang="en-US" sz="2800" dirty="0"/>
              <a:t>, </a:t>
            </a:r>
            <a:r>
              <a:rPr lang="en-US" sz="2800" b="1" dirty="0">
                <a:solidFill>
                  <a:srgbClr val="00B050"/>
                </a:solidFill>
              </a:rPr>
              <a:t>g</a:t>
            </a:r>
            <a:r>
              <a:rPr lang="en-US" sz="2800" dirty="0">
                <a:solidFill>
                  <a:srgbClr val="00B050"/>
                </a:solidFill>
              </a:rPr>
              <a:t>reen</a:t>
            </a:r>
            <a:r>
              <a:rPr lang="en-US" sz="2800" dirty="0"/>
              <a:t>, and </a:t>
            </a:r>
            <a:r>
              <a:rPr lang="en-US" sz="2800" b="1" dirty="0">
                <a:solidFill>
                  <a:srgbClr val="0070C0"/>
                </a:solidFill>
              </a:rPr>
              <a:t>b</a:t>
            </a:r>
            <a:r>
              <a:rPr lang="en-US" sz="2800" dirty="0">
                <a:solidFill>
                  <a:srgbClr val="0070C0"/>
                </a:solidFill>
              </a:rPr>
              <a:t>lue</a:t>
            </a:r>
          </a:p>
        </p:txBody>
      </p:sp>
    </p:spTree>
    <p:extLst>
      <p:ext uri="{BB962C8B-B14F-4D97-AF65-F5344CB8AC3E}">
        <p14:creationId xmlns:p14="http://schemas.microsoft.com/office/powerpoint/2010/main" val="410103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 in Java: </a:t>
            </a:r>
            <a:r>
              <a:rPr lang="en-US" dirty="0">
                <a:latin typeface="Consolas" panose="020B0609020204030204" pitchFamily="49" charset="0"/>
              </a:rPr>
              <a:t>Picture.java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B204056-87DD-4B7C-BE48-AD2E77076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44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267F99"/>
                </a:solidFill>
                <a:latin typeface="Consolas" panose="020B0609020204030204" pitchFamily="49" charset="0"/>
              </a:rPr>
              <a:t>Picture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001080"/>
                </a:solidFill>
                <a:latin typeface="Consolas" panose="020B0609020204030204" pitchFamily="49" charset="0"/>
              </a:rPr>
              <a:t>pic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36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795E26"/>
                </a:solidFill>
                <a:latin typeface="Consolas" panose="020B0609020204030204" pitchFamily="49" charset="0"/>
              </a:rPr>
              <a:t>Picture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3600" dirty="0">
                <a:solidFill>
                  <a:srgbClr val="A31515"/>
                </a:solidFill>
                <a:latin typeface="Consolas" panose="020B0609020204030204" pitchFamily="49" charset="0"/>
              </a:rPr>
              <a:t>"gumball.png"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</a:rPr>
              <a:t>* This functionality doesn’t work perfectly on Ed, it’s probably easier to use the save() method! </a:t>
            </a:r>
            <a:endParaRPr lang="en-US" sz="3200" dirty="0">
              <a:solidFill>
                <a:srgbClr val="000000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1D20548-68B1-472F-BFE8-9D20B7158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472614"/>
              </p:ext>
            </p:extLst>
          </p:nvPr>
        </p:nvGraphicFramePr>
        <p:xfrm>
          <a:off x="838199" y="2185246"/>
          <a:ext cx="10515599" cy="3392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0215">
                  <a:extLst>
                    <a:ext uri="{9D8B030D-6E8A-4147-A177-3AD203B41FA5}">
                      <a16:colId xmlns:a16="http://schemas.microsoft.com/office/drawing/2014/main" val="2251307398"/>
                    </a:ext>
                  </a:extLst>
                </a:gridCol>
                <a:gridCol w="5245384">
                  <a:extLst>
                    <a:ext uri="{9D8B030D-6E8A-4147-A177-3AD203B41FA5}">
                      <a16:colId xmlns:a16="http://schemas.microsoft.com/office/drawing/2014/main" val="1075561472"/>
                    </a:ext>
                  </a:extLst>
                </a:gridCol>
              </a:tblGrid>
              <a:tr h="42921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768537"/>
                  </a:ext>
                </a:extLst>
              </a:tr>
              <a:tr h="740844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pic.getPixels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Returns a 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Color[][]</a:t>
                      </a:r>
                      <a:r>
                        <a:rPr lang="en-US" sz="2000" dirty="0"/>
                        <a:t> representing the colors in the grid of pixels.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010095"/>
                  </a:ext>
                </a:extLst>
              </a:tr>
              <a:tr h="740844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pic.setPixels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colorArray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Sets the grid of pixels in the picture based on the given 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colorArray</a:t>
                      </a:r>
                      <a:r>
                        <a:rPr lang="en-US" sz="2000" dirty="0"/>
                        <a:t>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946201"/>
                  </a:ext>
                </a:extLst>
              </a:tr>
              <a:tr h="740844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pic.save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fileName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Saves the current picture to a file with the given 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fileName</a:t>
                      </a:r>
                      <a:r>
                        <a:rPr lang="en-US" sz="20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980523"/>
                  </a:ext>
                </a:extLst>
              </a:tr>
              <a:tr h="740844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pic.show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Shows the current picture in a window on the screen.*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403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3538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 in Java: </a:t>
            </a:r>
            <a:r>
              <a:rPr lang="en-US" dirty="0">
                <a:latin typeface="Consolas" panose="020B0609020204030204" pitchFamily="49" charset="0"/>
              </a:rPr>
              <a:t>Color.java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B204056-87DD-4B7C-BE48-AD2E77076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44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Color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color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795E26"/>
                </a:solidFill>
                <a:latin typeface="Consolas" panose="020B0609020204030204" pitchFamily="49" charset="0"/>
              </a:rPr>
              <a:t>Color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redVal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greenVal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blueVal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1D20548-68B1-472F-BFE8-9D20B7158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659837"/>
              </p:ext>
            </p:extLst>
          </p:nvPr>
        </p:nvGraphicFramePr>
        <p:xfrm>
          <a:off x="838200" y="2185245"/>
          <a:ext cx="10515600" cy="4131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0216">
                  <a:extLst>
                    <a:ext uri="{9D8B030D-6E8A-4147-A177-3AD203B41FA5}">
                      <a16:colId xmlns:a16="http://schemas.microsoft.com/office/drawing/2014/main" val="2251307398"/>
                    </a:ext>
                  </a:extLst>
                </a:gridCol>
                <a:gridCol w="5245384">
                  <a:extLst>
                    <a:ext uri="{9D8B030D-6E8A-4147-A177-3AD203B41FA5}">
                      <a16:colId xmlns:a16="http://schemas.microsoft.com/office/drawing/2014/main" val="1075561472"/>
                    </a:ext>
                  </a:extLst>
                </a:gridCol>
              </a:tblGrid>
              <a:tr h="66867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Descriptions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768537"/>
                  </a:ext>
                </a:extLst>
              </a:tr>
              <a:tr h="1154157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color.getRed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Returns the color amount for red.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010095"/>
                  </a:ext>
                </a:extLst>
              </a:tr>
              <a:tr h="1154157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color.getGreen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Returns the color amount for green.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946201"/>
                  </a:ext>
                </a:extLst>
              </a:tr>
              <a:tr h="1154157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color.getBlue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Returns the color amount for blue.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980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0902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2D Arrays Review </a:t>
            </a:r>
          </a:p>
          <a:p>
            <a:pPr>
              <a:spcAft>
                <a:spcPts val="1200"/>
              </a:spcAft>
            </a:pPr>
            <a:r>
              <a:rPr lang="en-US" dirty="0"/>
              <a:t>Images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Images with 2D Arrays!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730315" y="342900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68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2D Arrays Review </a:t>
            </a:r>
          </a:p>
          <a:p>
            <a:pPr>
              <a:spcAft>
                <a:spcPts val="1200"/>
              </a:spcAft>
            </a:pPr>
            <a:r>
              <a:rPr lang="en-US" dirty="0"/>
              <a:t>Images</a:t>
            </a:r>
          </a:p>
          <a:p>
            <a:pPr>
              <a:spcAft>
                <a:spcPts val="1200"/>
              </a:spcAft>
            </a:pPr>
            <a:r>
              <a:rPr lang="en-US" dirty="0"/>
              <a:t>Images with 2D Arrays!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854708" y="2123116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68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The type of an array is </a:t>
            </a:r>
            <a:r>
              <a:rPr lang="en-US" sz="3600" i="1" dirty="0" err="1"/>
              <a:t>ElementType</a:t>
            </a:r>
            <a:r>
              <a:rPr lang="en-US" sz="3600" dirty="0"/>
              <a:t>[]</a:t>
            </a:r>
          </a:p>
          <a:p>
            <a:pPr lvl="1"/>
            <a:r>
              <a:rPr lang="en-US" sz="3200" i="1" dirty="0" err="1"/>
              <a:t>ElementType</a:t>
            </a:r>
            <a:r>
              <a:rPr lang="en-US" sz="3200" dirty="0"/>
              <a:t> can be any type! </a:t>
            </a:r>
            <a:endParaRPr lang="en-US" sz="3200" i="1" dirty="0"/>
          </a:p>
          <a:p>
            <a:r>
              <a:rPr lang="en-US" sz="3600" dirty="0"/>
              <a:t>Can store multiple elements </a:t>
            </a:r>
            <a:r>
              <a:rPr lang="en-US" sz="3600" i="1" dirty="0"/>
              <a:t>of the same type</a:t>
            </a:r>
            <a:endParaRPr lang="en-US" sz="3600" dirty="0"/>
          </a:p>
          <a:p>
            <a:r>
              <a:rPr lang="en-US" sz="3600" dirty="0"/>
              <a:t>Need to specify length of array and type of elements it will store at creation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21B4E5-6A70-4564-84C5-EDA0D5623209}"/>
              </a:ext>
            </a:extLst>
          </p:cNvPr>
          <p:cNvSpPr txBox="1"/>
          <p:nvPr/>
        </p:nvSpPr>
        <p:spPr>
          <a:xfrm>
            <a:off x="2022765" y="5241034"/>
            <a:ext cx="1659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int[]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AFCC3A-DA8D-4063-9E73-D0B304533B30}"/>
              </a:ext>
            </a:extLst>
          </p:cNvPr>
          <p:cNvSpPr txBox="1"/>
          <p:nvPr/>
        </p:nvSpPr>
        <p:spPr>
          <a:xfrm>
            <a:off x="5367251" y="5393434"/>
            <a:ext cx="2561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double[]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B35965-B244-484F-85D1-8FB58C9C58DB}"/>
              </a:ext>
            </a:extLst>
          </p:cNvPr>
          <p:cNvSpPr txBox="1"/>
          <p:nvPr/>
        </p:nvSpPr>
        <p:spPr>
          <a:xfrm>
            <a:off x="7996150" y="5101046"/>
            <a:ext cx="212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String[]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A97B80-E3A2-4A04-B52B-B139DBE05D97}"/>
              </a:ext>
            </a:extLst>
          </p:cNvPr>
          <p:cNvSpPr txBox="1"/>
          <p:nvPr/>
        </p:nvSpPr>
        <p:spPr>
          <a:xfrm>
            <a:off x="3172691" y="6234120"/>
            <a:ext cx="2831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latin typeface="Consolas" panose="020B0609020204030204" pitchFamily="49" charset="0"/>
              </a:rPr>
              <a:t>boolean</a:t>
            </a:r>
            <a:r>
              <a:rPr lang="en-US" sz="2800" dirty="0">
                <a:latin typeface="Consolas" panose="020B0609020204030204" pitchFamily="49" charset="0"/>
              </a:rPr>
              <a:t>[]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0E90C4-9406-4D7B-9D47-16E756FC351B}"/>
              </a:ext>
            </a:extLst>
          </p:cNvPr>
          <p:cNvSpPr txBox="1"/>
          <p:nvPr/>
        </p:nvSpPr>
        <p:spPr>
          <a:xfrm>
            <a:off x="9418322" y="6078342"/>
            <a:ext cx="1659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char[]</a:t>
            </a:r>
          </a:p>
        </p:txBody>
      </p:sp>
      <p:pic>
        <p:nvPicPr>
          <p:cNvPr id="9" name="Picture 2" descr="The text &quot;int[]&quot; highlighted in blue labeled with &quot;type&quot; underneath, followed by the text &quot;arr&quot; highlighted yellow labeled with &quot;name&quot; underneath, followed by &quot; = new int[4];&quot; highlighted purple labeled with &quot;array creation code.&quot; ">
            <a:extLst>
              <a:ext uri="{FF2B5EF4-FFF2-40B4-BE49-F238E27FC236}">
                <a16:creationId xmlns:a16="http://schemas.microsoft.com/office/drawing/2014/main" id="{3AB72C1B-F77C-41E5-9BF8-BB211A767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390" y="3891115"/>
            <a:ext cx="5666515" cy="102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4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r>
              <a:rPr lang="en-US" sz="3600" dirty="0"/>
              <a:t>The type of an array is </a:t>
            </a:r>
            <a:r>
              <a:rPr lang="en-US" sz="3600" i="1" dirty="0" err="1"/>
              <a:t>ElementType</a:t>
            </a:r>
            <a:r>
              <a:rPr lang="en-US" sz="3600" dirty="0"/>
              <a:t>[]</a:t>
            </a:r>
          </a:p>
          <a:p>
            <a:pPr lvl="1"/>
            <a:r>
              <a:rPr lang="en-US" sz="3200" i="1" dirty="0" err="1"/>
              <a:t>ElementType</a:t>
            </a:r>
            <a:r>
              <a:rPr lang="en-US" sz="3200" dirty="0"/>
              <a:t> can be any type! </a:t>
            </a:r>
            <a:endParaRPr lang="en-US" sz="3200" i="1" dirty="0"/>
          </a:p>
          <a:p>
            <a:r>
              <a:rPr lang="en-US" sz="3600" dirty="0"/>
              <a:t>Can store multiple elements </a:t>
            </a:r>
            <a:r>
              <a:rPr lang="en-US" sz="3600" i="1" dirty="0"/>
              <a:t>of the same type</a:t>
            </a:r>
            <a:endParaRPr lang="en-US" sz="3600" dirty="0"/>
          </a:p>
          <a:p>
            <a:r>
              <a:rPr lang="en-US" sz="3600" dirty="0"/>
              <a:t>Need to specify length of array and type of elements it will store at creation</a:t>
            </a:r>
          </a:p>
        </p:txBody>
      </p:sp>
      <p:pic>
        <p:nvPicPr>
          <p:cNvPr id="1028" name="Picture 4" descr="https://static.us.edusercontent.com/files/pJ3vMPOEgj5NjSX7t5TrGDCl">
            <a:extLst>
              <a:ext uri="{FF2B5EF4-FFF2-40B4-BE49-F238E27FC236}">
                <a16:creationId xmlns:a16="http://schemas.microsoft.com/office/drawing/2014/main" id="{9CC40C58-3241-47AC-AB0D-69B41DAA8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002" y="4337502"/>
            <a:ext cx="7529995" cy="216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105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2D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/>
              <a:t>An array of arrays!</a:t>
            </a:r>
          </a:p>
          <a:p>
            <a:pPr marL="0" indent="0" algn="ctr">
              <a:buNone/>
            </a:pPr>
            <a:endParaRPr lang="en-US" sz="3200" i="1" dirty="0"/>
          </a:p>
          <a:p>
            <a:r>
              <a:rPr lang="en-US" sz="3200" dirty="0"/>
              <a:t>The </a:t>
            </a:r>
            <a:r>
              <a:rPr lang="en-US" sz="3200" i="1" dirty="0" err="1"/>
              <a:t>ElementType</a:t>
            </a:r>
            <a:r>
              <a:rPr lang="en-US" sz="3200" dirty="0"/>
              <a:t> of the array is another array itself! </a:t>
            </a:r>
          </a:p>
          <a:p>
            <a:pPr lvl="1"/>
            <a:r>
              <a:rPr lang="en-US" sz="2800" dirty="0"/>
              <a:t>Your first example of “nested data structures” </a:t>
            </a:r>
          </a:p>
          <a:p>
            <a:pPr lvl="2"/>
            <a:r>
              <a:rPr lang="en-US" sz="2400" dirty="0"/>
              <a:t>There will be more! </a:t>
            </a:r>
            <a:endParaRPr lang="en-US" sz="3200" dirty="0"/>
          </a:p>
          <a:p>
            <a:pPr marL="0" indent="0">
              <a:buNone/>
            </a:pPr>
            <a:endParaRPr lang="en-US" sz="3200" i="1" dirty="0"/>
          </a:p>
          <a:p>
            <a:pPr marL="0" indent="0">
              <a:buNone/>
            </a:pPr>
            <a:r>
              <a:rPr lang="en-US" sz="3200" i="1" dirty="0"/>
              <a:t> </a:t>
            </a:r>
          </a:p>
          <a:p>
            <a:pPr marL="0" indent="0">
              <a:buNone/>
            </a:pPr>
            <a:endParaRPr lang="en-US" sz="32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B8E1D5-846E-44ED-9848-F51A3F857518}"/>
              </a:ext>
            </a:extLst>
          </p:cNvPr>
          <p:cNvSpPr txBox="1"/>
          <p:nvPr/>
        </p:nvSpPr>
        <p:spPr>
          <a:xfrm>
            <a:off x="2022764" y="4754880"/>
            <a:ext cx="2040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</a:rPr>
              <a:t>int[][]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43C700-2D16-4FDB-97F4-73C8B03A3E17}"/>
              </a:ext>
            </a:extLst>
          </p:cNvPr>
          <p:cNvSpPr txBox="1"/>
          <p:nvPr/>
        </p:nvSpPr>
        <p:spPr>
          <a:xfrm>
            <a:off x="5367251" y="4907280"/>
            <a:ext cx="246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</a:rPr>
              <a:t>double[][]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E5099E-AFE0-4B7E-87A8-5738FA929F24}"/>
              </a:ext>
            </a:extLst>
          </p:cNvPr>
          <p:cNvSpPr txBox="1"/>
          <p:nvPr/>
        </p:nvSpPr>
        <p:spPr>
          <a:xfrm>
            <a:off x="7996150" y="4614892"/>
            <a:ext cx="2539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</a:rPr>
              <a:t>String[][]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C87055-755A-44BC-8728-7351AED21146}"/>
              </a:ext>
            </a:extLst>
          </p:cNvPr>
          <p:cNvSpPr txBox="1"/>
          <p:nvPr/>
        </p:nvSpPr>
        <p:spPr>
          <a:xfrm>
            <a:off x="3172691" y="5747966"/>
            <a:ext cx="2723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latin typeface="Consolas" panose="020B0609020204030204" pitchFamily="49" charset="0"/>
              </a:rPr>
              <a:t>boolean</a:t>
            </a:r>
            <a:r>
              <a:rPr lang="en-US" sz="3200" dirty="0">
                <a:latin typeface="Consolas" panose="020B0609020204030204" pitchFamily="49" charset="0"/>
              </a:rPr>
              <a:t>[][]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21D526-B9D8-4BC3-BCDB-A9FC0BED98E7}"/>
              </a:ext>
            </a:extLst>
          </p:cNvPr>
          <p:cNvSpPr txBox="1"/>
          <p:nvPr/>
        </p:nvSpPr>
        <p:spPr>
          <a:xfrm>
            <a:off x="8758647" y="5592188"/>
            <a:ext cx="2255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</a:rPr>
              <a:t>char[][]</a:t>
            </a:r>
          </a:p>
        </p:txBody>
      </p:sp>
      <p:pic>
        <p:nvPicPr>
          <p:cNvPr id="2050" name="Picture 2" descr="The text &quot;int[][]&quot; highlighted blue and labeled with &quot;type&quot; underneath, followed by &quot;a&quot; highlighted yellow and labeled with &quot;name&quot;, then = new int[4][3]; highlighted purple and labeled with &quot;array creation code.&quot;">
            <a:extLst>
              <a:ext uri="{FF2B5EF4-FFF2-40B4-BE49-F238E27FC236}">
                <a16:creationId xmlns:a16="http://schemas.microsoft.com/office/drawing/2014/main" id="{771B0B99-F94D-4520-9C55-A0BBB2CDA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57" y="3611389"/>
            <a:ext cx="5772961" cy="100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43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2D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4818017" cy="4805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/>
              <a:t>An array of arrays!</a:t>
            </a:r>
          </a:p>
          <a:p>
            <a:pPr marL="0" indent="0">
              <a:buNone/>
            </a:pPr>
            <a:endParaRPr lang="en-US" sz="3200" i="1" dirty="0"/>
          </a:p>
          <a:p>
            <a:pPr marL="0" indent="0">
              <a:buNone/>
            </a:pPr>
            <a:r>
              <a:rPr lang="en-US" sz="3200" dirty="0"/>
              <a:t>The two dimensions are “rows” and “columns”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i="1" dirty="0"/>
          </a:p>
          <a:p>
            <a:pPr marL="0" indent="0">
              <a:buNone/>
            </a:pPr>
            <a:r>
              <a:rPr lang="en-US" sz="3200" i="1" dirty="0"/>
              <a:t> </a:t>
            </a:r>
          </a:p>
          <a:p>
            <a:pPr marL="0" indent="0">
              <a:buNone/>
            </a:pPr>
            <a:endParaRPr lang="en-US" sz="3200" i="1" dirty="0"/>
          </a:p>
        </p:txBody>
      </p:sp>
      <p:pic>
        <p:nvPicPr>
          <p:cNvPr id="4098" name="Picture 2" descr="https://static.us.edusercontent.com/files/e55lmLPLwx6go6t1SJwOnX3K">
            <a:extLst>
              <a:ext uri="{FF2B5EF4-FFF2-40B4-BE49-F238E27FC236}">
                <a16:creationId xmlns:a16="http://schemas.microsoft.com/office/drawing/2014/main" id="{4FC02A4D-F56D-40A2-A882-C58587BB4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924" y="2192582"/>
            <a:ext cx="6332220" cy="360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005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2D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4818017" cy="48053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/>
              <a:t>A slightly more accurate view…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i="1" dirty="0"/>
              <a:t>reference semantics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6F8378-C35C-4A2D-B9F4-CBEC0DB0A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262" y="2736668"/>
            <a:ext cx="6841487" cy="293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3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11964</TotalTime>
  <Words>1583</Words>
  <Application>Microsoft Office PowerPoint</Application>
  <PresentationFormat>Widescreen</PresentationFormat>
  <Paragraphs>873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2D Arrays</vt:lpstr>
      <vt:lpstr>Lecture Outline</vt:lpstr>
      <vt:lpstr>Announcements</vt:lpstr>
      <vt:lpstr>Lecture Outline</vt:lpstr>
      <vt:lpstr>(PCM) Arrays</vt:lpstr>
      <vt:lpstr>(PCM) Arrays</vt:lpstr>
      <vt:lpstr>(PCM) 2D Arrays</vt:lpstr>
      <vt:lpstr>(PCM) 2D Arrays</vt:lpstr>
      <vt:lpstr>(PCM) 2D Arrays</vt:lpstr>
      <vt:lpstr>(PCM) 2D Array Traversals</vt:lpstr>
      <vt:lpstr>Arrays Utility Class</vt:lpstr>
      <vt:lpstr>Applications of 2D Arrays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Lecture Outline</vt:lpstr>
      <vt:lpstr>Images</vt:lpstr>
      <vt:lpstr>Images</vt:lpstr>
      <vt:lpstr>Images in Java</vt:lpstr>
      <vt:lpstr>Images in Java: Picture.java</vt:lpstr>
      <vt:lpstr>Images in Java: Color.java</vt:lpstr>
      <vt:lpstr>Lecture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260</cp:revision>
  <cp:lastPrinted>2022-09-27T21:33:44Z</cp:lastPrinted>
  <dcterms:created xsi:type="dcterms:W3CDTF">2020-06-13T06:27:42Z</dcterms:created>
  <dcterms:modified xsi:type="dcterms:W3CDTF">2022-10-19T17:40:04Z</dcterms:modified>
</cp:coreProperties>
</file>