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85" r:id="rId3"/>
    <p:sldId id="324" r:id="rId4"/>
    <p:sldId id="350" r:id="rId5"/>
    <p:sldId id="342" r:id="rId6"/>
    <p:sldId id="352" r:id="rId7"/>
    <p:sldId id="351" r:id="rId8"/>
    <p:sldId id="353" r:id="rId9"/>
    <p:sldId id="354" r:id="rId10"/>
    <p:sldId id="357" r:id="rId11"/>
    <p:sldId id="358" r:id="rId12"/>
    <p:sldId id="356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59" r:id="rId31"/>
    <p:sldId id="355" r:id="rId32"/>
    <p:sldId id="312" r:id="rId33"/>
    <p:sldId id="343" r:id="rId34"/>
    <p:sldId id="345" r:id="rId35"/>
    <p:sldId id="348" r:id="rId36"/>
    <p:sldId id="378" r:id="rId37"/>
    <p:sldId id="37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50"/>
            <p14:sldId id="342"/>
            <p14:sldId id="352"/>
            <p14:sldId id="351"/>
            <p14:sldId id="353"/>
            <p14:sldId id="354"/>
            <p14:sldId id="357"/>
            <p14:sldId id="358"/>
            <p14:sldId id="356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1"/>
            <p14:sldId id="372"/>
            <p14:sldId id="373"/>
            <p14:sldId id="374"/>
            <p14:sldId id="375"/>
            <p14:sldId id="376"/>
            <p14:sldId id="377"/>
            <p14:sldId id="359"/>
            <p14:sldId id="355"/>
            <p14:sldId id="312"/>
            <p14:sldId id="343"/>
            <p14:sldId id="345"/>
            <p14:sldId id="348"/>
            <p14:sldId id="378"/>
            <p14:sldId id="3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1361"/>
  </p:normalViewPr>
  <p:slideViewPr>
    <p:cSldViewPr snapToGrid="0" snapToObjects="1">
      <p:cViewPr varScale="1">
        <p:scale>
          <a:sx n="86" d="100"/>
          <a:sy n="86" d="100"/>
        </p:scale>
        <p:origin x="48" y="9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2FC20-7CE0-2C4C-B8DA-5D843D7AD275}"/>
              </a:ext>
            </a:extLst>
          </p:cNvPr>
          <p:cNvSpPr txBox="1"/>
          <p:nvPr userDrawn="1"/>
        </p:nvSpPr>
        <p:spPr>
          <a:xfrm>
            <a:off x="8346734" y="5086747"/>
            <a:ext cx="3552289" cy="1174904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Ajay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Anson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Anthony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Connor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Evelyn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Gaurav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Hilal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Hitesh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Jake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Jin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Karen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Kyler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Noa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Parker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Samuel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Sara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Simon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Sravani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Vivek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E2DBEB-96AA-D441-AA1A-1803B569D8B7}"/>
              </a:ext>
            </a:extLst>
          </p:cNvPr>
          <p:cNvSpPr/>
          <p:nvPr userDrawn="1"/>
        </p:nvSpPr>
        <p:spPr>
          <a:xfrm>
            <a:off x="8346734" y="4819413"/>
            <a:ext cx="2767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 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/ 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7AD165-91DB-084B-A2F9-5E40F1ED88BD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4EAA45-D4D9-8B42-AF08-0F7208E598C6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B7725-4529-472B-80A1-FD10DB33C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030" y="5683844"/>
            <a:ext cx="1055003" cy="104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2D Arrays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en.spotify.com/playlist/31eOln0zVxrUEAg9eK8jrC?si=2dc7b7c1964b4a0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2au/#announcements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2D Arrays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go-to study snack?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43380-B729-584C-8218-B4C9A0B5BB9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Hunter/Miya’s Playlist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904E3-A21E-417B-9E18-9F1A820E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376" y="5694423"/>
            <a:ext cx="1024128" cy="10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2D Array Traversals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45839-CF8A-46FE-95CD-A0EE0F5F1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j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j &lt; list[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].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list[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][j]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711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Utility Class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19602"/>
              </p:ext>
            </p:extLst>
          </p:nvPr>
        </p:nvGraphicFramePr>
        <p:xfrm>
          <a:off x="838199" y="1353215"/>
          <a:ext cx="11016344" cy="477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Arrays.toString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>
                          <a:latin typeface="+mn-lt"/>
                        </a:rPr>
                        <a:t> </a:t>
                      </a:r>
                      <a:r>
                        <a:rPr lang="en-US" dirty="0"/>
                        <a:t>representing the array, such as </a:t>
                      </a:r>
                      <a:br>
                        <a:rPr lang="en-US" dirty="0"/>
                      </a:b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"[10, 30, -25, 17]"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Arrays.fill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(array, value);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Sets every element to the given value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Arrays.equals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>
                          <a:latin typeface="+mn-lt"/>
                        </a:rPr>
                        <a:t> </a:t>
                      </a:r>
                      <a:r>
                        <a:rPr lang="en-US" dirty="0"/>
                        <a:t>if the two arrays contain the same elements in the same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Arrays.deepToString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(array);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representing the array; if the array contains other arrays as elements, the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represents their contents, and so on. For example,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"[[99, 151], [30, 5]]"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Arrays.deepEquals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(array1, array2);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two arrays contain the same elements in the same order; if the array(s) contain other arrays as elements, their contents are tested for equality, and so 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2D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Matrices </a:t>
            </a:r>
          </a:p>
          <a:p>
            <a:pPr lvl="1"/>
            <a:r>
              <a:rPr lang="en-US" sz="2800" dirty="0"/>
              <a:t>Useful in various applications requiring complex math! </a:t>
            </a:r>
          </a:p>
          <a:p>
            <a:r>
              <a:rPr lang="en-US" sz="3200" dirty="0"/>
              <a:t>Board games </a:t>
            </a:r>
          </a:p>
          <a:p>
            <a:pPr lvl="1"/>
            <a:r>
              <a:rPr lang="en-US" sz="2800" dirty="0"/>
              <a:t>(e.g., chess/checkerboard, tic tac toe, sudoku)</a:t>
            </a:r>
          </a:p>
          <a:p>
            <a:r>
              <a:rPr lang="en-US" sz="3200" dirty="0"/>
              <a:t>Representing information in a grid or table </a:t>
            </a:r>
          </a:p>
          <a:p>
            <a:pPr lvl="1"/>
            <a:r>
              <a:rPr lang="en-US" sz="2800" dirty="0"/>
              <a:t>(e.g., scorekeeping, gradebook)</a:t>
            </a:r>
          </a:p>
          <a:p>
            <a:r>
              <a:rPr lang="en-US" sz="3200" dirty="0"/>
              <a:t>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/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327805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80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368135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797005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/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17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885122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50267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CD65524A-8DA5-4FF4-BD9E-B3D370ECD7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430937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162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696651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632349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5EAA0BD1-BAD3-4ADB-97B2-E12F8FF1A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182604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39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109907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887486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5C475FEF-384E-43AC-B0A6-ACD8638BB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924742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62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970093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01448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C7D91C5A-E57C-44EF-95BB-F08C95C31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207449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99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278623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998846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2D57F211-91B5-478A-883D-21881E5D41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912106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42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2D Arrays Review </a:t>
            </a:r>
          </a:p>
          <a:p>
            <a:pPr>
              <a:spcAft>
                <a:spcPts val="1200"/>
              </a:spcAft>
            </a:pPr>
            <a:r>
              <a:rPr lang="en-US" dirty="0"/>
              <a:t>Images</a:t>
            </a:r>
          </a:p>
          <a:p>
            <a:pPr>
              <a:spcAft>
                <a:spcPts val="1200"/>
              </a:spcAft>
            </a:pPr>
            <a:r>
              <a:rPr lang="en-US" dirty="0"/>
              <a:t>Images with 2D Arrays!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663471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774949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08F81802-F346-4F08-9C85-1004835AA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513699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9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756759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349715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8EFE3468-E928-4DA4-B569-3600277C2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284268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19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863033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718906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5FE6FAA4-8734-40F4-8983-7B6F19D7E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253004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202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588653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602560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9285B9A-FD33-4338-B60D-774361EE7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342013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297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877991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207991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4EFEE84-274D-4C94-B221-CE830E931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853831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235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957191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907183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E7B7330-FBE5-4A4E-BCBC-855192320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592194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872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525128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711213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9EC0BA6A-F628-455C-AF90-CAACACE72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493051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279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626054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731769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6516BBBF-164A-4F3A-99A1-A04945002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461112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820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844953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321300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C722FAFF-259E-490C-B12B-D8BCB25F90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169143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473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13215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373587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875026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169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143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119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98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105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0FB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07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Quiz 0 feedback and information about quiz retake logistics were posted this morning </a:t>
            </a:r>
          </a:p>
          <a:p>
            <a:pPr lvl="1"/>
            <a:r>
              <a:rPr lang="en-US" sz="2800" dirty="0"/>
              <a:t>See </a:t>
            </a:r>
            <a:r>
              <a:rPr lang="en-US" sz="2800" dirty="0">
                <a:hlinkClick r:id="rId2"/>
              </a:rPr>
              <a:t>announcement</a:t>
            </a:r>
            <a:r>
              <a:rPr lang="en-US" sz="2800" dirty="0"/>
              <a:t> for details</a:t>
            </a:r>
          </a:p>
          <a:p>
            <a:r>
              <a:rPr lang="en-US" sz="3200" dirty="0"/>
              <a:t>Programming Assignment 1 is due tomorrow (Thurs, Oct 20)</a:t>
            </a:r>
          </a:p>
          <a:p>
            <a:r>
              <a:rPr lang="en-US" sz="3200" dirty="0"/>
              <a:t>Quiz 1 will be held in your quiz section on Tuesday (Oct 25)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matrixAdd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A242B1-DABE-4D68-875E-2691F87FB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190400"/>
              </p:ext>
            </p:extLst>
          </p:nvPr>
        </p:nvGraphicFramePr>
        <p:xfrm>
          <a:off x="1240973" y="1371599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CD75E41-7077-499A-A99C-7EF675FF6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5427"/>
              </p:ext>
            </p:extLst>
          </p:nvPr>
        </p:nvGraphicFramePr>
        <p:xfrm>
          <a:off x="1240973" y="4509952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  <p:sp>
        <p:nvSpPr>
          <p:cNvPr id="12" name="Plus Sign 11">
            <a:extLst>
              <a:ext uri="{FF2B5EF4-FFF2-40B4-BE49-F238E27FC236}">
                <a16:creationId xmlns:a16="http://schemas.microsoft.com/office/drawing/2014/main" id="{B100F266-9118-4C39-A17B-E33DCB1FCBC5}"/>
              </a:ext>
            </a:extLst>
          </p:cNvPr>
          <p:cNvSpPr/>
          <p:nvPr/>
        </p:nvSpPr>
        <p:spPr>
          <a:xfrm>
            <a:off x="2706190" y="3476896"/>
            <a:ext cx="822960" cy="855617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EEB12D-8935-45C0-A6C4-A9549EC859CA}"/>
              </a:ext>
            </a:extLst>
          </p:cNvPr>
          <p:cNvSpPr/>
          <p:nvPr/>
        </p:nvSpPr>
        <p:spPr>
          <a:xfrm rot="16200000">
            <a:off x="6082938" y="3298371"/>
            <a:ext cx="757646" cy="1018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E86FBD2C-7DE9-4F46-810D-DD4BEF4F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08348"/>
              </p:ext>
            </p:extLst>
          </p:nvPr>
        </p:nvGraphicFramePr>
        <p:xfrm>
          <a:off x="7728859" y="2831373"/>
          <a:ext cx="3753395" cy="1952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679">
                  <a:extLst>
                    <a:ext uri="{9D8B030D-6E8A-4147-A177-3AD203B41FA5}">
                      <a16:colId xmlns:a16="http://schemas.microsoft.com/office/drawing/2014/main" val="2862508809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3754692235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502607394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1202980538"/>
                    </a:ext>
                  </a:extLst>
                </a:gridCol>
                <a:gridCol w="750679">
                  <a:extLst>
                    <a:ext uri="{9D8B030D-6E8A-4147-A177-3AD203B41FA5}">
                      <a16:colId xmlns:a16="http://schemas.microsoft.com/office/drawing/2014/main" val="4096569836"/>
                    </a:ext>
                  </a:extLst>
                </a:gridCol>
              </a:tblGrid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5942554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435476"/>
                  </a:ext>
                </a:extLst>
              </a:tr>
              <a:tr h="6509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4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537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2D Arrays Review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Images</a:t>
            </a:r>
          </a:p>
          <a:p>
            <a:pPr>
              <a:spcAft>
                <a:spcPts val="1200"/>
              </a:spcAft>
            </a:pPr>
            <a:r>
              <a:rPr lang="en-US" dirty="0"/>
              <a:t>Images with 2D Arrays!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74103" y="28023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3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From the computer’s perspective, images are just a big grid of values called </a:t>
            </a:r>
            <a:r>
              <a:rPr lang="en-US" sz="3600" b="1" dirty="0"/>
              <a:t>pixels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pixel shows a different color based on a specified value.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B1E370-9F78-4CE3-9F83-D912C922CE69}"/>
              </a:ext>
            </a:extLst>
          </p:cNvPr>
          <p:cNvSpPr/>
          <p:nvPr/>
        </p:nvSpPr>
        <p:spPr>
          <a:xfrm>
            <a:off x="5120640" y="4305993"/>
            <a:ext cx="3230880" cy="2261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5EDFD6-E5BB-4496-98A6-4B05700E96B0}"/>
              </a:ext>
            </a:extLst>
          </p:cNvPr>
          <p:cNvCxnSpPr>
            <a:cxnSpLocks/>
          </p:cNvCxnSpPr>
          <p:nvPr/>
        </p:nvCxnSpPr>
        <p:spPr>
          <a:xfrm>
            <a:off x="5120640" y="4095859"/>
            <a:ext cx="3157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5D599D-4A2F-43BD-8B84-A348A18C480F}"/>
              </a:ext>
            </a:extLst>
          </p:cNvPr>
          <p:cNvCxnSpPr>
            <a:cxnSpLocks/>
          </p:cNvCxnSpPr>
          <p:nvPr/>
        </p:nvCxnSpPr>
        <p:spPr>
          <a:xfrm>
            <a:off x="4876799" y="4305993"/>
            <a:ext cx="0" cy="226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A4B5C6-A654-4161-98FD-B01F8E708713}"/>
              </a:ext>
            </a:extLst>
          </p:cNvPr>
          <p:cNvSpPr txBox="1"/>
          <p:nvPr/>
        </p:nvSpPr>
        <p:spPr>
          <a:xfrm>
            <a:off x="4564759" y="3926582"/>
            <a:ext cx="566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(0,0)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343CE-D684-4617-A467-4F330B888E22}"/>
              </a:ext>
            </a:extLst>
          </p:cNvPr>
          <p:cNvSpPr txBox="1"/>
          <p:nvPr/>
        </p:nvSpPr>
        <p:spPr>
          <a:xfrm>
            <a:off x="4587776" y="5067191"/>
            <a:ext cx="26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B8113-17F0-4D11-B2BA-0CBE91A61FBF}"/>
              </a:ext>
            </a:extLst>
          </p:cNvPr>
          <p:cNvSpPr txBox="1"/>
          <p:nvPr/>
        </p:nvSpPr>
        <p:spPr>
          <a:xfrm>
            <a:off x="6467660" y="3784261"/>
            <a:ext cx="26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If images are just grids of pixels, and we can think of 2D arrays as grids,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	We can represent images as 2D arrays of pixels!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Further, since each pixel is shown as a specific color,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	We can represent images as 2D arrays of colors! </a:t>
            </a:r>
          </a:p>
        </p:txBody>
      </p:sp>
    </p:spTree>
    <p:extLst>
      <p:ext uri="{BB962C8B-B14F-4D97-AF65-F5344CB8AC3E}">
        <p14:creationId xmlns:p14="http://schemas.microsoft.com/office/powerpoint/2010/main" val="13735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onsolas" panose="020B0609020204030204" pitchFamily="49" charset="0"/>
              </a:rPr>
              <a:t>Picture.java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Represents the idea of a picture in your program</a:t>
            </a:r>
          </a:p>
          <a:p>
            <a:pPr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200" dirty="0">
                <a:latin typeface="Consolas" panose="020B0609020204030204" pitchFamily="49" charset="0"/>
              </a:rPr>
              <a:t>Color.java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Represents colors in your program!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Uses the RGB color scheme where each color is made up of some amount (0-255) of </a:t>
            </a:r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dirty="0">
                <a:solidFill>
                  <a:srgbClr val="FF0000"/>
                </a:solidFill>
              </a:rPr>
              <a:t>ed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00B050"/>
                </a:solidFill>
              </a:rPr>
              <a:t>g</a:t>
            </a:r>
            <a:r>
              <a:rPr lang="en-US" sz="2800" dirty="0">
                <a:solidFill>
                  <a:srgbClr val="00B050"/>
                </a:solidFill>
              </a:rPr>
              <a:t>reen</a:t>
            </a:r>
            <a:r>
              <a:rPr lang="en-US" sz="2800" dirty="0"/>
              <a:t>, and </a:t>
            </a:r>
            <a:r>
              <a:rPr lang="en-US" sz="2800" b="1" dirty="0">
                <a:solidFill>
                  <a:srgbClr val="0070C0"/>
                </a:solidFill>
              </a:rPr>
              <a:t>b</a:t>
            </a:r>
            <a:r>
              <a:rPr lang="en-US" sz="2800" dirty="0">
                <a:solidFill>
                  <a:srgbClr val="0070C0"/>
                </a:solidFill>
              </a:rPr>
              <a:t>lue</a:t>
            </a:r>
          </a:p>
        </p:txBody>
      </p:sp>
    </p:spTree>
    <p:extLst>
      <p:ext uri="{BB962C8B-B14F-4D97-AF65-F5344CB8AC3E}">
        <p14:creationId xmlns:p14="http://schemas.microsoft.com/office/powerpoint/2010/main" val="41010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in Java: </a:t>
            </a:r>
            <a:r>
              <a:rPr lang="en-US" dirty="0">
                <a:latin typeface="Consolas" panose="020B0609020204030204" pitchFamily="49" charset="0"/>
              </a:rPr>
              <a:t>Picture.java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204056-87DD-4B7C-BE48-AD2E7707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44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Picture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pic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 panose="020B0609020204030204" pitchFamily="49" charset="0"/>
              </a:rPr>
              <a:t>Picture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A31515"/>
                </a:solidFill>
                <a:latin typeface="Consolas" panose="020B0609020204030204" pitchFamily="49" charset="0"/>
              </a:rPr>
              <a:t>"gumball.png"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* This functionality doesn’t work perfectly on Ed, it’s probably easier to use the save() method! </a:t>
            </a:r>
            <a:endParaRPr 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D20548-68B1-472F-BFE8-9D20B7158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72614"/>
              </p:ext>
            </p:extLst>
          </p:nvPr>
        </p:nvGraphicFramePr>
        <p:xfrm>
          <a:off x="838199" y="2185246"/>
          <a:ext cx="10515599" cy="339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215">
                  <a:extLst>
                    <a:ext uri="{9D8B030D-6E8A-4147-A177-3AD203B41FA5}">
                      <a16:colId xmlns:a16="http://schemas.microsoft.com/office/drawing/2014/main" val="2251307398"/>
                    </a:ext>
                  </a:extLst>
                </a:gridCol>
                <a:gridCol w="5245384">
                  <a:extLst>
                    <a:ext uri="{9D8B030D-6E8A-4147-A177-3AD203B41FA5}">
                      <a16:colId xmlns:a16="http://schemas.microsoft.com/office/drawing/2014/main" val="1075561472"/>
                    </a:ext>
                  </a:extLst>
                </a:gridCol>
              </a:tblGrid>
              <a:tr h="429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68537"/>
                  </a:ext>
                </a:extLst>
              </a:tr>
              <a:tr h="74084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pic.getPixels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a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Color[][]</a:t>
                      </a:r>
                      <a:r>
                        <a:rPr lang="en-US" sz="2000" dirty="0"/>
                        <a:t> representing the colors in the grid of pixels.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10095"/>
                  </a:ext>
                </a:extLst>
              </a:tr>
              <a:tr h="74084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pic.setPixels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colorArray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Sets the grid of pixels in the picture based on the given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colorArray</a:t>
                      </a:r>
                      <a:r>
                        <a:rPr lang="en-US" sz="20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46201"/>
                  </a:ext>
                </a:extLst>
              </a:tr>
              <a:tr h="74084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pic.save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fileName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Saves the current picture to a file with the given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fileName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80523"/>
                  </a:ext>
                </a:extLst>
              </a:tr>
              <a:tr h="74084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pic.show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Shows the current picture in a window on the screen.*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03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353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in Java: </a:t>
            </a:r>
            <a:r>
              <a:rPr lang="en-US" dirty="0">
                <a:latin typeface="Consolas" panose="020B0609020204030204" pitchFamily="49" charset="0"/>
              </a:rPr>
              <a:t>Color.java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204056-87DD-4B7C-BE48-AD2E7707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44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redVal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greenVal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blueVal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D20548-68B1-472F-BFE8-9D20B7158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59837"/>
              </p:ext>
            </p:extLst>
          </p:nvPr>
        </p:nvGraphicFramePr>
        <p:xfrm>
          <a:off x="838200" y="2185245"/>
          <a:ext cx="10515600" cy="4131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216">
                  <a:extLst>
                    <a:ext uri="{9D8B030D-6E8A-4147-A177-3AD203B41FA5}">
                      <a16:colId xmlns:a16="http://schemas.microsoft.com/office/drawing/2014/main" val="2251307398"/>
                    </a:ext>
                  </a:extLst>
                </a:gridCol>
                <a:gridCol w="5245384">
                  <a:extLst>
                    <a:ext uri="{9D8B030D-6E8A-4147-A177-3AD203B41FA5}">
                      <a16:colId xmlns:a16="http://schemas.microsoft.com/office/drawing/2014/main" val="1075561472"/>
                    </a:ext>
                  </a:extLst>
                </a:gridCol>
              </a:tblGrid>
              <a:tr h="6686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68537"/>
                  </a:ext>
                </a:extLst>
              </a:tr>
              <a:tr h="1154157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color.getRed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Returns the color amount for 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10095"/>
                  </a:ext>
                </a:extLst>
              </a:tr>
              <a:tr h="1154157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color.getGreen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Returns the color amount for green.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46201"/>
                  </a:ext>
                </a:extLst>
              </a:tr>
              <a:tr h="1154157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color.getBlue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Returns the color amount for blue.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8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090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2D Arrays Review </a:t>
            </a:r>
          </a:p>
          <a:p>
            <a:pPr>
              <a:spcAft>
                <a:spcPts val="1200"/>
              </a:spcAft>
            </a:pPr>
            <a:r>
              <a:rPr lang="en-US" dirty="0"/>
              <a:t>Images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Images with 2D Arrays!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730315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2D Arrays Review </a:t>
            </a:r>
          </a:p>
          <a:p>
            <a:pPr>
              <a:spcAft>
                <a:spcPts val="1200"/>
              </a:spcAft>
            </a:pPr>
            <a:r>
              <a:rPr lang="en-US" dirty="0"/>
              <a:t>Images</a:t>
            </a:r>
          </a:p>
          <a:p>
            <a:pPr>
              <a:spcAft>
                <a:spcPts val="1200"/>
              </a:spcAft>
            </a:pPr>
            <a:r>
              <a:rPr lang="en-US" dirty="0"/>
              <a:t>Images with 2D Arrays!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54708" y="2123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type of an array is </a:t>
            </a:r>
            <a:r>
              <a:rPr lang="en-US" sz="3600" i="1" dirty="0" err="1"/>
              <a:t>ElementType</a:t>
            </a:r>
            <a:r>
              <a:rPr lang="en-US" sz="3600" dirty="0"/>
              <a:t>[]</a:t>
            </a:r>
          </a:p>
          <a:p>
            <a:pPr lvl="1"/>
            <a:r>
              <a:rPr lang="en-US" sz="3200" i="1" dirty="0" err="1"/>
              <a:t>ElementType</a:t>
            </a:r>
            <a:r>
              <a:rPr lang="en-US" sz="3200" dirty="0"/>
              <a:t> can be any type! </a:t>
            </a:r>
            <a:endParaRPr lang="en-US" sz="3200" i="1" dirty="0"/>
          </a:p>
          <a:p>
            <a:r>
              <a:rPr lang="en-US" sz="3600" dirty="0"/>
              <a:t>Can store multiple elements </a:t>
            </a:r>
            <a:r>
              <a:rPr lang="en-US" sz="3600" i="1" dirty="0"/>
              <a:t>of the same type</a:t>
            </a:r>
            <a:endParaRPr lang="en-US" sz="3600" dirty="0"/>
          </a:p>
          <a:p>
            <a:r>
              <a:rPr lang="en-US" sz="3600" dirty="0"/>
              <a:t>Need to specify length of array and type of elements it will store at 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1B4E5-6A70-4564-84C5-EDA0D5623209}"/>
              </a:ext>
            </a:extLst>
          </p:cNvPr>
          <p:cNvSpPr txBox="1"/>
          <p:nvPr/>
        </p:nvSpPr>
        <p:spPr>
          <a:xfrm>
            <a:off x="2022765" y="5241034"/>
            <a:ext cx="165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int[]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FCC3A-DA8D-4063-9E73-D0B304533B30}"/>
              </a:ext>
            </a:extLst>
          </p:cNvPr>
          <p:cNvSpPr txBox="1"/>
          <p:nvPr/>
        </p:nvSpPr>
        <p:spPr>
          <a:xfrm>
            <a:off x="5367251" y="5393434"/>
            <a:ext cx="256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double[]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35965-B244-484F-85D1-8FB58C9C58DB}"/>
              </a:ext>
            </a:extLst>
          </p:cNvPr>
          <p:cNvSpPr txBox="1"/>
          <p:nvPr/>
        </p:nvSpPr>
        <p:spPr>
          <a:xfrm>
            <a:off x="7996150" y="5101046"/>
            <a:ext cx="212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String[]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97B80-E3A2-4A04-B52B-B139DBE05D97}"/>
              </a:ext>
            </a:extLst>
          </p:cNvPr>
          <p:cNvSpPr txBox="1"/>
          <p:nvPr/>
        </p:nvSpPr>
        <p:spPr>
          <a:xfrm>
            <a:off x="3172691" y="6234120"/>
            <a:ext cx="283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</a:rPr>
              <a:t>boolean</a:t>
            </a:r>
            <a:r>
              <a:rPr lang="en-US" sz="2800" dirty="0">
                <a:latin typeface="Consolas" panose="020B0609020204030204" pitchFamily="49" charset="0"/>
              </a:rPr>
              <a:t>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E90C4-9406-4D7B-9D47-16E756FC351B}"/>
              </a:ext>
            </a:extLst>
          </p:cNvPr>
          <p:cNvSpPr txBox="1"/>
          <p:nvPr/>
        </p:nvSpPr>
        <p:spPr>
          <a:xfrm>
            <a:off x="9418322" y="6078342"/>
            <a:ext cx="165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char[]</a:t>
            </a:r>
          </a:p>
        </p:txBody>
      </p:sp>
      <p:pic>
        <p:nvPicPr>
          <p:cNvPr id="9" name="Picture 2" descr="The text &quot;int[]&quot; highlighted in blue labeled with &quot;type&quot; underneath, followed by the text &quot;arr&quot; highlighted yellow labeled with &quot;name&quot; underneath, followed by &quot; = new int[4];&quot; highlighted purple labeled with &quot;array creation code.&quot; ">
            <a:extLst>
              <a:ext uri="{FF2B5EF4-FFF2-40B4-BE49-F238E27FC236}">
                <a16:creationId xmlns:a16="http://schemas.microsoft.com/office/drawing/2014/main" id="{3AB72C1B-F77C-41E5-9BF8-BB211A76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90" y="3891115"/>
            <a:ext cx="5666515" cy="102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The type of an array is </a:t>
            </a:r>
            <a:r>
              <a:rPr lang="en-US" sz="3600" i="1" dirty="0" err="1"/>
              <a:t>ElementType</a:t>
            </a:r>
            <a:r>
              <a:rPr lang="en-US" sz="3600" dirty="0"/>
              <a:t>[]</a:t>
            </a:r>
          </a:p>
          <a:p>
            <a:pPr lvl="1"/>
            <a:r>
              <a:rPr lang="en-US" sz="3200" i="1" dirty="0" err="1"/>
              <a:t>ElementType</a:t>
            </a:r>
            <a:r>
              <a:rPr lang="en-US" sz="3200" dirty="0"/>
              <a:t> can be any type! </a:t>
            </a:r>
            <a:endParaRPr lang="en-US" sz="3200" i="1" dirty="0"/>
          </a:p>
          <a:p>
            <a:r>
              <a:rPr lang="en-US" sz="3600" dirty="0"/>
              <a:t>Can store multiple elements </a:t>
            </a:r>
            <a:r>
              <a:rPr lang="en-US" sz="3600" i="1" dirty="0"/>
              <a:t>of the same type</a:t>
            </a:r>
            <a:endParaRPr lang="en-US" sz="3600" dirty="0"/>
          </a:p>
          <a:p>
            <a:r>
              <a:rPr lang="en-US" sz="3600" dirty="0"/>
              <a:t>Need to specify length of array and type of elements it will store at creation</a:t>
            </a:r>
          </a:p>
        </p:txBody>
      </p:sp>
      <p:pic>
        <p:nvPicPr>
          <p:cNvPr id="1028" name="Picture 4" descr="https://static.us.edusercontent.com/files/pJ3vMPOEgj5NjSX7t5TrGDCl">
            <a:extLst>
              <a:ext uri="{FF2B5EF4-FFF2-40B4-BE49-F238E27FC236}">
                <a16:creationId xmlns:a16="http://schemas.microsoft.com/office/drawing/2014/main" id="{9CC40C58-3241-47AC-AB0D-69B41DAA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02" y="4337502"/>
            <a:ext cx="7529995" cy="21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2D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An array of arrays!</a:t>
            </a:r>
          </a:p>
          <a:p>
            <a:pPr marL="0" indent="0" algn="ctr">
              <a:buNone/>
            </a:pPr>
            <a:endParaRPr lang="en-US" sz="3200" i="1" dirty="0"/>
          </a:p>
          <a:p>
            <a:r>
              <a:rPr lang="en-US" sz="3200" dirty="0"/>
              <a:t>The </a:t>
            </a:r>
            <a:r>
              <a:rPr lang="en-US" sz="3200" i="1" dirty="0" err="1"/>
              <a:t>ElementType</a:t>
            </a:r>
            <a:r>
              <a:rPr lang="en-US" sz="3200" dirty="0"/>
              <a:t> of the array is another array itself! </a:t>
            </a:r>
          </a:p>
          <a:p>
            <a:pPr lvl="1"/>
            <a:r>
              <a:rPr lang="en-US" sz="2800" dirty="0"/>
              <a:t>Your first example of “nested data structures” </a:t>
            </a:r>
          </a:p>
          <a:p>
            <a:pPr lvl="2"/>
            <a:r>
              <a:rPr lang="en-US" sz="2400" dirty="0"/>
              <a:t>There will be more! </a:t>
            </a:r>
            <a:endParaRPr lang="en-US" sz="3200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 </a:t>
            </a:r>
          </a:p>
          <a:p>
            <a:pPr marL="0" indent="0">
              <a:buNone/>
            </a:pPr>
            <a:endParaRPr lang="en-US" sz="3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8E1D5-846E-44ED-9848-F51A3F857518}"/>
              </a:ext>
            </a:extLst>
          </p:cNvPr>
          <p:cNvSpPr txBox="1"/>
          <p:nvPr/>
        </p:nvSpPr>
        <p:spPr>
          <a:xfrm>
            <a:off x="2022764" y="4754880"/>
            <a:ext cx="2040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int[][]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3C700-2D16-4FDB-97F4-73C8B03A3E17}"/>
              </a:ext>
            </a:extLst>
          </p:cNvPr>
          <p:cNvSpPr txBox="1"/>
          <p:nvPr/>
        </p:nvSpPr>
        <p:spPr>
          <a:xfrm>
            <a:off x="5367251" y="4907280"/>
            <a:ext cx="246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double[][]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5099E-AFE0-4B7E-87A8-5738FA929F24}"/>
              </a:ext>
            </a:extLst>
          </p:cNvPr>
          <p:cNvSpPr txBox="1"/>
          <p:nvPr/>
        </p:nvSpPr>
        <p:spPr>
          <a:xfrm>
            <a:off x="7996150" y="4614892"/>
            <a:ext cx="253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String[][]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87055-755A-44BC-8728-7351AED21146}"/>
              </a:ext>
            </a:extLst>
          </p:cNvPr>
          <p:cNvSpPr txBox="1"/>
          <p:nvPr/>
        </p:nvSpPr>
        <p:spPr>
          <a:xfrm>
            <a:off x="3172691" y="5747966"/>
            <a:ext cx="272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[][]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1D526-B9D8-4BC3-BCDB-A9FC0BED98E7}"/>
              </a:ext>
            </a:extLst>
          </p:cNvPr>
          <p:cNvSpPr txBox="1"/>
          <p:nvPr/>
        </p:nvSpPr>
        <p:spPr>
          <a:xfrm>
            <a:off x="8758647" y="5592188"/>
            <a:ext cx="225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char[][]</a:t>
            </a:r>
          </a:p>
        </p:txBody>
      </p:sp>
      <p:pic>
        <p:nvPicPr>
          <p:cNvPr id="2050" name="Picture 2" descr="The text &quot;int[][]&quot; highlighted blue and labeled with &quot;type&quot; underneath, followed by &quot;a&quot; highlighted yellow and labeled with &quot;name&quot;, then = new int[4][3]; highlighted purple and labeled with &quot;array creation code.&quot;">
            <a:extLst>
              <a:ext uri="{FF2B5EF4-FFF2-40B4-BE49-F238E27FC236}">
                <a16:creationId xmlns:a16="http://schemas.microsoft.com/office/drawing/2014/main" id="{771B0B99-F94D-4520-9C55-A0BBB2CD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3611389"/>
            <a:ext cx="5772961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3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2D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18017" cy="480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An array of arrays!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dirty="0"/>
              <a:t>The two dimensions are “rows” and “columns”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 </a:t>
            </a:r>
          </a:p>
          <a:p>
            <a:pPr marL="0" indent="0">
              <a:buNone/>
            </a:pPr>
            <a:endParaRPr lang="en-US" sz="3200" i="1" dirty="0"/>
          </a:p>
        </p:txBody>
      </p:sp>
      <p:pic>
        <p:nvPicPr>
          <p:cNvPr id="4098" name="Picture 2" descr="https://static.us.edusercontent.com/files/e55lmLPLwx6go6t1SJwOnX3K">
            <a:extLst>
              <a:ext uri="{FF2B5EF4-FFF2-40B4-BE49-F238E27FC236}">
                <a16:creationId xmlns:a16="http://schemas.microsoft.com/office/drawing/2014/main" id="{4FC02A4D-F56D-40A2-A882-C58587BB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24" y="2192582"/>
            <a:ext cx="6332220" cy="36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0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2D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18017" cy="48053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A slightly more accurate view…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reference semantics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F8378-C35C-4A2D-B9F4-CBEC0DB0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262" y="2736668"/>
            <a:ext cx="6841487" cy="29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11964</TotalTime>
  <Words>1583</Words>
  <Application>Microsoft Office PowerPoint</Application>
  <PresentationFormat>Widescreen</PresentationFormat>
  <Paragraphs>873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2D Arrays</vt:lpstr>
      <vt:lpstr>Lecture Outline</vt:lpstr>
      <vt:lpstr>Announcements</vt:lpstr>
      <vt:lpstr>Lecture Outline</vt:lpstr>
      <vt:lpstr>(PCM) Arrays</vt:lpstr>
      <vt:lpstr>(PCM) Arrays</vt:lpstr>
      <vt:lpstr>(PCM) 2D Arrays</vt:lpstr>
      <vt:lpstr>(PCM) 2D Arrays</vt:lpstr>
      <vt:lpstr>(PCM) 2D Arrays</vt:lpstr>
      <vt:lpstr>(PCM) 2D Array Traversals</vt:lpstr>
      <vt:lpstr>Arrays Utility Class</vt:lpstr>
      <vt:lpstr>Applications of 2D Arrays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matrixAdd</vt:lpstr>
      <vt:lpstr>Lecture Outline</vt:lpstr>
      <vt:lpstr>Images</vt:lpstr>
      <vt:lpstr>Images</vt:lpstr>
      <vt:lpstr>Images in Java</vt:lpstr>
      <vt:lpstr>Images in Java: Picture.java</vt:lpstr>
      <vt:lpstr>Images in Java: Color.java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260</cp:revision>
  <cp:lastPrinted>2022-09-27T21:33:44Z</cp:lastPrinted>
  <dcterms:created xsi:type="dcterms:W3CDTF">2020-06-13T06:27:42Z</dcterms:created>
  <dcterms:modified xsi:type="dcterms:W3CDTF">2022-10-19T17:40:04Z</dcterms:modified>
</cp:coreProperties>
</file>