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382" r:id="rId3"/>
    <p:sldId id="277" r:id="rId4"/>
    <p:sldId id="383" r:id="rId5"/>
    <p:sldId id="379" r:id="rId6"/>
    <p:sldId id="380" r:id="rId7"/>
    <p:sldId id="381" r:id="rId8"/>
    <p:sldId id="384" r:id="rId9"/>
    <p:sldId id="385" r:id="rId10"/>
    <p:sldId id="38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A0FF"/>
    <a:srgbClr val="FAFAFA"/>
    <a:srgbClr val="F5F5F5"/>
    <a:srgbClr val="EF5777"/>
    <a:srgbClr val="0FB9B1"/>
    <a:srgbClr val="F7B731"/>
    <a:srgbClr val="FA8231"/>
    <a:srgbClr val="4E408B"/>
    <a:srgbClr val="43367C"/>
    <a:srgbClr val="2E235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7" autoAdjust="0"/>
    <p:restoredTop sz="91361"/>
  </p:normalViewPr>
  <p:slideViewPr>
    <p:cSldViewPr snapToGrid="0" snapToObjects="1">
      <p:cViewPr>
        <p:scale>
          <a:sx n="110" d="100"/>
          <a:sy n="110" d="100"/>
        </p:scale>
        <p:origin x="1168" y="312"/>
      </p:cViewPr>
      <p:guideLst/>
    </p:cSldViewPr>
  </p:slideViewPr>
  <p:outlineViewPr>
    <p:cViewPr>
      <p:scale>
        <a:sx n="33" d="100"/>
        <a:sy n="33" d="100"/>
      </p:scale>
      <p:origin x="0" y="-18096"/>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8B3A00-37AE-DF4F-846D-B0E493D1DDE8}" type="datetimeFigureOut">
              <a:rPr lang="en-US" smtClean="0"/>
              <a:t>10/13/22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60FC8D-3FAB-384B-A523-F958535FCC05}" type="slidenum">
              <a:rPr lang="en-US" smtClean="0"/>
              <a:t>‹#›</a:t>
            </a:fld>
            <a:endParaRPr lang="en-US"/>
          </a:p>
        </p:txBody>
      </p:sp>
    </p:spTree>
    <p:extLst>
      <p:ext uri="{BB962C8B-B14F-4D97-AF65-F5344CB8AC3E}">
        <p14:creationId xmlns:p14="http://schemas.microsoft.com/office/powerpoint/2010/main" val="3294039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A660FC8D-3FAB-384B-A523-F958535FCC05}" type="slidenum">
              <a:rPr lang="en-US" smtClean="0"/>
              <a:t>8</a:t>
            </a:fld>
            <a:endParaRPr lang="en-US"/>
          </a:p>
        </p:txBody>
      </p:sp>
    </p:spTree>
    <p:extLst>
      <p:ext uri="{BB962C8B-B14F-4D97-AF65-F5344CB8AC3E}">
        <p14:creationId xmlns:p14="http://schemas.microsoft.com/office/powerpoint/2010/main" val="23566054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A767893-A04A-161E-00D0-C6789B08910C}"/>
              </a:ext>
            </a:extLst>
          </p:cNvPr>
          <p:cNvPicPr>
            <a:picLocks noChangeAspect="1"/>
          </p:cNvPicPr>
          <p:nvPr userDrawn="1"/>
        </p:nvPicPr>
        <p:blipFill>
          <a:blip r:embed="rId2"/>
          <a:srcRect/>
          <a:stretch/>
        </p:blipFill>
        <p:spPr>
          <a:xfrm>
            <a:off x="-105230" y="236757"/>
            <a:ext cx="12662138" cy="6716711"/>
          </a:xfrm>
          <a:prstGeom prst="rect">
            <a:avLst/>
          </a:prstGeom>
        </p:spPr>
      </p:pic>
      <p:sp>
        <p:nvSpPr>
          <p:cNvPr id="9" name="Title 8">
            <a:extLst>
              <a:ext uri="{FF2B5EF4-FFF2-40B4-BE49-F238E27FC236}">
                <a16:creationId xmlns:a16="http://schemas.microsoft.com/office/drawing/2014/main" id="{39E575A9-56CD-5A42-B9C7-1068F92289D5}"/>
              </a:ext>
            </a:extLst>
          </p:cNvPr>
          <p:cNvSpPr>
            <a:spLocks noGrp="1"/>
          </p:cNvSpPr>
          <p:nvPr>
            <p:ph type="title"/>
          </p:nvPr>
        </p:nvSpPr>
        <p:spPr>
          <a:xfrm>
            <a:off x="270901" y="4174812"/>
            <a:ext cx="6212925" cy="1954786"/>
          </a:xfrm>
        </p:spPr>
        <p:txBody>
          <a:bodyPr anchor="t">
            <a:noAutofit/>
          </a:bodyPr>
          <a:lstStyle>
            <a:lvl1pPr>
              <a:defRPr sz="6000" b="0" i="0">
                <a:solidFill>
                  <a:srgbClr val="F0F0F0"/>
                </a:solidFill>
                <a:latin typeface="Montserrat SemiBold" pitchFamily="2" charset="77"/>
              </a:defRPr>
            </a:lvl1pPr>
          </a:lstStyle>
          <a:p>
            <a:r>
              <a:rPr lang="en-US" dirty="0"/>
              <a:t>Click to edit</a:t>
            </a:r>
          </a:p>
        </p:txBody>
      </p:sp>
      <p:sp>
        <p:nvSpPr>
          <p:cNvPr id="11" name="TextBox 10">
            <a:extLst>
              <a:ext uri="{FF2B5EF4-FFF2-40B4-BE49-F238E27FC236}">
                <a16:creationId xmlns:a16="http://schemas.microsoft.com/office/drawing/2014/main" id="{4AB47C65-C622-BE47-AE97-E148F4F3EA4E}"/>
              </a:ext>
            </a:extLst>
          </p:cNvPr>
          <p:cNvSpPr txBox="1"/>
          <p:nvPr userDrawn="1"/>
        </p:nvSpPr>
        <p:spPr>
          <a:xfrm>
            <a:off x="292976" y="3182200"/>
            <a:ext cx="3682675" cy="892552"/>
          </a:xfrm>
          <a:prstGeom prst="rect">
            <a:avLst/>
          </a:prstGeom>
          <a:noFill/>
        </p:spPr>
        <p:txBody>
          <a:bodyPr wrap="square" rtlCol="0">
            <a:spAutoFit/>
          </a:bodyPr>
          <a:lstStyle/>
          <a:p>
            <a:r>
              <a:rPr lang="en-US" sz="3600" b="1" i="0" spc="100" baseline="0" dirty="0">
                <a:solidFill>
                  <a:srgbClr val="F0F0F0"/>
                </a:solidFill>
                <a:latin typeface="Montserrat ExtraBold" pitchFamily="2" charset="77"/>
              </a:rPr>
              <a:t>CSE 122</a:t>
            </a:r>
          </a:p>
          <a:p>
            <a:r>
              <a:rPr lang="en-US" sz="1600" b="0" i="0" spc="100" baseline="0" dirty="0">
                <a:solidFill>
                  <a:srgbClr val="F0F0F0"/>
                </a:solidFill>
                <a:latin typeface="Candara" panose="020E0502030303020204" pitchFamily="34" charset="0"/>
              </a:rPr>
              <a:t> Autumn 2022</a:t>
            </a:r>
            <a:endParaRPr lang="en-US" sz="3600" b="0" i="0" spc="100" baseline="0" dirty="0">
              <a:solidFill>
                <a:srgbClr val="F0F0F0"/>
              </a:solidFill>
              <a:latin typeface="Candara" panose="020E0502030303020204" pitchFamily="34" charset="0"/>
            </a:endParaRPr>
          </a:p>
        </p:txBody>
      </p:sp>
      <p:sp>
        <p:nvSpPr>
          <p:cNvPr id="4" name="Rounded Rectangle 3">
            <a:extLst>
              <a:ext uri="{FF2B5EF4-FFF2-40B4-BE49-F238E27FC236}">
                <a16:creationId xmlns:a16="http://schemas.microsoft.com/office/drawing/2014/main" id="{F7A9EB4D-77DA-A446-AC45-F12975CF7B81}"/>
              </a:ext>
            </a:extLst>
          </p:cNvPr>
          <p:cNvSpPr/>
          <p:nvPr userDrawn="1"/>
        </p:nvSpPr>
        <p:spPr>
          <a:xfrm>
            <a:off x="420128" y="2753848"/>
            <a:ext cx="1269523" cy="420130"/>
          </a:xfrm>
          <a:prstGeom prst="roundRect">
            <a:avLst/>
          </a:prstGeom>
          <a:solidFill>
            <a:srgbClr val="FA8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0" spc="300" dirty="0">
                <a:latin typeface="Montserrat" pitchFamily="2" charset="77"/>
              </a:rPr>
              <a:t>LEC 05</a:t>
            </a:r>
          </a:p>
        </p:txBody>
      </p:sp>
      <p:sp>
        <p:nvSpPr>
          <p:cNvPr id="14" name="Rounded Rectangle 13">
            <a:extLst>
              <a:ext uri="{FF2B5EF4-FFF2-40B4-BE49-F238E27FC236}">
                <a16:creationId xmlns:a16="http://schemas.microsoft.com/office/drawing/2014/main" id="{F0E59AED-1ABF-8D47-B5D7-C50109AB6669}"/>
              </a:ext>
            </a:extLst>
          </p:cNvPr>
          <p:cNvSpPr/>
          <p:nvPr userDrawn="1"/>
        </p:nvSpPr>
        <p:spPr>
          <a:xfrm>
            <a:off x="7119063" y="1251643"/>
            <a:ext cx="5250244" cy="5153775"/>
          </a:xfrm>
          <a:prstGeom prst="roundRect">
            <a:avLst>
              <a:gd name="adj" fmla="val 1114"/>
            </a:avLst>
          </a:prstGeom>
          <a:solidFill>
            <a:srgbClr val="FAFAFA"/>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12C2FC20-7CE0-2C4C-B8DA-5D843D7AD275}"/>
              </a:ext>
            </a:extLst>
          </p:cNvPr>
          <p:cNvSpPr txBox="1"/>
          <p:nvPr userDrawn="1"/>
        </p:nvSpPr>
        <p:spPr>
          <a:xfrm>
            <a:off x="8346734" y="5086747"/>
            <a:ext cx="3552289" cy="1174904"/>
          </a:xfrm>
          <a:prstGeom prst="rect">
            <a:avLst/>
          </a:prstGeom>
          <a:noFill/>
        </p:spPr>
        <p:txBody>
          <a:bodyPr wrap="square" numCol="3" rtlCol="0">
            <a:noAutofit/>
          </a:bodyPr>
          <a:lstStyle/>
          <a:p>
            <a:r>
              <a:rPr lang="en-US" sz="800" b="1" i="0" dirty="0">
                <a:solidFill>
                  <a:schemeClr val="tx1">
                    <a:lumMod val="65000"/>
                    <a:lumOff val="35000"/>
                  </a:schemeClr>
                </a:solidFill>
                <a:latin typeface="Montserrat SemiBold" pitchFamily="2" charset="77"/>
              </a:rPr>
              <a:t>Ajay</a:t>
            </a:r>
          </a:p>
          <a:p>
            <a:r>
              <a:rPr lang="en-US" sz="800" b="1" i="0" dirty="0">
                <a:solidFill>
                  <a:schemeClr val="tx1">
                    <a:lumMod val="65000"/>
                    <a:lumOff val="35000"/>
                  </a:schemeClr>
                </a:solidFill>
                <a:latin typeface="Montserrat SemiBold" pitchFamily="2" charset="77"/>
              </a:rPr>
              <a:t>Andrew</a:t>
            </a:r>
          </a:p>
          <a:p>
            <a:r>
              <a:rPr lang="en-US" sz="800" b="1" i="0" dirty="0">
                <a:solidFill>
                  <a:schemeClr val="tx1">
                    <a:lumMod val="65000"/>
                    <a:lumOff val="35000"/>
                  </a:schemeClr>
                </a:solidFill>
                <a:latin typeface="Montserrat SemiBold" pitchFamily="2" charset="77"/>
              </a:rPr>
              <a:t>Anson</a:t>
            </a:r>
          </a:p>
          <a:p>
            <a:r>
              <a:rPr lang="en-US" sz="800" b="1" i="0" dirty="0">
                <a:solidFill>
                  <a:schemeClr val="tx1">
                    <a:lumMod val="65000"/>
                    <a:lumOff val="35000"/>
                  </a:schemeClr>
                </a:solidFill>
                <a:latin typeface="Montserrat SemiBold" pitchFamily="2" charset="77"/>
              </a:rPr>
              <a:t>Anthony</a:t>
            </a:r>
          </a:p>
          <a:p>
            <a:r>
              <a:rPr lang="en-US" sz="800" b="1" i="0" dirty="0">
                <a:solidFill>
                  <a:schemeClr val="tx1">
                    <a:lumMod val="65000"/>
                    <a:lumOff val="35000"/>
                  </a:schemeClr>
                </a:solidFill>
                <a:latin typeface="Montserrat SemiBold" pitchFamily="2" charset="77"/>
              </a:rPr>
              <a:t>Audrey</a:t>
            </a:r>
          </a:p>
          <a:p>
            <a:r>
              <a:rPr lang="en-US" sz="800" b="1" i="0" dirty="0">
                <a:solidFill>
                  <a:schemeClr val="tx1">
                    <a:lumMod val="65000"/>
                    <a:lumOff val="35000"/>
                  </a:schemeClr>
                </a:solidFill>
                <a:latin typeface="Montserrat SemiBold" pitchFamily="2" charset="77"/>
              </a:rPr>
              <a:t>Chloe</a:t>
            </a:r>
          </a:p>
          <a:p>
            <a:r>
              <a:rPr lang="en-US" sz="800" b="1" i="0" dirty="0">
                <a:solidFill>
                  <a:schemeClr val="tx1">
                    <a:lumMod val="65000"/>
                    <a:lumOff val="35000"/>
                  </a:schemeClr>
                </a:solidFill>
                <a:latin typeface="Montserrat SemiBold" pitchFamily="2" charset="77"/>
              </a:rPr>
              <a:t>Colton</a:t>
            </a:r>
          </a:p>
          <a:p>
            <a:r>
              <a:rPr lang="en-US" sz="800" b="1" i="0" dirty="0">
                <a:solidFill>
                  <a:schemeClr val="tx1">
                    <a:lumMod val="65000"/>
                    <a:lumOff val="35000"/>
                  </a:schemeClr>
                </a:solidFill>
                <a:latin typeface="Montserrat SemiBold" pitchFamily="2" charset="77"/>
              </a:rPr>
              <a:t>Connor</a:t>
            </a:r>
          </a:p>
          <a:p>
            <a:r>
              <a:rPr lang="en-US" sz="800" b="1" i="0" dirty="0">
                <a:solidFill>
                  <a:schemeClr val="tx1">
                    <a:lumMod val="65000"/>
                    <a:lumOff val="35000"/>
                  </a:schemeClr>
                </a:solidFill>
                <a:latin typeface="Montserrat SemiBold" pitchFamily="2" charset="77"/>
              </a:rPr>
              <a:t>Elizabeth</a:t>
            </a:r>
          </a:p>
          <a:p>
            <a:r>
              <a:rPr lang="en-US" sz="800" b="1" i="0" dirty="0">
                <a:solidFill>
                  <a:schemeClr val="tx1">
                    <a:lumMod val="65000"/>
                    <a:lumOff val="35000"/>
                  </a:schemeClr>
                </a:solidFill>
                <a:latin typeface="Montserrat SemiBold" pitchFamily="2" charset="77"/>
              </a:rPr>
              <a:t>Evelyn</a:t>
            </a:r>
          </a:p>
          <a:p>
            <a:r>
              <a:rPr lang="en-US" sz="800" b="1" i="0" dirty="0">
                <a:solidFill>
                  <a:schemeClr val="tx1">
                    <a:lumMod val="65000"/>
                    <a:lumOff val="35000"/>
                  </a:schemeClr>
                </a:solidFill>
                <a:latin typeface="Montserrat SemiBold" pitchFamily="2" charset="77"/>
              </a:rPr>
              <a:t>Gaurav</a:t>
            </a:r>
          </a:p>
          <a:p>
            <a:r>
              <a:rPr lang="en-US" sz="800" b="1" i="0" dirty="0" err="1">
                <a:solidFill>
                  <a:schemeClr val="tx1">
                    <a:lumMod val="65000"/>
                    <a:lumOff val="35000"/>
                  </a:schemeClr>
                </a:solidFill>
                <a:latin typeface="Montserrat SemiBold" pitchFamily="2" charset="77"/>
              </a:rPr>
              <a:t>Hilal</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Hitesh</a:t>
            </a:r>
          </a:p>
          <a:p>
            <a:r>
              <a:rPr lang="en-US" sz="800" b="1" i="0" dirty="0">
                <a:solidFill>
                  <a:schemeClr val="tx1">
                    <a:lumMod val="65000"/>
                    <a:lumOff val="35000"/>
                  </a:schemeClr>
                </a:solidFill>
                <a:latin typeface="Montserrat SemiBold" pitchFamily="2" charset="77"/>
              </a:rPr>
              <a:t>Jake</a:t>
            </a:r>
          </a:p>
          <a:p>
            <a:r>
              <a:rPr lang="en-US" sz="800" b="1" i="0" dirty="0" err="1">
                <a:solidFill>
                  <a:schemeClr val="tx1">
                    <a:lumMod val="65000"/>
                    <a:lumOff val="35000"/>
                  </a:schemeClr>
                </a:solidFill>
                <a:latin typeface="Montserrat SemiBold" pitchFamily="2" charset="77"/>
              </a:rPr>
              <a:t>Jin</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Joe</a:t>
            </a:r>
          </a:p>
          <a:p>
            <a:r>
              <a:rPr lang="en-US" sz="800" b="1" i="0" dirty="0">
                <a:solidFill>
                  <a:schemeClr val="tx1">
                    <a:lumMod val="65000"/>
                    <a:lumOff val="35000"/>
                  </a:schemeClr>
                </a:solidFill>
                <a:latin typeface="Montserrat SemiBold" pitchFamily="2" charset="77"/>
              </a:rPr>
              <a:t>Joe</a:t>
            </a:r>
          </a:p>
          <a:p>
            <a:r>
              <a:rPr lang="en-US" sz="800" b="1" i="0" dirty="0">
                <a:solidFill>
                  <a:schemeClr val="tx1">
                    <a:lumMod val="65000"/>
                    <a:lumOff val="35000"/>
                  </a:schemeClr>
                </a:solidFill>
                <a:latin typeface="Montserrat SemiBold" pitchFamily="2" charset="77"/>
              </a:rPr>
              <a:t>Karen</a:t>
            </a:r>
          </a:p>
          <a:p>
            <a:r>
              <a:rPr lang="en-US" sz="800" b="1" i="0" dirty="0">
                <a:solidFill>
                  <a:schemeClr val="tx1">
                    <a:lumMod val="65000"/>
                    <a:lumOff val="35000"/>
                  </a:schemeClr>
                </a:solidFill>
                <a:latin typeface="Montserrat SemiBold" pitchFamily="2" charset="77"/>
              </a:rPr>
              <a:t>Kyler</a:t>
            </a:r>
          </a:p>
          <a:p>
            <a:r>
              <a:rPr lang="en-US" sz="800" b="1" i="0" dirty="0">
                <a:solidFill>
                  <a:schemeClr val="tx1">
                    <a:lumMod val="65000"/>
                    <a:lumOff val="35000"/>
                  </a:schemeClr>
                </a:solidFill>
                <a:latin typeface="Montserrat SemiBold" pitchFamily="2" charset="77"/>
              </a:rPr>
              <a:t>Leon</a:t>
            </a:r>
          </a:p>
          <a:p>
            <a:r>
              <a:rPr lang="en-US" sz="800" b="1" i="0" dirty="0">
                <a:solidFill>
                  <a:schemeClr val="tx1">
                    <a:lumMod val="65000"/>
                    <a:lumOff val="35000"/>
                  </a:schemeClr>
                </a:solidFill>
                <a:latin typeface="Montserrat SemiBold" pitchFamily="2" charset="77"/>
              </a:rPr>
              <a:t>Melissa</a:t>
            </a:r>
          </a:p>
          <a:p>
            <a:r>
              <a:rPr lang="en-US" sz="800" b="1" i="0" dirty="0">
                <a:solidFill>
                  <a:schemeClr val="tx1">
                    <a:lumMod val="65000"/>
                    <a:lumOff val="35000"/>
                  </a:schemeClr>
                </a:solidFill>
                <a:latin typeface="Montserrat SemiBold" pitchFamily="2" charset="77"/>
              </a:rPr>
              <a:t>Noa</a:t>
            </a:r>
          </a:p>
          <a:p>
            <a:r>
              <a:rPr lang="en-US" sz="800" b="1" i="0" dirty="0">
                <a:solidFill>
                  <a:schemeClr val="tx1">
                    <a:lumMod val="65000"/>
                    <a:lumOff val="35000"/>
                  </a:schemeClr>
                </a:solidFill>
                <a:latin typeface="Montserrat SemiBold" pitchFamily="2" charset="77"/>
              </a:rPr>
              <a:t>Parker</a:t>
            </a:r>
          </a:p>
          <a:p>
            <a:r>
              <a:rPr lang="en-US" sz="800" b="1" i="0" dirty="0" err="1">
                <a:solidFill>
                  <a:schemeClr val="tx1">
                    <a:lumMod val="65000"/>
                    <a:lumOff val="35000"/>
                  </a:schemeClr>
                </a:solidFill>
                <a:latin typeface="Montserrat SemiBold" pitchFamily="2" charset="77"/>
              </a:rPr>
              <a:t>Poojitha</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Samuel</a:t>
            </a:r>
          </a:p>
          <a:p>
            <a:r>
              <a:rPr lang="en-US" sz="800" b="1" i="0" dirty="0">
                <a:solidFill>
                  <a:schemeClr val="tx1">
                    <a:lumMod val="65000"/>
                    <a:lumOff val="35000"/>
                  </a:schemeClr>
                </a:solidFill>
                <a:latin typeface="Montserrat SemiBold" pitchFamily="2" charset="77"/>
              </a:rPr>
              <a:t>Sara</a:t>
            </a:r>
          </a:p>
          <a:p>
            <a:r>
              <a:rPr lang="en-US" sz="800" b="1" i="0" dirty="0">
                <a:solidFill>
                  <a:schemeClr val="tx1">
                    <a:lumMod val="65000"/>
                    <a:lumOff val="35000"/>
                  </a:schemeClr>
                </a:solidFill>
                <a:latin typeface="Montserrat SemiBold" pitchFamily="2" charset="77"/>
              </a:rPr>
              <a:t>Simon</a:t>
            </a:r>
          </a:p>
          <a:p>
            <a:r>
              <a:rPr lang="en-US" sz="800" b="1" i="0" dirty="0" err="1">
                <a:solidFill>
                  <a:schemeClr val="tx1">
                    <a:lumMod val="65000"/>
                    <a:lumOff val="35000"/>
                  </a:schemeClr>
                </a:solidFill>
                <a:latin typeface="Montserrat SemiBold" pitchFamily="2" charset="77"/>
              </a:rPr>
              <a:t>Sravani</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Tan</a:t>
            </a:r>
          </a:p>
          <a:p>
            <a:r>
              <a:rPr lang="en-US" sz="800" b="1" i="0" dirty="0">
                <a:solidFill>
                  <a:schemeClr val="tx1">
                    <a:lumMod val="65000"/>
                    <a:lumOff val="35000"/>
                  </a:schemeClr>
                </a:solidFill>
                <a:latin typeface="Montserrat SemiBold" pitchFamily="2" charset="77"/>
              </a:rPr>
              <a:t>Vivek</a:t>
            </a:r>
          </a:p>
        </p:txBody>
      </p:sp>
      <p:sp>
        <p:nvSpPr>
          <p:cNvPr id="20" name="Rectangle 19">
            <a:extLst>
              <a:ext uri="{FF2B5EF4-FFF2-40B4-BE49-F238E27FC236}">
                <a16:creationId xmlns:a16="http://schemas.microsoft.com/office/drawing/2014/main" id="{22E2DBEB-96AA-D441-AA1A-1803B569D8B7}"/>
              </a:ext>
            </a:extLst>
          </p:cNvPr>
          <p:cNvSpPr/>
          <p:nvPr userDrawn="1"/>
        </p:nvSpPr>
        <p:spPr>
          <a:xfrm>
            <a:off x="8346734" y="4819413"/>
            <a:ext cx="2767104" cy="276999"/>
          </a:xfrm>
          <a:prstGeom prst="rect">
            <a:avLst/>
          </a:prstGeom>
        </p:spPr>
        <p:txBody>
          <a:bodyPr wrap="none">
            <a:spAutoFit/>
          </a:bodyPr>
          <a:lstStyle/>
          <a:p>
            <a:r>
              <a:rPr lang="en-US" sz="1200" b="0" i="0" dirty="0">
                <a:solidFill>
                  <a:schemeClr val="tx1">
                    <a:lumMod val="65000"/>
                    <a:lumOff val="35000"/>
                  </a:schemeClr>
                </a:solidFill>
                <a:latin typeface="Montserrat SemiBold" pitchFamily="2" charset="77"/>
              </a:rPr>
              <a:t>Hunter Schafer </a:t>
            </a:r>
            <a:r>
              <a:rPr lang="en-US" sz="1200" b="1" i="0" dirty="0">
                <a:solidFill>
                  <a:schemeClr val="tx1">
                    <a:lumMod val="65000"/>
                    <a:lumOff val="35000"/>
                  </a:schemeClr>
                </a:solidFill>
                <a:latin typeface="Montserrat SemiBold" pitchFamily="2" charset="77"/>
              </a:rPr>
              <a:t>/ Miya </a:t>
            </a:r>
            <a:r>
              <a:rPr lang="en-US" sz="1200" b="1" i="0" dirty="0" err="1">
                <a:solidFill>
                  <a:schemeClr val="tx1">
                    <a:lumMod val="65000"/>
                    <a:lumOff val="35000"/>
                  </a:schemeClr>
                </a:solidFill>
                <a:latin typeface="Montserrat SemiBold" pitchFamily="2" charset="77"/>
              </a:rPr>
              <a:t>Natsuhara</a:t>
            </a:r>
            <a:endParaRPr lang="en-US" sz="1200" b="1" i="0" dirty="0">
              <a:solidFill>
                <a:schemeClr val="tx1">
                  <a:lumMod val="65000"/>
                  <a:lumOff val="35000"/>
                </a:schemeClr>
              </a:solidFill>
              <a:latin typeface="Montserrat SemiBold" pitchFamily="2" charset="77"/>
            </a:endParaRPr>
          </a:p>
        </p:txBody>
      </p:sp>
      <p:sp>
        <p:nvSpPr>
          <p:cNvPr id="21" name="Rectangle 20">
            <a:extLst>
              <a:ext uri="{FF2B5EF4-FFF2-40B4-BE49-F238E27FC236}">
                <a16:creationId xmlns:a16="http://schemas.microsoft.com/office/drawing/2014/main" id="{3E7AD165-91DB-084B-A2F9-5E40F1ED88BD}"/>
              </a:ext>
            </a:extLst>
          </p:cNvPr>
          <p:cNvSpPr/>
          <p:nvPr userDrawn="1"/>
        </p:nvSpPr>
        <p:spPr>
          <a:xfrm>
            <a:off x="7360567" y="4819413"/>
            <a:ext cx="986167" cy="276999"/>
          </a:xfrm>
          <a:prstGeom prst="rect">
            <a:avLst/>
          </a:prstGeom>
        </p:spPr>
        <p:txBody>
          <a:bodyPr wrap="none">
            <a:spAutoFit/>
          </a:bodyPr>
          <a:lstStyle/>
          <a:p>
            <a:pPr algn="r"/>
            <a:r>
              <a:rPr lang="en-US" sz="1200" b="1" i="0" dirty="0">
                <a:solidFill>
                  <a:schemeClr val="bg1">
                    <a:lumMod val="65000"/>
                  </a:schemeClr>
                </a:solidFill>
                <a:latin typeface="Montserrat" pitchFamily="2" charset="77"/>
              </a:rPr>
              <a:t>Instructor</a:t>
            </a:r>
          </a:p>
        </p:txBody>
      </p:sp>
      <p:sp>
        <p:nvSpPr>
          <p:cNvPr id="22" name="Rectangle 21">
            <a:extLst>
              <a:ext uri="{FF2B5EF4-FFF2-40B4-BE49-F238E27FC236}">
                <a16:creationId xmlns:a16="http://schemas.microsoft.com/office/drawing/2014/main" id="{E84EAA45-D4D9-8B42-AF08-0F7208E598C6}"/>
              </a:ext>
            </a:extLst>
          </p:cNvPr>
          <p:cNvSpPr/>
          <p:nvPr userDrawn="1"/>
        </p:nvSpPr>
        <p:spPr>
          <a:xfrm>
            <a:off x="7848275" y="5075655"/>
            <a:ext cx="479618" cy="276999"/>
          </a:xfrm>
          <a:prstGeom prst="rect">
            <a:avLst/>
          </a:prstGeom>
        </p:spPr>
        <p:txBody>
          <a:bodyPr wrap="none">
            <a:spAutoFit/>
          </a:bodyPr>
          <a:lstStyle/>
          <a:p>
            <a:pPr algn="r"/>
            <a:r>
              <a:rPr lang="en-US" sz="1200" b="1" i="0" dirty="0">
                <a:solidFill>
                  <a:schemeClr val="bg1">
                    <a:lumMod val="65000"/>
                  </a:schemeClr>
                </a:solidFill>
                <a:latin typeface="Montserrat" pitchFamily="2" charset="77"/>
              </a:rPr>
              <a:t>TAs</a:t>
            </a:r>
          </a:p>
        </p:txBody>
      </p:sp>
      <p:cxnSp>
        <p:nvCxnSpPr>
          <p:cNvPr id="23" name="Straight Connector 22">
            <a:extLst>
              <a:ext uri="{FF2B5EF4-FFF2-40B4-BE49-F238E27FC236}">
                <a16:creationId xmlns:a16="http://schemas.microsoft.com/office/drawing/2014/main" id="{9E204213-5282-9748-829A-B0CF9968EAE3}"/>
              </a:ext>
            </a:extLst>
          </p:cNvPr>
          <p:cNvCxnSpPr/>
          <p:nvPr userDrawn="1"/>
        </p:nvCxnSpPr>
        <p:spPr>
          <a:xfrm>
            <a:off x="7452794" y="4551419"/>
            <a:ext cx="4468305"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Rounded Rectangle 1">
            <a:extLst>
              <a:ext uri="{FF2B5EF4-FFF2-40B4-BE49-F238E27FC236}">
                <a16:creationId xmlns:a16="http://schemas.microsoft.com/office/drawing/2014/main" id="{06C7426B-729E-F7D5-0736-3AD7D1926A0A}"/>
              </a:ext>
            </a:extLst>
          </p:cNvPr>
          <p:cNvSpPr/>
          <p:nvPr userDrawn="1"/>
        </p:nvSpPr>
        <p:spPr>
          <a:xfrm>
            <a:off x="-369625" y="5494620"/>
            <a:ext cx="4632957" cy="1688781"/>
          </a:xfrm>
          <a:prstGeom prst="roundRect">
            <a:avLst>
              <a:gd name="adj" fmla="val 9433"/>
            </a:avLst>
          </a:prstGeom>
          <a:solidFill>
            <a:srgbClr val="FAFAFA"/>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4808DAC-636A-06AC-ADA9-6F6514C7FCE0}"/>
              </a:ext>
            </a:extLst>
          </p:cNvPr>
          <p:cNvSpPr/>
          <p:nvPr userDrawn="1"/>
        </p:nvSpPr>
        <p:spPr>
          <a:xfrm>
            <a:off x="71163" y="5574803"/>
            <a:ext cx="2250674" cy="276999"/>
          </a:xfrm>
          <a:prstGeom prst="rect">
            <a:avLst/>
          </a:prstGeom>
        </p:spPr>
        <p:txBody>
          <a:bodyPr wrap="square">
            <a:spAutoFit/>
          </a:bodyPr>
          <a:lstStyle/>
          <a:p>
            <a:pPr algn="l"/>
            <a:r>
              <a:rPr lang="en-US" sz="1200" b="1" i="0" dirty="0">
                <a:solidFill>
                  <a:schemeClr val="bg1">
                    <a:lumMod val="65000"/>
                  </a:schemeClr>
                </a:solidFill>
                <a:latin typeface="Montserrat" pitchFamily="2" charset="77"/>
              </a:rPr>
              <a:t>Questions during Class?</a:t>
            </a:r>
          </a:p>
        </p:txBody>
      </p:sp>
      <p:sp>
        <p:nvSpPr>
          <p:cNvPr id="6" name="Rectangle 5">
            <a:extLst>
              <a:ext uri="{FF2B5EF4-FFF2-40B4-BE49-F238E27FC236}">
                <a16:creationId xmlns:a16="http://schemas.microsoft.com/office/drawing/2014/main" id="{99DE38F8-AD40-1DC7-1944-4682FDD989B1}"/>
              </a:ext>
            </a:extLst>
          </p:cNvPr>
          <p:cNvSpPr/>
          <p:nvPr userDrawn="1"/>
        </p:nvSpPr>
        <p:spPr>
          <a:xfrm>
            <a:off x="72629" y="5851802"/>
            <a:ext cx="2432111" cy="769441"/>
          </a:xfrm>
          <a:prstGeom prst="rect">
            <a:avLst/>
          </a:prstGeom>
        </p:spPr>
        <p:txBody>
          <a:bodyPr wrap="square">
            <a:spAutoFit/>
          </a:bodyPr>
          <a:lstStyle/>
          <a:p>
            <a:r>
              <a:rPr lang="en-US" sz="1200" b="1" i="0" dirty="0">
                <a:solidFill>
                  <a:schemeClr val="tx1">
                    <a:lumMod val="65000"/>
                    <a:lumOff val="35000"/>
                  </a:schemeClr>
                </a:solidFill>
                <a:latin typeface="Montserrat SemiBold" pitchFamily="2" charset="77"/>
              </a:rPr>
              <a:t>Raise hand or send here</a:t>
            </a:r>
          </a:p>
          <a:p>
            <a:endParaRPr lang="en-US" sz="1200" b="1" i="0" dirty="0">
              <a:solidFill>
                <a:schemeClr val="tx1">
                  <a:lumMod val="65000"/>
                  <a:lumOff val="35000"/>
                </a:schemeClr>
              </a:solidFill>
              <a:latin typeface="Montserrat SemiBold" pitchFamily="2" charset="77"/>
            </a:endParaRPr>
          </a:p>
          <a:p>
            <a:r>
              <a:rPr lang="en-US" sz="2000" b="0" i="0" dirty="0" err="1">
                <a:solidFill>
                  <a:schemeClr val="tx1">
                    <a:lumMod val="65000"/>
                    <a:lumOff val="35000"/>
                  </a:schemeClr>
                </a:solidFill>
                <a:latin typeface="Montserrat SemiBold" pitchFamily="2" charset="77"/>
              </a:rPr>
              <a:t>sli.do</a:t>
            </a:r>
            <a:r>
              <a:rPr lang="en-US" sz="2000" b="0" i="0" dirty="0">
                <a:solidFill>
                  <a:schemeClr val="tx1">
                    <a:lumMod val="65000"/>
                    <a:lumOff val="35000"/>
                  </a:schemeClr>
                </a:solidFill>
                <a:latin typeface="Montserrat SemiBold" pitchFamily="2" charset="77"/>
              </a:rPr>
              <a:t>    #cse122 </a:t>
            </a:r>
          </a:p>
        </p:txBody>
      </p:sp>
      <p:sp>
        <p:nvSpPr>
          <p:cNvPr id="15" name="Rounded Rectangle 14">
            <a:extLst>
              <a:ext uri="{FF2B5EF4-FFF2-40B4-BE49-F238E27FC236}">
                <a16:creationId xmlns:a16="http://schemas.microsoft.com/office/drawing/2014/main" id="{0F316C5E-94E4-1E69-FEBC-BC7B29D56913}"/>
              </a:ext>
            </a:extLst>
          </p:cNvPr>
          <p:cNvSpPr/>
          <p:nvPr userDrawn="1"/>
        </p:nvSpPr>
        <p:spPr>
          <a:xfrm>
            <a:off x="2950313" y="5594680"/>
            <a:ext cx="1218438" cy="1223089"/>
          </a:xfrm>
          <a:prstGeom prst="roundRect">
            <a:avLst>
              <a:gd name="adj" fmla="val 1613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8369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72788E2-53AC-E040-9733-D210E8554D6E}"/>
              </a:ext>
            </a:extLst>
          </p:cNvPr>
          <p:cNvSpPr>
            <a:spLocks noGrp="1"/>
          </p:cNvSpPr>
          <p:nvPr>
            <p:ph type="sldNum" sz="quarter" idx="12"/>
          </p:nvPr>
        </p:nvSpPr>
        <p:spPr/>
        <p:txBody>
          <a:bodyPr/>
          <a:lstStyle/>
          <a:p>
            <a:fld id="{B84CCEFC-A9FF-8249-A3D3-21FB7B7CCB8D}" type="slidenum">
              <a:rPr lang="en-US" smtClean="0"/>
              <a:t>‹#›</a:t>
            </a:fld>
            <a:endParaRPr lang="en-US"/>
          </a:p>
        </p:txBody>
      </p:sp>
      <p:sp>
        <p:nvSpPr>
          <p:cNvPr id="5" name="TextBox 4">
            <a:extLst>
              <a:ext uri="{FF2B5EF4-FFF2-40B4-BE49-F238E27FC236}">
                <a16:creationId xmlns:a16="http://schemas.microsoft.com/office/drawing/2014/main" id="{6F10CAD9-D825-5C41-812F-1D2BA3804933}"/>
              </a:ext>
            </a:extLst>
          </p:cNvPr>
          <p:cNvSpPr txBox="1"/>
          <p:nvPr userDrawn="1"/>
        </p:nvSpPr>
        <p:spPr>
          <a:xfrm>
            <a:off x="568410" y="469557"/>
            <a:ext cx="2014152" cy="769441"/>
          </a:xfrm>
          <a:prstGeom prst="rect">
            <a:avLst/>
          </a:prstGeom>
          <a:noFill/>
        </p:spPr>
        <p:txBody>
          <a:bodyPr wrap="square" rtlCol="0">
            <a:spAutoFit/>
          </a:bodyPr>
          <a:lstStyle/>
          <a:p>
            <a:r>
              <a:rPr lang="en-US" sz="4400" b="1" i="0" dirty="0">
                <a:latin typeface="Calibri" panose="020F0502020204030204" pitchFamily="34" charset="0"/>
                <a:cs typeface="Calibri" panose="020F0502020204030204" pitchFamily="34" charset="0"/>
              </a:rPr>
              <a:t>Agenda</a:t>
            </a:r>
          </a:p>
        </p:txBody>
      </p:sp>
    </p:spTree>
    <p:extLst>
      <p:ext uri="{BB962C8B-B14F-4D97-AF65-F5344CB8AC3E}">
        <p14:creationId xmlns:p14="http://schemas.microsoft.com/office/powerpoint/2010/main" val="251727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6B8B3-3837-584A-94CD-BA26A8EFFBB5}"/>
              </a:ext>
            </a:extLst>
          </p:cNvPr>
          <p:cNvSpPr>
            <a:spLocks noGrp="1"/>
          </p:cNvSpPr>
          <p:nvPr>
            <p:ph type="title"/>
          </p:nvPr>
        </p:nvSpPr>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AA6CF4A-8D26-7E47-BE24-56CAFA2BFD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7F2DA4DA-0832-AD49-906C-ED72A76C79FD}"/>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2058810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actice: Thi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1B53D-D190-0D4A-BA39-A8F17D8FEB4B}"/>
              </a:ext>
            </a:extLst>
          </p:cNvPr>
          <p:cNvSpPr>
            <a:spLocks noGrp="1"/>
          </p:cNvSpPr>
          <p:nvPr>
            <p:ph type="title"/>
          </p:nvPr>
        </p:nvSpPr>
        <p:spPr>
          <a:xfrm>
            <a:off x="838199" y="1388066"/>
            <a:ext cx="10515600" cy="762635"/>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70F8F08A-57D8-194E-8383-EB3BBBF69B6C}"/>
              </a:ext>
            </a:extLst>
          </p:cNvPr>
          <p:cNvSpPr>
            <a:spLocks noGrp="1"/>
          </p:cNvSpPr>
          <p:nvPr>
            <p:ph type="sldNum" sz="quarter" idx="10"/>
          </p:nvPr>
        </p:nvSpPr>
        <p:spPr/>
        <p:txBody>
          <a:bodyPr/>
          <a:lstStyle/>
          <a:p>
            <a:fld id="{B84CCEFC-A9FF-8249-A3D3-21FB7B7CCB8D}" type="slidenum">
              <a:rPr lang="en-US" smtClean="0"/>
              <a:pPr/>
              <a:t>‹#›</a:t>
            </a:fld>
            <a:endParaRPr lang="en-US"/>
          </a:p>
        </p:txBody>
      </p:sp>
      <p:sp>
        <p:nvSpPr>
          <p:cNvPr id="4" name="Rectangle 3">
            <a:extLst>
              <a:ext uri="{FF2B5EF4-FFF2-40B4-BE49-F238E27FC236}">
                <a16:creationId xmlns:a16="http://schemas.microsoft.com/office/drawing/2014/main" id="{D536DF9B-F95B-9446-A8D9-E083A46274F8}"/>
              </a:ext>
            </a:extLst>
          </p:cNvPr>
          <p:cNvSpPr/>
          <p:nvPr userDrawn="1"/>
        </p:nvSpPr>
        <p:spPr>
          <a:xfrm>
            <a:off x="-29763" y="231050"/>
            <a:ext cx="12221763" cy="98440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B3AA407-1DA0-3243-8E37-6DD02AC469B7}"/>
              </a:ext>
            </a:extLst>
          </p:cNvPr>
          <p:cNvSpPr/>
          <p:nvPr userDrawn="1"/>
        </p:nvSpPr>
        <p:spPr>
          <a:xfrm>
            <a:off x="8365340" y="393723"/>
            <a:ext cx="3380431" cy="556054"/>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i="0" dirty="0" err="1">
                <a:latin typeface="Calibri" panose="020F0502020204030204" pitchFamily="34" charset="0"/>
                <a:cs typeface="Calibri" panose="020F0502020204030204" pitchFamily="34" charset="0"/>
              </a:rPr>
              <a:t>sli.do</a:t>
            </a:r>
            <a:r>
              <a:rPr lang="en-US" sz="2200" b="1" i="0" dirty="0">
                <a:latin typeface="Calibri" panose="020F0502020204030204" pitchFamily="34" charset="0"/>
                <a:cs typeface="Calibri" panose="020F0502020204030204" pitchFamily="34" charset="0"/>
              </a:rPr>
              <a:t>      #cse122</a:t>
            </a:r>
          </a:p>
        </p:txBody>
      </p:sp>
      <p:sp>
        <p:nvSpPr>
          <p:cNvPr id="11" name="TextBox 10">
            <a:extLst>
              <a:ext uri="{FF2B5EF4-FFF2-40B4-BE49-F238E27FC236}">
                <a16:creationId xmlns:a16="http://schemas.microsoft.com/office/drawing/2014/main" id="{28B2FB86-FF62-31DF-F83C-54AC220C7122}"/>
              </a:ext>
            </a:extLst>
          </p:cNvPr>
          <p:cNvSpPr txBox="1"/>
          <p:nvPr userDrawn="1"/>
        </p:nvSpPr>
        <p:spPr>
          <a:xfrm>
            <a:off x="1106916" y="300371"/>
            <a:ext cx="3741730" cy="769441"/>
          </a:xfrm>
          <a:prstGeom prst="rect">
            <a:avLst/>
          </a:prstGeom>
          <a:noFill/>
        </p:spPr>
        <p:txBody>
          <a:bodyPr wrap="none" rtlCol="0">
            <a:spAutoFit/>
          </a:bodyPr>
          <a:lstStyle/>
          <a:p>
            <a:r>
              <a:rPr lang="en-US" sz="4400" b="1" dirty="0">
                <a:solidFill>
                  <a:schemeClr val="bg1"/>
                </a:solidFill>
              </a:rPr>
              <a:t>Practice : Think</a:t>
            </a:r>
          </a:p>
        </p:txBody>
      </p:sp>
      <p:pic>
        <p:nvPicPr>
          <p:cNvPr id="13" name="Graphic 12">
            <a:extLst>
              <a:ext uri="{FF2B5EF4-FFF2-40B4-BE49-F238E27FC236}">
                <a16:creationId xmlns:a16="http://schemas.microsoft.com/office/drawing/2014/main" id="{C7D0B743-6487-A3F6-EBE7-3E0368CD2E7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flipH="1">
            <a:off x="154039" y="300371"/>
            <a:ext cx="684160" cy="781897"/>
          </a:xfrm>
          <a:prstGeom prst="rect">
            <a:avLst/>
          </a:prstGeom>
        </p:spPr>
      </p:pic>
      <p:sp>
        <p:nvSpPr>
          <p:cNvPr id="14" name="Rounded Rectangle 13">
            <a:extLst>
              <a:ext uri="{FF2B5EF4-FFF2-40B4-BE49-F238E27FC236}">
                <a16:creationId xmlns:a16="http://schemas.microsoft.com/office/drawing/2014/main" id="{1F486DBF-0D75-55DB-9928-3E596B345D51}"/>
              </a:ext>
            </a:extLst>
          </p:cNvPr>
          <p:cNvSpPr/>
          <p:nvPr userDrawn="1"/>
        </p:nvSpPr>
        <p:spPr>
          <a:xfrm>
            <a:off x="7256995" y="195215"/>
            <a:ext cx="960120" cy="960120"/>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b="1" i="0" dirty="0">
              <a:latin typeface="Calibri" panose="020F0502020204030204" pitchFamily="34" charset="0"/>
              <a:cs typeface="Calibri" panose="020F0502020204030204" pitchFamily="34" charset="0"/>
            </a:endParaRPr>
          </a:p>
        </p:txBody>
      </p:sp>
      <p:sp>
        <p:nvSpPr>
          <p:cNvPr id="15" name="Rectangle 14">
            <a:extLst>
              <a:ext uri="{FF2B5EF4-FFF2-40B4-BE49-F238E27FC236}">
                <a16:creationId xmlns:a16="http://schemas.microsoft.com/office/drawing/2014/main" id="{1D5B7D14-FA34-B2D9-C621-221E813EEED7}"/>
              </a:ext>
            </a:extLst>
          </p:cNvPr>
          <p:cNvSpPr/>
          <p:nvPr userDrawn="1"/>
        </p:nvSpPr>
        <p:spPr>
          <a:xfrm>
            <a:off x="7362151" y="300371"/>
            <a:ext cx="749808" cy="74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3051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acitce: Pai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1B53D-D190-0D4A-BA39-A8F17D8FEB4B}"/>
              </a:ext>
            </a:extLst>
          </p:cNvPr>
          <p:cNvSpPr>
            <a:spLocks noGrp="1"/>
          </p:cNvSpPr>
          <p:nvPr>
            <p:ph type="title"/>
          </p:nvPr>
        </p:nvSpPr>
        <p:spPr>
          <a:xfrm>
            <a:off x="838199" y="1388066"/>
            <a:ext cx="10515600" cy="762635"/>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70F8F08A-57D8-194E-8383-EB3BBBF69B6C}"/>
              </a:ext>
            </a:extLst>
          </p:cNvPr>
          <p:cNvSpPr>
            <a:spLocks noGrp="1"/>
          </p:cNvSpPr>
          <p:nvPr>
            <p:ph type="sldNum" sz="quarter" idx="10"/>
          </p:nvPr>
        </p:nvSpPr>
        <p:spPr/>
        <p:txBody>
          <a:bodyPr/>
          <a:lstStyle/>
          <a:p>
            <a:fld id="{B84CCEFC-A9FF-8249-A3D3-21FB7B7CCB8D}" type="slidenum">
              <a:rPr lang="en-US" smtClean="0"/>
              <a:pPr/>
              <a:t>‹#›</a:t>
            </a:fld>
            <a:endParaRPr lang="en-US"/>
          </a:p>
        </p:txBody>
      </p:sp>
      <p:sp>
        <p:nvSpPr>
          <p:cNvPr id="4" name="Rectangle 3">
            <a:extLst>
              <a:ext uri="{FF2B5EF4-FFF2-40B4-BE49-F238E27FC236}">
                <a16:creationId xmlns:a16="http://schemas.microsoft.com/office/drawing/2014/main" id="{D536DF9B-F95B-9446-A8D9-E083A46274F8}"/>
              </a:ext>
            </a:extLst>
          </p:cNvPr>
          <p:cNvSpPr/>
          <p:nvPr userDrawn="1"/>
        </p:nvSpPr>
        <p:spPr>
          <a:xfrm>
            <a:off x="-29763" y="231050"/>
            <a:ext cx="12221763" cy="98440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a:extLst>
              <a:ext uri="{FF2B5EF4-FFF2-40B4-BE49-F238E27FC236}">
                <a16:creationId xmlns:a16="http://schemas.microsoft.com/office/drawing/2014/main" id="{5A96D726-B7B5-E5FD-95E9-944FA8727D3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54039" y="300371"/>
            <a:ext cx="961802" cy="769442"/>
          </a:xfrm>
          <a:prstGeom prst="rect">
            <a:avLst/>
          </a:prstGeom>
        </p:spPr>
      </p:pic>
      <p:sp>
        <p:nvSpPr>
          <p:cNvPr id="5" name="Rounded Rectangle 4">
            <a:extLst>
              <a:ext uri="{FF2B5EF4-FFF2-40B4-BE49-F238E27FC236}">
                <a16:creationId xmlns:a16="http://schemas.microsoft.com/office/drawing/2014/main" id="{80FA711B-19AB-5E1A-7C37-14ED2D5431ED}"/>
              </a:ext>
            </a:extLst>
          </p:cNvPr>
          <p:cNvSpPr/>
          <p:nvPr userDrawn="1"/>
        </p:nvSpPr>
        <p:spPr>
          <a:xfrm>
            <a:off x="8365340" y="393723"/>
            <a:ext cx="3380431" cy="556054"/>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i="0" dirty="0" err="1">
                <a:latin typeface="Calibri" panose="020F0502020204030204" pitchFamily="34" charset="0"/>
                <a:cs typeface="Calibri" panose="020F0502020204030204" pitchFamily="34" charset="0"/>
              </a:rPr>
              <a:t>sli.do</a:t>
            </a:r>
            <a:r>
              <a:rPr lang="en-US" sz="2200" b="1" i="0" dirty="0">
                <a:latin typeface="Calibri" panose="020F0502020204030204" pitchFamily="34" charset="0"/>
                <a:cs typeface="Calibri" panose="020F0502020204030204" pitchFamily="34" charset="0"/>
              </a:rPr>
              <a:t>      #cse122</a:t>
            </a:r>
          </a:p>
        </p:txBody>
      </p:sp>
      <p:sp>
        <p:nvSpPr>
          <p:cNvPr id="7" name="Rounded Rectangle 6">
            <a:extLst>
              <a:ext uri="{FF2B5EF4-FFF2-40B4-BE49-F238E27FC236}">
                <a16:creationId xmlns:a16="http://schemas.microsoft.com/office/drawing/2014/main" id="{592366A2-C9D8-2580-7B79-3B1F6DDAB802}"/>
              </a:ext>
            </a:extLst>
          </p:cNvPr>
          <p:cNvSpPr/>
          <p:nvPr userDrawn="1"/>
        </p:nvSpPr>
        <p:spPr>
          <a:xfrm>
            <a:off x="7256995" y="195215"/>
            <a:ext cx="960120" cy="960120"/>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b="1" i="0" dirty="0">
              <a:latin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7261646E-9F5C-9C61-C30B-3DF312AA0AE9}"/>
              </a:ext>
            </a:extLst>
          </p:cNvPr>
          <p:cNvSpPr/>
          <p:nvPr userDrawn="1"/>
        </p:nvSpPr>
        <p:spPr>
          <a:xfrm>
            <a:off x="7362151" y="300371"/>
            <a:ext cx="749808" cy="74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4522D9B-890F-87AE-E16B-BD76B76C8428}"/>
              </a:ext>
            </a:extLst>
          </p:cNvPr>
          <p:cNvSpPr txBox="1"/>
          <p:nvPr userDrawn="1"/>
        </p:nvSpPr>
        <p:spPr>
          <a:xfrm>
            <a:off x="1106916" y="300371"/>
            <a:ext cx="3357650" cy="769441"/>
          </a:xfrm>
          <a:prstGeom prst="rect">
            <a:avLst/>
          </a:prstGeom>
          <a:noFill/>
        </p:spPr>
        <p:txBody>
          <a:bodyPr wrap="none" rtlCol="0">
            <a:spAutoFit/>
          </a:bodyPr>
          <a:lstStyle/>
          <a:p>
            <a:r>
              <a:rPr lang="en-US" sz="4400" b="1" dirty="0">
                <a:solidFill>
                  <a:schemeClr val="bg1"/>
                </a:solidFill>
              </a:rPr>
              <a:t>Practice : Pair</a:t>
            </a:r>
          </a:p>
        </p:txBody>
      </p:sp>
    </p:spTree>
    <p:extLst>
      <p:ext uri="{BB962C8B-B14F-4D97-AF65-F5344CB8AC3E}">
        <p14:creationId xmlns:p14="http://schemas.microsoft.com/office/powerpoint/2010/main" val="4039598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3D231-F19F-A840-B5BC-F29C9E5212F3}"/>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900AC8BA-BD64-6945-A342-22D2048343EF}"/>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1809023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02D3693-0064-BB4F-9EC2-569D40495AAF}"/>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1841486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B460B4-70F4-B145-8648-892BD7385F5F}"/>
              </a:ext>
            </a:extLst>
          </p:cNvPr>
          <p:cNvSpPr>
            <a:spLocks noGrp="1"/>
          </p:cNvSpPr>
          <p:nvPr>
            <p:ph type="title"/>
          </p:nvPr>
        </p:nvSpPr>
        <p:spPr>
          <a:xfrm>
            <a:off x="838200" y="456565"/>
            <a:ext cx="10515600" cy="76263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173FE4-2A2D-D54E-9CA7-3BE743A500E7}"/>
              </a:ext>
            </a:extLst>
          </p:cNvPr>
          <p:cNvSpPr>
            <a:spLocks noGrp="1"/>
          </p:cNvSpPr>
          <p:nvPr>
            <p:ph type="body" idx="1"/>
          </p:nvPr>
        </p:nvSpPr>
        <p:spPr>
          <a:xfrm>
            <a:off x="838200" y="1371600"/>
            <a:ext cx="10515600" cy="48053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7F20E522-6C81-E146-9573-8B2A26576090}"/>
              </a:ext>
            </a:extLst>
          </p:cNvPr>
          <p:cNvSpPr>
            <a:spLocks noGrp="1"/>
          </p:cNvSpPr>
          <p:nvPr>
            <p:ph type="sldNum" sz="quarter" idx="4"/>
          </p:nvPr>
        </p:nvSpPr>
        <p:spPr>
          <a:xfrm>
            <a:off x="11487150" y="6329363"/>
            <a:ext cx="552450" cy="365125"/>
          </a:xfrm>
          <a:prstGeom prst="rect">
            <a:avLst/>
          </a:prstGeom>
        </p:spPr>
        <p:txBody>
          <a:bodyPr vert="horz" lIns="91440" tIns="45720" rIns="91440" bIns="45720" rtlCol="0" anchor="ctr"/>
          <a:lstStyle>
            <a:lvl1pPr algn="r">
              <a:defRPr sz="1100" b="1">
                <a:solidFill>
                  <a:srgbClr val="2E235D"/>
                </a:solidFill>
              </a:defRPr>
            </a:lvl1pPr>
          </a:lstStyle>
          <a:p>
            <a:fld id="{B84CCEFC-A9FF-8249-A3D3-21FB7B7CCB8D}" type="slidenum">
              <a:rPr lang="en-US" smtClean="0"/>
              <a:pPr/>
              <a:t>‹#›</a:t>
            </a:fld>
            <a:endParaRPr lang="en-US"/>
          </a:p>
        </p:txBody>
      </p:sp>
      <p:sp>
        <p:nvSpPr>
          <p:cNvPr id="8" name="Rectangle 7">
            <a:extLst>
              <a:ext uri="{FF2B5EF4-FFF2-40B4-BE49-F238E27FC236}">
                <a16:creationId xmlns:a16="http://schemas.microsoft.com/office/drawing/2014/main" id="{27829BDB-00F0-1A4D-85ED-E7EECB1665B0}"/>
              </a:ext>
            </a:extLst>
          </p:cNvPr>
          <p:cNvSpPr/>
          <p:nvPr userDrawn="1"/>
        </p:nvSpPr>
        <p:spPr>
          <a:xfrm>
            <a:off x="-89452" y="-2819"/>
            <a:ext cx="12503426" cy="23955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2F99840-7979-4642-ADBB-375B21C7BD95}"/>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9763" y="29972"/>
            <a:ext cx="2150721" cy="169037"/>
          </a:xfrm>
          <a:prstGeom prst="rect">
            <a:avLst/>
          </a:prstGeom>
        </p:spPr>
      </p:pic>
      <p:sp>
        <p:nvSpPr>
          <p:cNvPr id="9" name="TextBox 8">
            <a:extLst>
              <a:ext uri="{FF2B5EF4-FFF2-40B4-BE49-F238E27FC236}">
                <a16:creationId xmlns:a16="http://schemas.microsoft.com/office/drawing/2014/main" id="{C16FF7FA-8B99-C643-9479-91C32ACC4F6F}"/>
              </a:ext>
            </a:extLst>
          </p:cNvPr>
          <p:cNvSpPr txBox="1"/>
          <p:nvPr userDrawn="1"/>
        </p:nvSpPr>
        <p:spPr>
          <a:xfrm>
            <a:off x="8420376" y="13669"/>
            <a:ext cx="1622425" cy="230832"/>
          </a:xfrm>
          <a:prstGeom prst="rect">
            <a:avLst/>
          </a:prstGeom>
          <a:noFill/>
        </p:spPr>
        <p:txBody>
          <a:bodyPr wrap="square" rtlCol="0">
            <a:spAutoFit/>
          </a:bodyPr>
          <a:lstStyle/>
          <a:p>
            <a:pPr algn="r"/>
            <a:r>
              <a:rPr lang="en-US" sz="900" b="1" i="0" dirty="0">
                <a:solidFill>
                  <a:schemeClr val="bg1"/>
                </a:solidFill>
                <a:latin typeface="Montserrat SemiBold" pitchFamily="2" charset="77"/>
              </a:rPr>
              <a:t>CSE 122 Autumn 2022</a:t>
            </a:r>
          </a:p>
        </p:txBody>
      </p:sp>
      <p:sp>
        <p:nvSpPr>
          <p:cNvPr id="10" name="TextBox 9">
            <a:extLst>
              <a:ext uri="{FF2B5EF4-FFF2-40B4-BE49-F238E27FC236}">
                <a16:creationId xmlns:a16="http://schemas.microsoft.com/office/drawing/2014/main" id="{2982E279-6D9E-BC4A-A9B9-46E4512D586D}"/>
              </a:ext>
            </a:extLst>
          </p:cNvPr>
          <p:cNvSpPr txBox="1"/>
          <p:nvPr userDrawn="1"/>
        </p:nvSpPr>
        <p:spPr>
          <a:xfrm>
            <a:off x="3066637" y="30157"/>
            <a:ext cx="6191248" cy="230832"/>
          </a:xfrm>
          <a:prstGeom prst="rect">
            <a:avLst/>
          </a:prstGeom>
          <a:noFill/>
        </p:spPr>
        <p:txBody>
          <a:bodyPr wrap="square" rtlCol="0">
            <a:spAutoFit/>
          </a:bodyPr>
          <a:lstStyle/>
          <a:p>
            <a:pPr algn="ctr"/>
            <a:r>
              <a:rPr lang="en-US" sz="900" b="1" i="0" dirty="0">
                <a:solidFill>
                  <a:schemeClr val="bg1"/>
                </a:solidFill>
                <a:latin typeface="Montserrat SemiBold" pitchFamily="2" charset="77"/>
              </a:rPr>
              <a:t>LEC 05: Stacks &amp;  Queues Practice</a:t>
            </a:r>
          </a:p>
        </p:txBody>
      </p:sp>
      <p:sp>
        <p:nvSpPr>
          <p:cNvPr id="4" name="TextBox 3">
            <a:extLst>
              <a:ext uri="{FF2B5EF4-FFF2-40B4-BE49-F238E27FC236}">
                <a16:creationId xmlns:a16="http://schemas.microsoft.com/office/drawing/2014/main" id="{DC9F2877-EBF8-A329-65C3-B823611A7838}"/>
              </a:ext>
            </a:extLst>
          </p:cNvPr>
          <p:cNvSpPr txBox="1"/>
          <p:nvPr userDrawn="1"/>
        </p:nvSpPr>
        <p:spPr>
          <a:xfrm>
            <a:off x="10417175" y="9139"/>
            <a:ext cx="1622425" cy="230832"/>
          </a:xfrm>
          <a:prstGeom prst="rect">
            <a:avLst/>
          </a:prstGeom>
          <a:noFill/>
        </p:spPr>
        <p:txBody>
          <a:bodyPr wrap="square" rtlCol="0">
            <a:spAutoFit/>
          </a:bodyPr>
          <a:lstStyle/>
          <a:p>
            <a:pPr algn="r"/>
            <a:r>
              <a:rPr lang="en-US" sz="900" b="1" i="0" dirty="0" err="1">
                <a:solidFill>
                  <a:schemeClr val="bg1"/>
                </a:solidFill>
                <a:latin typeface="Montserrat SemiBold" pitchFamily="2" charset="77"/>
              </a:rPr>
              <a:t>sli.do</a:t>
            </a:r>
            <a:r>
              <a:rPr lang="en-US" sz="900" b="1" i="0" dirty="0">
                <a:solidFill>
                  <a:schemeClr val="bg1"/>
                </a:solidFill>
                <a:latin typeface="Montserrat SemiBold" pitchFamily="2" charset="77"/>
              </a:rPr>
              <a:t>  #cse122</a:t>
            </a:r>
          </a:p>
        </p:txBody>
      </p:sp>
    </p:spTree>
    <p:extLst>
      <p:ext uri="{BB962C8B-B14F-4D97-AF65-F5344CB8AC3E}">
        <p14:creationId xmlns:p14="http://schemas.microsoft.com/office/powerpoint/2010/main" val="846827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6" r:id="rId4"/>
    <p:sldLayoutId id="2147483657" r:id="rId5"/>
    <p:sldLayoutId id="2147483654" r:id="rId6"/>
    <p:sldLayoutId id="2147483655" r:id="rId7"/>
  </p:sldLayoutIdLst>
  <p:txStyles>
    <p:titleStyle>
      <a:lvl1pPr algn="l" defTabSz="914400" rtl="0" eaLnBrk="1" latinLnBrk="0" hangingPunct="1">
        <a:lnSpc>
          <a:spcPct val="90000"/>
        </a:lnSpc>
        <a:spcBef>
          <a:spcPct val="0"/>
        </a:spcBef>
        <a:buNone/>
        <a:defRPr sz="44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System Font Regular"/>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ystem Font Regular"/>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open.spotify.com/playlist/31eOln0zVxrUEAg9eK8jrC?si=2dc7b7c1964b4a06"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academicsupport.uw.edu/"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3E336-7FEF-924C-B9A0-DBFB9A4D8162}"/>
              </a:ext>
            </a:extLst>
          </p:cNvPr>
          <p:cNvSpPr>
            <a:spLocks noGrp="1"/>
          </p:cNvSpPr>
          <p:nvPr>
            <p:ph type="title"/>
          </p:nvPr>
        </p:nvSpPr>
        <p:spPr>
          <a:xfrm>
            <a:off x="305333" y="4125093"/>
            <a:ext cx="6591226" cy="1954786"/>
          </a:xfrm>
        </p:spPr>
        <p:txBody>
          <a:bodyPr/>
          <a:lstStyle/>
          <a:p>
            <a:r>
              <a:rPr lang="en-US" sz="3600" dirty="0"/>
              <a:t>Stacks &amp; Queues</a:t>
            </a:r>
            <a:br>
              <a:rPr lang="en-US" sz="3600" dirty="0"/>
            </a:br>
            <a:r>
              <a:rPr lang="en-US" sz="3600" dirty="0"/>
              <a:t>Practice</a:t>
            </a:r>
          </a:p>
        </p:txBody>
      </p:sp>
      <p:sp>
        <p:nvSpPr>
          <p:cNvPr id="4" name="TextBox 3">
            <a:extLst>
              <a:ext uri="{FF2B5EF4-FFF2-40B4-BE49-F238E27FC236}">
                <a16:creationId xmlns:a16="http://schemas.microsoft.com/office/drawing/2014/main" id="{1140A5DD-90C5-8F48-BFF7-AE8301DF7CEF}"/>
              </a:ext>
            </a:extLst>
          </p:cNvPr>
          <p:cNvSpPr txBox="1"/>
          <p:nvPr/>
        </p:nvSpPr>
        <p:spPr>
          <a:xfrm>
            <a:off x="7456906" y="2225075"/>
            <a:ext cx="4476805" cy="769441"/>
          </a:xfrm>
          <a:prstGeom prst="rect">
            <a:avLst/>
          </a:prstGeom>
          <a:noFill/>
        </p:spPr>
        <p:txBody>
          <a:bodyPr wrap="square" rtlCol="0">
            <a:spAutoFit/>
          </a:bodyPr>
          <a:lstStyle/>
          <a:p>
            <a:pPr algn="ctr"/>
            <a:r>
              <a:rPr lang="en-US" sz="2200" b="1" i="1" dirty="0">
                <a:solidFill>
                  <a:schemeClr val="tx1">
                    <a:lumMod val="75000"/>
                    <a:lumOff val="25000"/>
                  </a:schemeClr>
                </a:solidFill>
                <a:latin typeface="Calibri" panose="020F0502020204030204" pitchFamily="34" charset="0"/>
                <a:cs typeface="Calibri" panose="020F0502020204030204" pitchFamily="34" charset="0"/>
              </a:rPr>
              <a:t>Talk to your neighbors:</a:t>
            </a:r>
          </a:p>
          <a:p>
            <a:pPr algn="ctr"/>
            <a:r>
              <a:rPr lang="en-US" sz="2200" i="1" dirty="0">
                <a:solidFill>
                  <a:schemeClr val="tx1">
                    <a:lumMod val="75000"/>
                    <a:lumOff val="25000"/>
                  </a:schemeClr>
                </a:solidFill>
                <a:latin typeface="Calibri" panose="020F0502020204030204" pitchFamily="34" charset="0"/>
                <a:cs typeface="Calibri" panose="020F0502020204030204" pitchFamily="34" charset="0"/>
              </a:rPr>
              <a:t>Debate: Are Pop-Tarts ravioli? </a:t>
            </a:r>
          </a:p>
        </p:txBody>
      </p:sp>
      <p:sp>
        <p:nvSpPr>
          <p:cNvPr id="6" name="TextBox 5">
            <a:extLst>
              <a:ext uri="{FF2B5EF4-FFF2-40B4-BE49-F238E27FC236}">
                <a16:creationId xmlns:a16="http://schemas.microsoft.com/office/drawing/2014/main" id="{ACB3FA4D-2EA7-2844-8846-AA5A5AC61268}"/>
              </a:ext>
            </a:extLst>
          </p:cNvPr>
          <p:cNvSpPr txBox="1"/>
          <p:nvPr/>
        </p:nvSpPr>
        <p:spPr>
          <a:xfrm>
            <a:off x="7379594" y="1403798"/>
            <a:ext cx="4631431" cy="338554"/>
          </a:xfrm>
          <a:prstGeom prst="rect">
            <a:avLst/>
          </a:prstGeom>
          <a:noFill/>
        </p:spPr>
        <p:txBody>
          <a:bodyPr wrap="square" rtlCol="0">
            <a:spAutoFit/>
          </a:bodyPr>
          <a:lstStyle/>
          <a:p>
            <a:pPr algn="ctr"/>
            <a:r>
              <a:rPr lang="en-US" sz="1600" b="1" spc="80" dirty="0">
                <a:solidFill>
                  <a:schemeClr val="bg1">
                    <a:lumMod val="65000"/>
                  </a:schemeClr>
                </a:solidFill>
                <a:latin typeface="Montserrat SemiBold" pitchFamily="2" charset="77"/>
              </a:rPr>
              <a:t>BEFORE WE START</a:t>
            </a:r>
          </a:p>
        </p:txBody>
      </p:sp>
      <p:sp>
        <p:nvSpPr>
          <p:cNvPr id="7" name="TextBox 6">
            <a:extLst>
              <a:ext uri="{FF2B5EF4-FFF2-40B4-BE49-F238E27FC236}">
                <a16:creationId xmlns:a16="http://schemas.microsoft.com/office/drawing/2014/main" id="{99343380-B729-584C-8218-B4C9A0B5BB95}"/>
              </a:ext>
            </a:extLst>
          </p:cNvPr>
          <p:cNvSpPr txBox="1"/>
          <p:nvPr/>
        </p:nvSpPr>
        <p:spPr>
          <a:xfrm>
            <a:off x="7630732" y="4125093"/>
            <a:ext cx="4211392" cy="430887"/>
          </a:xfrm>
          <a:prstGeom prst="rect">
            <a:avLst/>
          </a:prstGeom>
          <a:noFill/>
        </p:spPr>
        <p:txBody>
          <a:bodyPr wrap="square" rtlCol="0">
            <a:spAutoFit/>
          </a:bodyPr>
          <a:lstStyle/>
          <a:p>
            <a:pPr algn="ctr"/>
            <a:r>
              <a:rPr lang="en-US" sz="2200" i="1" dirty="0">
                <a:solidFill>
                  <a:schemeClr val="tx1">
                    <a:lumMod val="75000"/>
                    <a:lumOff val="25000"/>
                  </a:schemeClr>
                </a:solidFill>
                <a:latin typeface="Calibri" panose="020F0502020204030204" pitchFamily="34" charset="0"/>
                <a:cs typeface="Calibri" panose="020F0502020204030204" pitchFamily="34" charset="0"/>
              </a:rPr>
              <a:t>Music: </a:t>
            </a:r>
            <a:r>
              <a:rPr lang="en-US" sz="2200" i="1" dirty="0">
                <a:solidFill>
                  <a:schemeClr val="tx1">
                    <a:lumMod val="75000"/>
                    <a:lumOff val="25000"/>
                  </a:schemeClr>
                </a:solidFill>
                <a:latin typeface="Calibri" panose="020F0502020204030204" pitchFamily="34" charset="0"/>
                <a:cs typeface="Calibri" panose="020F0502020204030204" pitchFamily="34" charset="0"/>
                <a:hlinkClick r:id="rId2"/>
              </a:rPr>
              <a:t>Hunter/Miya’s Playlist</a:t>
            </a:r>
            <a:endParaRPr lang="en-US" sz="2200" i="1" dirty="0">
              <a:solidFill>
                <a:schemeClr val="tx1">
                  <a:lumMod val="75000"/>
                  <a:lumOff val="25000"/>
                </a:schemeClr>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4F96CD13-49E4-03EB-2E84-CD21163E7904}"/>
              </a:ext>
            </a:extLst>
          </p:cNvPr>
          <p:cNvPicPr>
            <a:picLocks noChangeAspect="1"/>
          </p:cNvPicPr>
          <p:nvPr/>
        </p:nvPicPr>
        <p:blipFill>
          <a:blip r:embed="rId3"/>
          <a:stretch>
            <a:fillRect/>
          </a:stretch>
        </p:blipFill>
        <p:spPr>
          <a:xfrm>
            <a:off x="3078583" y="5727550"/>
            <a:ext cx="975397" cy="975397"/>
          </a:xfrm>
          <a:prstGeom prst="rect">
            <a:avLst/>
          </a:prstGeom>
        </p:spPr>
      </p:pic>
    </p:spTree>
    <p:extLst>
      <p:ext uri="{BB962C8B-B14F-4D97-AF65-F5344CB8AC3E}">
        <p14:creationId xmlns:p14="http://schemas.microsoft.com/office/powerpoint/2010/main" val="358129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F97C5-8995-2657-BADC-9C137814DFA3}"/>
              </a:ext>
            </a:extLst>
          </p:cNvPr>
          <p:cNvSpPr>
            <a:spLocks noGrp="1"/>
          </p:cNvSpPr>
          <p:nvPr>
            <p:ph type="title"/>
          </p:nvPr>
        </p:nvSpPr>
        <p:spPr/>
        <p:txBody>
          <a:bodyPr/>
          <a:lstStyle/>
          <a:p>
            <a:r>
              <a:rPr lang="en-US" dirty="0">
                <a:solidFill>
                  <a:schemeClr val="accent4"/>
                </a:solidFill>
              </a:rPr>
              <a:t>(Recap) </a:t>
            </a:r>
            <a:r>
              <a:rPr lang="en-US" dirty="0"/>
              <a:t>Common Stack &amp; Queue Patterns</a:t>
            </a:r>
          </a:p>
        </p:txBody>
      </p:sp>
      <p:sp>
        <p:nvSpPr>
          <p:cNvPr id="3" name="Content Placeholder 2">
            <a:extLst>
              <a:ext uri="{FF2B5EF4-FFF2-40B4-BE49-F238E27FC236}">
                <a16:creationId xmlns:a16="http://schemas.microsoft.com/office/drawing/2014/main" id="{C9C004FE-01A7-EA34-0A09-B68EC5B5BFF2}"/>
              </a:ext>
            </a:extLst>
          </p:cNvPr>
          <p:cNvSpPr>
            <a:spLocks noGrp="1"/>
          </p:cNvSpPr>
          <p:nvPr>
            <p:ph idx="1"/>
          </p:nvPr>
        </p:nvSpPr>
        <p:spPr/>
        <p:txBody>
          <a:bodyPr/>
          <a:lstStyle/>
          <a:p>
            <a:r>
              <a:rPr lang="en-US" dirty="0"/>
              <a:t>Stack → Queue and Queue → Stack</a:t>
            </a:r>
          </a:p>
          <a:p>
            <a:pPr lvl="1"/>
            <a:r>
              <a:rPr lang="en-US" dirty="0"/>
              <a:t>We give you helper methods for this on problems</a:t>
            </a:r>
          </a:p>
          <a:p>
            <a:r>
              <a:rPr lang="en-US" dirty="0"/>
              <a:t>Reverse a Stack with a S→Q + Q→S </a:t>
            </a:r>
          </a:p>
          <a:p>
            <a:r>
              <a:rPr lang="en-US" dirty="0"/>
              <a:t>“Cycling” a queue: Inspect each element by repeatedly removing and adding to back </a:t>
            </a:r>
            <a:r>
              <a:rPr lang="en-US" dirty="0">
                <a:latin typeface="Consolas" panose="020B0609020204030204" pitchFamily="49" charset="0"/>
                <a:cs typeface="Consolas" panose="020B0609020204030204" pitchFamily="49" charset="0"/>
              </a:rPr>
              <a:t>size</a:t>
            </a:r>
            <a:r>
              <a:rPr lang="en-US" dirty="0"/>
              <a:t> times</a:t>
            </a:r>
          </a:p>
          <a:p>
            <a:pPr lvl="1"/>
            <a:r>
              <a:rPr lang="en-US" dirty="0"/>
              <a:t> Careful: Watch your loop bounds when queue’s size changes</a:t>
            </a:r>
          </a:p>
          <a:p>
            <a:r>
              <a:rPr lang="en-US" dirty="0"/>
              <a:t>A ”splitting” loop that moves some values to the Stack and others to the Queue</a:t>
            </a:r>
          </a:p>
          <a:p>
            <a:endParaRPr lang="en-US" dirty="0"/>
          </a:p>
          <a:p>
            <a:pPr lvl="1"/>
            <a:endParaRPr lang="en-US" dirty="0"/>
          </a:p>
        </p:txBody>
      </p:sp>
    </p:spTree>
    <p:extLst>
      <p:ext uri="{BB962C8B-B14F-4D97-AF65-F5344CB8AC3E}">
        <p14:creationId xmlns:p14="http://schemas.microsoft.com/office/powerpoint/2010/main" val="1751911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E8D8BC9-94FE-9B0D-6AF4-D17A0FCE7CDA}"/>
              </a:ext>
            </a:extLst>
          </p:cNvPr>
          <p:cNvSpPr>
            <a:spLocks noGrp="1"/>
          </p:cNvSpPr>
          <p:nvPr>
            <p:ph type="title"/>
          </p:nvPr>
        </p:nvSpPr>
        <p:spPr/>
        <p:txBody>
          <a:bodyPr/>
          <a:lstStyle/>
          <a:p>
            <a:r>
              <a:rPr lang="en-US" dirty="0"/>
              <a:t>After Quiz 0</a:t>
            </a:r>
          </a:p>
        </p:txBody>
      </p:sp>
      <p:sp>
        <p:nvSpPr>
          <p:cNvPr id="4" name="Content Placeholder 3">
            <a:extLst>
              <a:ext uri="{FF2B5EF4-FFF2-40B4-BE49-F238E27FC236}">
                <a16:creationId xmlns:a16="http://schemas.microsoft.com/office/drawing/2014/main" id="{A453D80E-74DF-C1B2-68F3-655A6906A5A0}"/>
              </a:ext>
            </a:extLst>
          </p:cNvPr>
          <p:cNvSpPr>
            <a:spLocks noGrp="1"/>
          </p:cNvSpPr>
          <p:nvPr>
            <p:ph idx="1"/>
          </p:nvPr>
        </p:nvSpPr>
        <p:spPr/>
        <p:txBody>
          <a:bodyPr>
            <a:normAutofit/>
          </a:bodyPr>
          <a:lstStyle/>
          <a:p>
            <a:r>
              <a:rPr lang="en-US" dirty="0"/>
              <a:t>We’ve heard your feedback about the first quiz. Thanks for sharing!</a:t>
            </a:r>
          </a:p>
          <a:p>
            <a:r>
              <a:rPr lang="en-US" dirty="0"/>
              <a:t>As we’ve said many times, this is the first time offering the class and we are still trying to figure out the best structures for everything! Your feedback is very helpful in this!</a:t>
            </a:r>
          </a:p>
          <a:p>
            <a:r>
              <a:rPr lang="en-US" dirty="0"/>
              <a:t>Have some planned changes to respond to feedback, but are going to wait until we finish grading Quiz 0 before making any concrete updates</a:t>
            </a:r>
          </a:p>
          <a:p>
            <a:pPr lvl="1"/>
            <a:r>
              <a:rPr lang="en-US" dirty="0"/>
              <a:t>We will look carefully at the time expectation for future quizzes </a:t>
            </a:r>
          </a:p>
          <a:p>
            <a:pPr lvl="1"/>
            <a:r>
              <a:rPr lang="en-US" dirty="0"/>
              <a:t>More clearly outline practice resources</a:t>
            </a:r>
          </a:p>
          <a:p>
            <a:pPr lvl="1"/>
            <a:r>
              <a:rPr lang="en-US" dirty="0"/>
              <a:t>Remember that syllabus grade promises are </a:t>
            </a:r>
            <a:r>
              <a:rPr lang="en-US" i="1" dirty="0"/>
              <a:t>minimum </a:t>
            </a:r>
            <a:r>
              <a:rPr lang="en-US" dirty="0"/>
              <a:t>guarantees, we can always be more lenient of certain assessments ended up being more difficult</a:t>
            </a:r>
          </a:p>
        </p:txBody>
      </p:sp>
    </p:spTree>
    <p:extLst>
      <p:ext uri="{BB962C8B-B14F-4D97-AF65-F5344CB8AC3E}">
        <p14:creationId xmlns:p14="http://schemas.microsoft.com/office/powerpoint/2010/main" val="524411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3B623-05BD-604E-A8F9-94285F17014E}"/>
              </a:ext>
            </a:extLst>
          </p:cNvPr>
          <p:cNvSpPr>
            <a:spLocks noGrp="1"/>
          </p:cNvSpPr>
          <p:nvPr>
            <p:ph type="title"/>
          </p:nvPr>
        </p:nvSpPr>
        <p:spPr/>
        <p:txBody>
          <a:bodyPr/>
          <a:lstStyle/>
          <a:p>
            <a:r>
              <a:rPr lang="en-US" dirty="0"/>
              <a:t>Metacognition</a:t>
            </a:r>
          </a:p>
        </p:txBody>
      </p:sp>
      <p:sp>
        <p:nvSpPr>
          <p:cNvPr id="3" name="Content Placeholder 2">
            <a:extLst>
              <a:ext uri="{FF2B5EF4-FFF2-40B4-BE49-F238E27FC236}">
                <a16:creationId xmlns:a16="http://schemas.microsoft.com/office/drawing/2014/main" id="{4B288DD0-62A0-5C4B-AE32-FEBB913CC116}"/>
              </a:ext>
            </a:extLst>
          </p:cNvPr>
          <p:cNvSpPr>
            <a:spLocks noGrp="1"/>
          </p:cNvSpPr>
          <p:nvPr>
            <p:ph idx="1"/>
          </p:nvPr>
        </p:nvSpPr>
        <p:spPr/>
        <p:txBody>
          <a:bodyPr>
            <a:normAutofit fontScale="92500"/>
          </a:bodyPr>
          <a:lstStyle/>
          <a:p>
            <a:r>
              <a:rPr lang="en-US" b="1" dirty="0">
                <a:solidFill>
                  <a:schemeClr val="accent3"/>
                </a:solidFill>
                <a:sym typeface="Calibri"/>
              </a:rPr>
              <a:t>Metacognition</a:t>
            </a:r>
            <a:r>
              <a:rPr lang="en-US" dirty="0">
                <a:sym typeface="Calibri"/>
              </a:rPr>
              <a:t>: asking questions about your solution process</a:t>
            </a:r>
            <a:r>
              <a:rPr lang="en-US" dirty="0"/>
              <a:t>.</a:t>
            </a:r>
            <a:br>
              <a:rPr lang="en-US" dirty="0"/>
            </a:br>
            <a:endParaRPr lang="en-US" dirty="0"/>
          </a:p>
          <a:p>
            <a:r>
              <a:rPr lang="en-US" dirty="0"/>
              <a:t>Examples:</a:t>
            </a:r>
          </a:p>
          <a:p>
            <a:pPr lvl="1"/>
            <a:r>
              <a:rPr lang="en-US" b="1" dirty="0"/>
              <a:t>While debugging</a:t>
            </a:r>
            <a:r>
              <a:rPr lang="en-US" dirty="0"/>
              <a:t>: explain to yourself why you’re making this change to your program.</a:t>
            </a:r>
          </a:p>
          <a:p>
            <a:pPr lvl="1"/>
            <a:r>
              <a:rPr lang="en-US" b="1" dirty="0"/>
              <a:t>Before running your program</a:t>
            </a:r>
            <a:r>
              <a:rPr lang="en-US" dirty="0"/>
              <a:t>: make an explicit prediction of what you expect to see.</a:t>
            </a:r>
          </a:p>
          <a:p>
            <a:pPr lvl="1"/>
            <a:r>
              <a:rPr lang="en-US" b="1" dirty="0"/>
              <a:t>When coding</a:t>
            </a:r>
            <a:r>
              <a:rPr lang="en-US" dirty="0"/>
              <a:t>: be aware when you’re not making progress, so you can take a break or try a different strategy.</a:t>
            </a:r>
          </a:p>
          <a:p>
            <a:pPr lvl="1"/>
            <a:r>
              <a:rPr lang="en-US" b="1" dirty="0"/>
              <a:t>When designing</a:t>
            </a:r>
            <a:r>
              <a:rPr lang="en-US" dirty="0"/>
              <a:t>:</a:t>
            </a:r>
          </a:p>
          <a:p>
            <a:pPr lvl="2"/>
            <a:r>
              <a:rPr lang="en-US" dirty="0"/>
              <a:t>Explain the tradeoffs with using a different data structure or algorithm.</a:t>
            </a:r>
          </a:p>
          <a:p>
            <a:pPr lvl="2"/>
            <a:r>
              <a:rPr lang="en-US" dirty="0"/>
              <a:t>If one or more requirements change, how would the solution change as a result?</a:t>
            </a:r>
          </a:p>
          <a:p>
            <a:pPr lvl="2"/>
            <a:r>
              <a:rPr lang="en-US" dirty="0"/>
              <a:t>Reflect on how you ruled out alternative ideas along the way to a solution.</a:t>
            </a:r>
          </a:p>
          <a:p>
            <a:pPr lvl="1"/>
            <a:r>
              <a:rPr lang="en-US" b="1" dirty="0"/>
              <a:t>When studying</a:t>
            </a:r>
            <a:r>
              <a:rPr lang="en-US" dirty="0"/>
              <a:t>: what is the relationship of this topic to other ideas in the course?</a:t>
            </a:r>
          </a:p>
          <a:p>
            <a:endParaRPr lang="en-US" dirty="0"/>
          </a:p>
        </p:txBody>
      </p:sp>
    </p:spTree>
    <p:extLst>
      <p:ext uri="{BB962C8B-B14F-4D97-AF65-F5344CB8AC3E}">
        <p14:creationId xmlns:p14="http://schemas.microsoft.com/office/powerpoint/2010/main" val="2761807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698B0-0A4A-9DF5-86A2-4D807F056418}"/>
              </a:ext>
            </a:extLst>
          </p:cNvPr>
          <p:cNvSpPr>
            <a:spLocks noGrp="1"/>
          </p:cNvSpPr>
          <p:nvPr>
            <p:ph type="title"/>
          </p:nvPr>
        </p:nvSpPr>
        <p:spPr/>
        <p:txBody>
          <a:bodyPr/>
          <a:lstStyle/>
          <a:p>
            <a:r>
              <a:rPr lang="en-US" dirty="0"/>
              <a:t>Learning is an Iterative Process!</a:t>
            </a:r>
          </a:p>
        </p:txBody>
      </p:sp>
      <p:sp>
        <p:nvSpPr>
          <p:cNvPr id="3" name="Content Placeholder 2">
            <a:extLst>
              <a:ext uri="{FF2B5EF4-FFF2-40B4-BE49-F238E27FC236}">
                <a16:creationId xmlns:a16="http://schemas.microsoft.com/office/drawing/2014/main" id="{A26ED999-9F32-E2D3-070A-3F9E0CFFE3BA}"/>
              </a:ext>
            </a:extLst>
          </p:cNvPr>
          <p:cNvSpPr>
            <a:spLocks noGrp="1"/>
          </p:cNvSpPr>
          <p:nvPr>
            <p:ph idx="1"/>
          </p:nvPr>
        </p:nvSpPr>
        <p:spPr/>
        <p:txBody>
          <a:bodyPr>
            <a:normAutofit fontScale="92500" lnSpcReduction="20000"/>
          </a:bodyPr>
          <a:lstStyle/>
          <a:p>
            <a:r>
              <a:rPr lang="en-US" dirty="0"/>
              <a:t>Retake logistics coming soon after Quiz 0 Feedback is released</a:t>
            </a:r>
          </a:p>
          <a:p>
            <a:pPr lvl="1"/>
            <a:r>
              <a:rPr lang="en-US" dirty="0"/>
              <a:t>Hopefully, Tuesday night / Wednesday morning</a:t>
            </a:r>
          </a:p>
          <a:p>
            <a:r>
              <a:rPr lang="en-US" dirty="0"/>
              <a:t>Now that you know what to expect, you now have better ways you can respond if you felt your performance on the quiz wasn’t what you wanted</a:t>
            </a:r>
          </a:p>
          <a:p>
            <a:r>
              <a:rPr lang="en-US" dirty="0"/>
              <a:t>Here are some reflection questions</a:t>
            </a:r>
          </a:p>
          <a:p>
            <a:pPr lvl="1"/>
            <a:r>
              <a:rPr lang="en-US" dirty="0"/>
              <a:t>How did your studying/practice help you on the quiz? What aspects can you improve?</a:t>
            </a:r>
          </a:p>
          <a:p>
            <a:pPr lvl="1"/>
            <a:r>
              <a:rPr lang="en-US" dirty="0"/>
              <a:t>How did your development process on coding problems help/hinder your ability to complete the problem?</a:t>
            </a:r>
          </a:p>
          <a:p>
            <a:pPr lvl="1"/>
            <a:r>
              <a:rPr lang="en-US" dirty="0"/>
              <a:t>How did you budget time while taking the quiz?</a:t>
            </a:r>
          </a:p>
          <a:p>
            <a:r>
              <a:rPr lang="en-US" dirty="0"/>
              <a:t>Come work with us on any of these skills!</a:t>
            </a:r>
          </a:p>
          <a:p>
            <a:pPr lvl="1"/>
            <a:r>
              <a:rPr lang="en-US" dirty="0"/>
              <a:t>The Ed Discussion board</a:t>
            </a:r>
          </a:p>
          <a:p>
            <a:pPr lvl="1"/>
            <a:r>
              <a:rPr lang="en-US" dirty="0"/>
              <a:t>The IPL and Hunter/Miya’s Office Hours</a:t>
            </a:r>
          </a:p>
          <a:p>
            <a:pPr lvl="1"/>
            <a:r>
              <a:rPr lang="en-US" dirty="0">
                <a:hlinkClick r:id="rId2"/>
              </a:rPr>
              <a:t>Academic  Support Programs</a:t>
            </a:r>
            <a:endParaRPr lang="en-US" dirty="0"/>
          </a:p>
        </p:txBody>
      </p:sp>
    </p:spTree>
    <p:extLst>
      <p:ext uri="{BB962C8B-B14F-4D97-AF65-F5344CB8AC3E}">
        <p14:creationId xmlns:p14="http://schemas.microsoft.com/office/powerpoint/2010/main" val="1444737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E5B18-EC10-4D28-83F1-A67D382E606D}"/>
              </a:ext>
            </a:extLst>
          </p:cNvPr>
          <p:cNvSpPr>
            <a:spLocks noGrp="1"/>
          </p:cNvSpPr>
          <p:nvPr>
            <p:ph type="title"/>
          </p:nvPr>
        </p:nvSpPr>
        <p:spPr/>
        <p:txBody>
          <a:bodyPr/>
          <a:lstStyle/>
          <a:p>
            <a:r>
              <a:rPr lang="en-US" dirty="0">
                <a:solidFill>
                  <a:schemeClr val="accent4"/>
                </a:solidFill>
              </a:rPr>
              <a:t>(Recap) </a:t>
            </a:r>
            <a:r>
              <a:rPr lang="en-US" dirty="0"/>
              <a:t>Stacks &amp; Queues</a:t>
            </a:r>
            <a:endParaRPr lang="en-US" dirty="0">
              <a:solidFill>
                <a:schemeClr val="bg2">
                  <a:lumMod val="75000"/>
                </a:schemeClr>
              </a:solidFill>
            </a:endParaRPr>
          </a:p>
        </p:txBody>
      </p:sp>
      <p:sp>
        <p:nvSpPr>
          <p:cNvPr id="3" name="Content Placeholder 2">
            <a:extLst>
              <a:ext uri="{FF2B5EF4-FFF2-40B4-BE49-F238E27FC236}">
                <a16:creationId xmlns:a16="http://schemas.microsoft.com/office/drawing/2014/main" id="{307D5913-F37F-40C7-AF10-284F41771558}"/>
              </a:ext>
            </a:extLst>
          </p:cNvPr>
          <p:cNvSpPr>
            <a:spLocks noGrp="1"/>
          </p:cNvSpPr>
          <p:nvPr>
            <p:ph idx="1"/>
          </p:nvPr>
        </p:nvSpPr>
        <p:spPr/>
        <p:txBody>
          <a:bodyPr>
            <a:normAutofit/>
          </a:bodyPr>
          <a:lstStyle/>
          <a:p>
            <a:r>
              <a:rPr lang="en-US" dirty="0"/>
              <a:t>Some collections are constrained, only use optimized operations</a:t>
            </a:r>
          </a:p>
          <a:p>
            <a:pPr lvl="1"/>
            <a:r>
              <a:rPr lang="en-US" b="1" dirty="0"/>
              <a:t>Stack: </a:t>
            </a:r>
            <a:r>
              <a:rPr lang="en-US" dirty="0"/>
              <a:t>retrieves elements in reverse order as added</a:t>
            </a:r>
          </a:p>
          <a:p>
            <a:pPr lvl="1"/>
            <a:r>
              <a:rPr lang="en-US" b="1" dirty="0"/>
              <a:t>Queue: </a:t>
            </a:r>
            <a:r>
              <a:rPr lang="en-US" dirty="0"/>
              <a:t>retrieves elements in same order as added</a:t>
            </a:r>
            <a:endParaRPr lang="en-US" b="1" dirty="0"/>
          </a:p>
          <a:p>
            <a:pPr marL="0" indent="0">
              <a:buNone/>
            </a:pPr>
            <a:endParaRPr lang="en-US" b="1" dirty="0"/>
          </a:p>
        </p:txBody>
      </p:sp>
      <p:sp>
        <p:nvSpPr>
          <p:cNvPr id="5" name="Text Box 7">
            <a:extLst>
              <a:ext uri="{FF2B5EF4-FFF2-40B4-BE49-F238E27FC236}">
                <a16:creationId xmlns:a16="http://schemas.microsoft.com/office/drawing/2014/main" id="{1F5FF138-80B1-50AD-C842-0ED5A5047564}"/>
              </a:ext>
            </a:extLst>
          </p:cNvPr>
          <p:cNvSpPr txBox="1">
            <a:spLocks noChangeArrowheads="1"/>
          </p:cNvSpPr>
          <p:nvPr/>
        </p:nvSpPr>
        <p:spPr bwMode="auto">
          <a:xfrm>
            <a:off x="8306905" y="5213235"/>
            <a:ext cx="806450" cy="366713"/>
          </a:xfrm>
          <a:prstGeom prst="rect">
            <a:avLst/>
          </a:prstGeom>
          <a:noFill/>
          <a:ln>
            <a:noFill/>
          </a:ln>
          <a:effectLst/>
          <a:extLst>
            <a:ext uri="{909E8E84-426E-40dd-AFC4-6F175D3DCCD1}"/>
            <a:ext uri="{91240B29-F687-4f45-9708-019B960494DF}"/>
            <a:ext uri="{AF507438-7753-43e0-B8FC-AC1667EBCBE1}"/>
          </a:extLst>
        </p:spPr>
        <p:txBody>
          <a:bodyPr wrap="square">
            <a:spAutoFit/>
          </a:bodyPr>
          <a:lstStyle/>
          <a:p>
            <a:pPr eaLnBrk="1" fontAlgn="auto" hangingPunct="1">
              <a:spcBef>
                <a:spcPts val="0"/>
              </a:spcBef>
              <a:spcAft>
                <a:spcPts val="0"/>
              </a:spcAft>
              <a:defRPr/>
            </a:pPr>
            <a:r>
              <a:rPr lang="en-US" dirty="0">
                <a:latin typeface="Tahoma" charset="0"/>
                <a:ea typeface="+mn-ea"/>
              </a:rPr>
              <a:t>queue</a:t>
            </a:r>
          </a:p>
        </p:txBody>
      </p:sp>
      <p:graphicFrame>
        <p:nvGraphicFramePr>
          <p:cNvPr id="9" name="Group 135">
            <a:extLst>
              <a:ext uri="{FF2B5EF4-FFF2-40B4-BE49-F238E27FC236}">
                <a16:creationId xmlns:a16="http://schemas.microsoft.com/office/drawing/2014/main" id="{9C275BC6-EAA5-12EB-9010-8B99CFD2A789}"/>
              </a:ext>
            </a:extLst>
          </p:cNvPr>
          <p:cNvGraphicFramePr>
            <a:graphicFrameLocks noGrp="1"/>
          </p:cNvGraphicFramePr>
          <p:nvPr/>
        </p:nvGraphicFramePr>
        <p:xfrm>
          <a:off x="7430605" y="4017735"/>
          <a:ext cx="2559050" cy="965200"/>
        </p:xfrm>
        <a:graphic>
          <a:graphicData uri="http://schemas.openxmlformats.org/drawingml/2006/table">
            <a:tbl>
              <a:tblPr/>
              <a:tblGrid>
                <a:gridCol w="852488">
                  <a:extLst>
                    <a:ext uri="{9D8B030D-6E8A-4147-A177-3AD203B41FA5}">
                      <a16:colId xmlns:a16="http://schemas.microsoft.com/office/drawing/2014/main" val="20000"/>
                    </a:ext>
                  </a:extLst>
                </a:gridCol>
                <a:gridCol w="854075">
                  <a:extLst>
                    <a:ext uri="{9D8B030D-6E8A-4147-A177-3AD203B41FA5}">
                      <a16:colId xmlns:a16="http://schemas.microsoft.com/office/drawing/2014/main" val="20001"/>
                    </a:ext>
                  </a:extLst>
                </a:gridCol>
                <a:gridCol w="852487">
                  <a:extLst>
                    <a:ext uri="{9D8B030D-6E8A-4147-A177-3AD203B41FA5}">
                      <a16:colId xmlns:a16="http://schemas.microsoft.com/office/drawing/2014/main" val="20002"/>
                    </a:ext>
                  </a:extLst>
                </a:gridCol>
              </a:tblGrid>
              <a:tr h="482600">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1" u="none" strike="noStrike" cap="none" normalizeH="0" baseline="0">
                          <a:ln>
                            <a:noFill/>
                          </a:ln>
                          <a:solidFill>
                            <a:schemeClr val="tx1"/>
                          </a:solidFill>
                          <a:effectLst/>
                          <a:latin typeface="Tahoma" charset="0"/>
                          <a:ea typeface="ＭＳ Ｐゴシック" charset="-128"/>
                        </a:rPr>
                        <a:t>front</a:t>
                      </a: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a:ln>
                          <a:noFill/>
                        </a:ln>
                        <a:solidFill>
                          <a:schemeClr val="tx1"/>
                        </a:solidFill>
                        <a:effectLst/>
                        <a:latin typeface="Tahoma" charset="0"/>
                        <a:ea typeface="ＭＳ Ｐゴシック" charset="-128"/>
                      </a:endParaRP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1" u="none" strike="noStrike" cap="none" normalizeH="0" baseline="0">
                          <a:ln>
                            <a:noFill/>
                          </a:ln>
                          <a:solidFill>
                            <a:schemeClr val="tx1"/>
                          </a:solidFill>
                          <a:effectLst/>
                          <a:latin typeface="Tahoma" charset="0"/>
                          <a:ea typeface="ＭＳ Ｐゴシック" charset="-128"/>
                        </a:rPr>
                        <a:t>back</a:t>
                      </a: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82600">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10001"/>
                  </a:ext>
                </a:extLst>
              </a:tr>
            </a:tbl>
          </a:graphicData>
        </a:graphic>
      </p:graphicFrame>
      <p:sp>
        <p:nvSpPr>
          <p:cNvPr id="10" name="Line 130">
            <a:extLst>
              <a:ext uri="{FF2B5EF4-FFF2-40B4-BE49-F238E27FC236}">
                <a16:creationId xmlns:a16="http://schemas.microsoft.com/office/drawing/2014/main" id="{5EA491ED-B297-42AA-087F-B5334654ED07}"/>
              </a:ext>
            </a:extLst>
          </p:cNvPr>
          <p:cNvSpPr>
            <a:spLocks noChangeShapeType="1"/>
          </p:cNvSpPr>
          <p:nvPr/>
        </p:nvSpPr>
        <p:spPr bwMode="auto">
          <a:xfrm flipH="1">
            <a:off x="10097605" y="4703535"/>
            <a:ext cx="685800" cy="0"/>
          </a:xfrm>
          <a:prstGeom prst="line">
            <a:avLst/>
          </a:prstGeom>
          <a:noFill/>
          <a:ln w="9525">
            <a:solidFill>
              <a:schemeClr val="tx1"/>
            </a:solidFill>
            <a:round/>
            <a:headEnd/>
            <a:tailEnd type="triangle" w="med" len="med"/>
          </a:ln>
          <a:effectLst/>
          <a:extLst>
            <a:ext uri="{909E8E84-426E-40dd-AFC4-6F175D3DCCD1}"/>
            <a:ext uri="{AF507438-7753-43e0-B8FC-AC1667EBCBE1}"/>
          </a:extLst>
        </p:spPr>
        <p:txBody>
          <a:bodyPr/>
          <a:lstStyle/>
          <a:p>
            <a:pPr eaLnBrk="1" fontAlgn="auto" hangingPunct="1">
              <a:spcBef>
                <a:spcPts val="0"/>
              </a:spcBef>
              <a:spcAft>
                <a:spcPts val="0"/>
              </a:spcAft>
              <a:defRPr/>
            </a:pPr>
            <a:endParaRPr lang="en-US">
              <a:latin typeface="+mn-lt"/>
              <a:ea typeface="+mn-ea"/>
            </a:endParaRPr>
          </a:p>
        </p:txBody>
      </p:sp>
      <p:sp>
        <p:nvSpPr>
          <p:cNvPr id="11" name="Text Box 131">
            <a:extLst>
              <a:ext uri="{FF2B5EF4-FFF2-40B4-BE49-F238E27FC236}">
                <a16:creationId xmlns:a16="http://schemas.microsoft.com/office/drawing/2014/main" id="{97A09FA1-DD22-9D25-95D3-613BB759EC27}"/>
              </a:ext>
            </a:extLst>
          </p:cNvPr>
          <p:cNvSpPr txBox="1">
            <a:spLocks noChangeArrowheads="1"/>
          </p:cNvSpPr>
          <p:nvPr/>
        </p:nvSpPr>
        <p:spPr bwMode="auto">
          <a:xfrm>
            <a:off x="10402405" y="4306660"/>
            <a:ext cx="596900" cy="396875"/>
          </a:xfrm>
          <a:prstGeom prst="rect">
            <a:avLst/>
          </a:prstGeom>
          <a:noFill/>
          <a:ln>
            <a:noFill/>
          </a:ln>
          <a:effectLst/>
          <a:extLst>
            <a:ext uri="{909E8E84-426E-40dd-AFC4-6F175D3DCCD1}"/>
            <a:ext uri="{91240B29-F687-4f45-9708-019B960494DF}"/>
            <a:ext uri="{AF507438-7753-43e0-B8FC-AC1667EBCBE1}"/>
          </a:extLst>
        </p:spPr>
        <p:txBody>
          <a:bodyPr wrap="square">
            <a:spAutoFit/>
          </a:bodyPr>
          <a:lstStyle/>
          <a:p>
            <a:pPr eaLnBrk="1" fontAlgn="auto" hangingPunct="1">
              <a:spcBef>
                <a:spcPts val="0"/>
              </a:spcBef>
              <a:spcAft>
                <a:spcPts val="0"/>
              </a:spcAft>
              <a:defRPr/>
            </a:pPr>
            <a:r>
              <a:rPr lang="en-US" sz="2000">
                <a:latin typeface="Tahoma" charset="0"/>
                <a:ea typeface="+mn-ea"/>
              </a:rPr>
              <a:t>add</a:t>
            </a:r>
          </a:p>
        </p:txBody>
      </p:sp>
      <p:sp>
        <p:nvSpPr>
          <p:cNvPr id="12" name="Line 132">
            <a:extLst>
              <a:ext uri="{FF2B5EF4-FFF2-40B4-BE49-F238E27FC236}">
                <a16:creationId xmlns:a16="http://schemas.microsoft.com/office/drawing/2014/main" id="{42F4FF08-888F-B0F9-14F2-8E6297FCD36E}"/>
              </a:ext>
            </a:extLst>
          </p:cNvPr>
          <p:cNvSpPr>
            <a:spLocks noChangeShapeType="1"/>
          </p:cNvSpPr>
          <p:nvPr/>
        </p:nvSpPr>
        <p:spPr bwMode="auto">
          <a:xfrm flipH="1">
            <a:off x="6668605" y="4717823"/>
            <a:ext cx="685800" cy="0"/>
          </a:xfrm>
          <a:prstGeom prst="line">
            <a:avLst/>
          </a:prstGeom>
          <a:noFill/>
          <a:ln w="9525">
            <a:solidFill>
              <a:schemeClr val="tx1"/>
            </a:solidFill>
            <a:round/>
            <a:headEnd/>
            <a:tailEnd type="triangle" w="med" len="med"/>
          </a:ln>
          <a:effectLst/>
          <a:extLst>
            <a:ext uri="{909E8E84-426E-40dd-AFC4-6F175D3DCCD1}"/>
            <a:ext uri="{AF507438-7753-43e0-B8FC-AC1667EBCBE1}"/>
          </a:extLst>
        </p:spPr>
        <p:txBody>
          <a:bodyPr/>
          <a:lstStyle/>
          <a:p>
            <a:pPr eaLnBrk="1" fontAlgn="auto" hangingPunct="1">
              <a:spcBef>
                <a:spcPts val="0"/>
              </a:spcBef>
              <a:spcAft>
                <a:spcPts val="0"/>
              </a:spcAft>
              <a:defRPr/>
            </a:pPr>
            <a:endParaRPr lang="en-US">
              <a:latin typeface="+mn-lt"/>
              <a:ea typeface="+mn-ea"/>
            </a:endParaRPr>
          </a:p>
        </p:txBody>
      </p:sp>
      <p:sp>
        <p:nvSpPr>
          <p:cNvPr id="13" name="Text Box 133">
            <a:extLst>
              <a:ext uri="{FF2B5EF4-FFF2-40B4-BE49-F238E27FC236}">
                <a16:creationId xmlns:a16="http://schemas.microsoft.com/office/drawing/2014/main" id="{5D35C16E-FEA4-864B-A419-0C4B4219CB80}"/>
              </a:ext>
            </a:extLst>
          </p:cNvPr>
          <p:cNvSpPr txBox="1">
            <a:spLocks noChangeArrowheads="1"/>
          </p:cNvSpPr>
          <p:nvPr/>
        </p:nvSpPr>
        <p:spPr bwMode="auto">
          <a:xfrm>
            <a:off x="5601805" y="4292373"/>
            <a:ext cx="1709738" cy="396875"/>
          </a:xfrm>
          <a:prstGeom prst="rect">
            <a:avLst/>
          </a:prstGeom>
          <a:noFill/>
          <a:ln>
            <a:noFill/>
          </a:ln>
          <a:effectLst/>
          <a:extLst>
            <a:ext uri="{909E8E84-426E-40dd-AFC4-6F175D3DCCD1}"/>
            <a:ext uri="{91240B29-F687-4f45-9708-019B960494DF}"/>
            <a:ext uri="{AF507438-7753-43e0-B8FC-AC1667EBCBE1}"/>
          </a:extLst>
        </p:spPr>
        <p:txBody>
          <a:bodyPr wrap="square">
            <a:spAutoFit/>
          </a:bodyPr>
          <a:lstStyle/>
          <a:p>
            <a:pPr eaLnBrk="1" fontAlgn="auto" hangingPunct="1">
              <a:spcBef>
                <a:spcPts val="0"/>
              </a:spcBef>
              <a:spcAft>
                <a:spcPts val="0"/>
              </a:spcAft>
              <a:defRPr/>
            </a:pPr>
            <a:r>
              <a:rPr lang="en-US" sz="2000">
                <a:latin typeface="Tahoma" charset="0"/>
                <a:ea typeface="+mn-ea"/>
              </a:rPr>
              <a:t>remove, peek</a:t>
            </a:r>
          </a:p>
        </p:txBody>
      </p:sp>
      <p:sp>
        <p:nvSpPr>
          <p:cNvPr id="16" name="Text Box 7">
            <a:extLst>
              <a:ext uri="{FF2B5EF4-FFF2-40B4-BE49-F238E27FC236}">
                <a16:creationId xmlns:a16="http://schemas.microsoft.com/office/drawing/2014/main" id="{69A439C2-90B8-4F25-86E5-8C7A6952C9ED}"/>
              </a:ext>
            </a:extLst>
          </p:cNvPr>
          <p:cNvSpPr txBox="1">
            <a:spLocks noChangeArrowheads="1"/>
          </p:cNvSpPr>
          <p:nvPr/>
        </p:nvSpPr>
        <p:spPr bwMode="auto">
          <a:xfrm>
            <a:off x="2581828" y="5561013"/>
            <a:ext cx="701675" cy="366712"/>
          </a:xfrm>
          <a:prstGeom prst="rect">
            <a:avLst/>
          </a:prstGeom>
          <a:noFill/>
          <a:ln>
            <a:noFill/>
          </a:ln>
          <a:effectLst/>
          <a:extLst>
            <a:ext uri="{909E8E84-426E-40dd-AFC4-6F175D3DCCD1}"/>
            <a:ext uri="{91240B29-F687-4f45-9708-019B960494DF}"/>
            <a:ext uri="{AF507438-7753-43e0-B8FC-AC1667EBCBE1}"/>
          </a:extLst>
        </p:spPr>
        <p:txBody>
          <a:bodyPr wrap="none">
            <a:spAutoFit/>
          </a:bodyPr>
          <a:lstStyle/>
          <a:p>
            <a:pPr eaLnBrk="1" fontAlgn="auto" hangingPunct="1">
              <a:spcBef>
                <a:spcPts val="0"/>
              </a:spcBef>
              <a:spcAft>
                <a:spcPts val="0"/>
              </a:spcAft>
              <a:defRPr/>
            </a:pPr>
            <a:r>
              <a:rPr lang="en-US" dirty="0">
                <a:latin typeface="Tahoma" charset="0"/>
                <a:ea typeface="+mn-ea"/>
              </a:rPr>
              <a:t>stack</a:t>
            </a:r>
          </a:p>
        </p:txBody>
      </p:sp>
      <p:graphicFrame>
        <p:nvGraphicFramePr>
          <p:cNvPr id="17" name="Group 8">
            <a:extLst>
              <a:ext uri="{FF2B5EF4-FFF2-40B4-BE49-F238E27FC236}">
                <a16:creationId xmlns:a16="http://schemas.microsoft.com/office/drawing/2014/main" id="{D040C39F-D392-F6EA-44EB-923316689D9A}"/>
              </a:ext>
            </a:extLst>
          </p:cNvPr>
          <p:cNvGraphicFramePr>
            <a:graphicFrameLocks noGrp="1"/>
          </p:cNvGraphicFramePr>
          <p:nvPr/>
        </p:nvGraphicFramePr>
        <p:xfrm>
          <a:off x="1286428" y="3960813"/>
          <a:ext cx="2133600" cy="1584552"/>
        </p:xfrm>
        <a:graphic>
          <a:graphicData uri="http://schemas.openxmlformats.org/drawingml/2006/table">
            <a:tbl>
              <a:tblPr/>
              <a:tblGrid>
                <a:gridCol w="121920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tblGrid>
              <a:tr h="396081">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a:ln>
                          <a:noFill/>
                        </a:ln>
                        <a:solidFill>
                          <a:schemeClr val="tx1"/>
                        </a:solidFill>
                        <a:effectLst/>
                        <a:latin typeface="Tahoma" charset="0"/>
                        <a:ea typeface="ＭＳ Ｐゴシック" charset="-128"/>
                      </a:endParaRP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a:ln>
                          <a:noFill/>
                        </a:ln>
                        <a:solidFill>
                          <a:schemeClr val="tx1"/>
                        </a:solidFill>
                        <a:effectLst/>
                        <a:latin typeface="Tahoma" charset="0"/>
                        <a:ea typeface="ＭＳ Ｐゴシック" charset="-128"/>
                      </a:endParaRP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6081">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2000" b="0" i="1" u="none" strike="noStrike" cap="none" normalizeH="0" baseline="0">
                          <a:ln>
                            <a:noFill/>
                          </a:ln>
                          <a:solidFill>
                            <a:schemeClr val="tx1"/>
                          </a:solidFill>
                          <a:effectLst/>
                          <a:latin typeface="Tahoma" charset="0"/>
                          <a:ea typeface="ＭＳ Ｐゴシック" charset="-128"/>
                        </a:rPr>
                        <a:t>top</a:t>
                      </a: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3</a:t>
                      </a: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1"/>
                  </a:ext>
                </a:extLst>
              </a:tr>
              <a:tr h="396081">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a:ln>
                          <a:noFill/>
                        </a:ln>
                        <a:solidFill>
                          <a:schemeClr val="tx1"/>
                        </a:solidFill>
                        <a:effectLst/>
                        <a:latin typeface="Tahoma" charset="0"/>
                        <a:ea typeface="ＭＳ Ｐゴシック" charset="-128"/>
                      </a:endParaRP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2</a:t>
                      </a: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2"/>
                  </a:ext>
                </a:extLst>
              </a:tr>
              <a:tr h="396081">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2000" b="0" i="1" u="none" strike="noStrike" cap="none" normalizeH="0" baseline="0">
                          <a:ln>
                            <a:noFill/>
                          </a:ln>
                          <a:solidFill>
                            <a:schemeClr val="tx1"/>
                          </a:solidFill>
                          <a:effectLst/>
                          <a:latin typeface="Tahoma" charset="0"/>
                          <a:ea typeface="ＭＳ Ｐゴシック" charset="-128"/>
                        </a:rPr>
                        <a:t>bottom</a:t>
                      </a: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1</a:t>
                      </a: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3"/>
                  </a:ext>
                </a:extLst>
              </a:tr>
            </a:tbl>
          </a:graphicData>
        </a:graphic>
      </p:graphicFrame>
      <p:sp>
        <p:nvSpPr>
          <p:cNvPr id="18" name="Line 30">
            <a:extLst>
              <a:ext uri="{FF2B5EF4-FFF2-40B4-BE49-F238E27FC236}">
                <a16:creationId xmlns:a16="http://schemas.microsoft.com/office/drawing/2014/main" id="{ECCE8CCB-62B7-298C-4F9A-1595191D152A}"/>
              </a:ext>
            </a:extLst>
          </p:cNvPr>
          <p:cNvSpPr>
            <a:spLocks noChangeShapeType="1"/>
          </p:cNvSpPr>
          <p:nvPr/>
        </p:nvSpPr>
        <p:spPr bwMode="auto">
          <a:xfrm>
            <a:off x="2124628" y="3427413"/>
            <a:ext cx="609600" cy="457200"/>
          </a:xfrm>
          <a:prstGeom prst="line">
            <a:avLst/>
          </a:prstGeom>
          <a:noFill/>
          <a:ln w="9525">
            <a:solidFill>
              <a:schemeClr val="tx1"/>
            </a:solidFill>
            <a:round/>
            <a:headEnd/>
            <a:tailEnd type="triangle" w="med" len="med"/>
          </a:ln>
          <a:effectLst/>
          <a:extLst>
            <a:ext uri="{909E8E84-426E-40dd-AFC4-6F175D3DCCD1}"/>
            <a:ext uri="{AF507438-7753-43e0-B8FC-AC1667EBCBE1}"/>
          </a:extLst>
        </p:spPr>
        <p:txBody>
          <a:bodyPr/>
          <a:lstStyle/>
          <a:p>
            <a:pPr eaLnBrk="1" fontAlgn="auto" hangingPunct="1">
              <a:spcBef>
                <a:spcPts val="0"/>
              </a:spcBef>
              <a:spcAft>
                <a:spcPts val="0"/>
              </a:spcAft>
              <a:defRPr/>
            </a:pPr>
            <a:endParaRPr lang="en-US">
              <a:latin typeface="+mn-lt"/>
              <a:ea typeface="+mn-ea"/>
            </a:endParaRPr>
          </a:p>
        </p:txBody>
      </p:sp>
      <p:sp>
        <p:nvSpPr>
          <p:cNvPr id="19" name="Text Box 31">
            <a:extLst>
              <a:ext uri="{FF2B5EF4-FFF2-40B4-BE49-F238E27FC236}">
                <a16:creationId xmlns:a16="http://schemas.microsoft.com/office/drawing/2014/main" id="{B1CDCC0B-3535-D8FE-760F-5A27099CF352}"/>
              </a:ext>
            </a:extLst>
          </p:cNvPr>
          <p:cNvSpPr txBox="1">
            <a:spLocks noChangeArrowheads="1"/>
          </p:cNvSpPr>
          <p:nvPr/>
        </p:nvSpPr>
        <p:spPr bwMode="auto">
          <a:xfrm>
            <a:off x="3191428" y="3032125"/>
            <a:ext cx="1290637" cy="396875"/>
          </a:xfrm>
          <a:prstGeom prst="rect">
            <a:avLst/>
          </a:prstGeom>
          <a:noFill/>
          <a:ln>
            <a:noFill/>
          </a:ln>
          <a:effectLst/>
          <a:extLst>
            <a:ext uri="{909E8E84-426E-40dd-AFC4-6F175D3DCCD1}"/>
            <a:ext uri="{91240B29-F687-4f45-9708-019B960494DF}"/>
            <a:ext uri="{AF507438-7753-43e0-B8FC-AC1667EBCBE1}"/>
          </a:extLst>
        </p:spPr>
        <p:txBody>
          <a:bodyPr wrap="none">
            <a:spAutoFit/>
          </a:bodyPr>
          <a:lstStyle/>
          <a:p>
            <a:pPr eaLnBrk="1" fontAlgn="auto" hangingPunct="1">
              <a:spcBef>
                <a:spcPts val="0"/>
              </a:spcBef>
              <a:spcAft>
                <a:spcPts val="0"/>
              </a:spcAft>
              <a:defRPr/>
            </a:pPr>
            <a:r>
              <a:rPr lang="en-US" sz="2000">
                <a:latin typeface="Tahoma" charset="0"/>
                <a:ea typeface="+mn-ea"/>
              </a:rPr>
              <a:t>pop, peek</a:t>
            </a:r>
          </a:p>
        </p:txBody>
      </p:sp>
      <p:sp>
        <p:nvSpPr>
          <p:cNvPr id="20" name="Text Box 32">
            <a:extLst>
              <a:ext uri="{FF2B5EF4-FFF2-40B4-BE49-F238E27FC236}">
                <a16:creationId xmlns:a16="http://schemas.microsoft.com/office/drawing/2014/main" id="{61E7C004-2EBB-1EEA-0F24-D9EBB318A96F}"/>
              </a:ext>
            </a:extLst>
          </p:cNvPr>
          <p:cNvSpPr txBox="1">
            <a:spLocks noChangeArrowheads="1"/>
          </p:cNvSpPr>
          <p:nvPr/>
        </p:nvSpPr>
        <p:spPr bwMode="auto">
          <a:xfrm>
            <a:off x="1738865" y="3032125"/>
            <a:ext cx="719138" cy="396875"/>
          </a:xfrm>
          <a:prstGeom prst="rect">
            <a:avLst/>
          </a:prstGeom>
          <a:noFill/>
          <a:ln>
            <a:noFill/>
          </a:ln>
          <a:effectLst/>
          <a:extLst>
            <a:ext uri="{909E8E84-426E-40dd-AFC4-6F175D3DCCD1}"/>
            <a:ext uri="{91240B29-F687-4f45-9708-019B960494DF}"/>
            <a:ext uri="{AF507438-7753-43e0-B8FC-AC1667EBCBE1}"/>
          </a:extLst>
        </p:spPr>
        <p:txBody>
          <a:bodyPr wrap="none">
            <a:spAutoFit/>
          </a:bodyPr>
          <a:lstStyle/>
          <a:p>
            <a:pPr eaLnBrk="1" fontAlgn="auto" hangingPunct="1">
              <a:spcBef>
                <a:spcPts val="0"/>
              </a:spcBef>
              <a:spcAft>
                <a:spcPts val="0"/>
              </a:spcAft>
              <a:defRPr/>
            </a:pPr>
            <a:r>
              <a:rPr lang="en-US" sz="2000">
                <a:latin typeface="Tahoma" charset="0"/>
                <a:ea typeface="+mn-ea"/>
              </a:rPr>
              <a:t>push</a:t>
            </a:r>
          </a:p>
        </p:txBody>
      </p:sp>
      <p:sp>
        <p:nvSpPr>
          <p:cNvPr id="21" name="Line 33">
            <a:extLst>
              <a:ext uri="{FF2B5EF4-FFF2-40B4-BE49-F238E27FC236}">
                <a16:creationId xmlns:a16="http://schemas.microsoft.com/office/drawing/2014/main" id="{86FE7378-A43D-FFE6-D39B-244383D668D4}"/>
              </a:ext>
            </a:extLst>
          </p:cNvPr>
          <p:cNvSpPr>
            <a:spLocks noChangeShapeType="1"/>
          </p:cNvSpPr>
          <p:nvPr/>
        </p:nvSpPr>
        <p:spPr bwMode="auto">
          <a:xfrm flipV="1">
            <a:off x="3191428" y="3427413"/>
            <a:ext cx="609600" cy="457200"/>
          </a:xfrm>
          <a:prstGeom prst="line">
            <a:avLst/>
          </a:prstGeom>
          <a:noFill/>
          <a:ln w="9525">
            <a:solidFill>
              <a:schemeClr val="tx1"/>
            </a:solidFill>
            <a:round/>
            <a:headEnd/>
            <a:tailEnd type="triangle" w="med" len="med"/>
          </a:ln>
          <a:effectLst/>
          <a:extLst>
            <a:ext uri="{909E8E84-426E-40dd-AFC4-6F175D3DCCD1}"/>
            <a:ext uri="{AF507438-7753-43e0-B8FC-AC1667EBCBE1}"/>
          </a:extLst>
        </p:spPr>
        <p:txBody>
          <a:bodyPr/>
          <a:lstStyle/>
          <a:p>
            <a:pPr eaLnBrk="1" fontAlgn="auto" hangingPunct="1">
              <a:spcBef>
                <a:spcPts val="0"/>
              </a:spcBef>
              <a:spcAft>
                <a:spcPts val="0"/>
              </a:spcAft>
              <a:defRPr/>
            </a:pPr>
            <a:endParaRPr lang="en-US">
              <a:latin typeface="+mn-lt"/>
              <a:ea typeface="+mn-ea"/>
            </a:endParaRPr>
          </a:p>
        </p:txBody>
      </p:sp>
    </p:spTree>
    <p:extLst>
      <p:ext uri="{BB962C8B-B14F-4D97-AF65-F5344CB8AC3E}">
        <p14:creationId xmlns:p14="http://schemas.microsoft.com/office/powerpoint/2010/main" val="869432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706A6-2AEB-5A19-EC9A-F071ADBE35EE}"/>
              </a:ext>
            </a:extLst>
          </p:cNvPr>
          <p:cNvSpPr>
            <a:spLocks noGrp="1"/>
          </p:cNvSpPr>
          <p:nvPr>
            <p:ph type="title"/>
          </p:nvPr>
        </p:nvSpPr>
        <p:spPr/>
        <p:txBody>
          <a:bodyPr/>
          <a:lstStyle/>
          <a:p>
            <a:r>
              <a:rPr lang="en-US" dirty="0">
                <a:solidFill>
                  <a:schemeClr val="accent4"/>
                </a:solidFill>
              </a:rPr>
              <a:t>(Recap) </a:t>
            </a:r>
            <a:r>
              <a:rPr lang="en-US" dirty="0"/>
              <a:t>Programming with Stacks</a:t>
            </a:r>
          </a:p>
        </p:txBody>
      </p:sp>
      <p:sp>
        <p:nvSpPr>
          <p:cNvPr id="3" name="Content Placeholder 2">
            <a:extLst>
              <a:ext uri="{FF2B5EF4-FFF2-40B4-BE49-F238E27FC236}">
                <a16:creationId xmlns:a16="http://schemas.microsoft.com/office/drawing/2014/main" id="{98A39BCF-6440-DC80-6673-6B421B41CC01}"/>
              </a:ext>
            </a:extLst>
          </p:cNvPr>
          <p:cNvSpPr>
            <a:spLocks noGrp="1"/>
          </p:cNvSpPr>
          <p:nvPr>
            <p:ph idx="1"/>
          </p:nvPr>
        </p:nvSpPr>
        <p:spPr>
          <a:xfrm>
            <a:off x="-163286" y="2137954"/>
            <a:ext cx="10515600" cy="4805363"/>
          </a:xfrm>
        </p:spPr>
        <p:txBody>
          <a:bodyPr>
            <a:normAutofit fontScale="92500" lnSpcReduction="10000"/>
          </a:bodyPr>
          <a:lstStyle/>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r>
              <a:rPr lang="en-US" altLang="en-US" dirty="0">
                <a:latin typeface="Courier New" panose="02070309020205020404" pitchFamily="49" charset="0"/>
                <a:ea typeface="ＭＳ Ｐゴシック" panose="020B0600070205080204" pitchFamily="34" charset="-128"/>
              </a:rPr>
              <a:t>Stack&lt;String&gt; s = new Stack&lt;String&gt;();</a:t>
            </a: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s.push</a:t>
            </a:r>
            <a:r>
              <a:rPr lang="en-US" altLang="en-US" dirty="0">
                <a:latin typeface="Courier New" panose="02070309020205020404" pitchFamily="49" charset="0"/>
                <a:ea typeface="ＭＳ Ｐゴシック" panose="020B0600070205080204" pitchFamily="34" charset="-128"/>
              </a:rPr>
              <a:t>("a");</a:t>
            </a: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s.push</a:t>
            </a:r>
            <a:r>
              <a:rPr lang="en-US" altLang="en-US" dirty="0">
                <a:latin typeface="Courier New" panose="02070309020205020404" pitchFamily="49" charset="0"/>
                <a:ea typeface="ＭＳ Ｐゴシック" panose="020B0600070205080204" pitchFamily="34" charset="-128"/>
              </a:rPr>
              <a:t>("b");</a:t>
            </a: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s.push</a:t>
            </a:r>
            <a:r>
              <a:rPr lang="en-US" altLang="en-US" dirty="0">
                <a:latin typeface="Courier New" panose="02070309020205020404" pitchFamily="49" charset="0"/>
                <a:ea typeface="ＭＳ Ｐゴシック" panose="020B0600070205080204" pitchFamily="34" charset="-128"/>
              </a:rPr>
              <a:t>("c");             </a:t>
            </a:r>
            <a:r>
              <a:rPr lang="en-US" altLang="en-US" b="1" dirty="0">
                <a:solidFill>
                  <a:srgbClr val="008000"/>
                </a:solidFill>
                <a:latin typeface="Courier New" panose="02070309020205020404" pitchFamily="49" charset="0"/>
                <a:ea typeface="ＭＳ Ｐゴシック" panose="020B0600070205080204" pitchFamily="34" charset="-128"/>
              </a:rPr>
              <a:t>// bottom ["a", "b", "c"] top</a:t>
            </a:r>
          </a:p>
          <a:p>
            <a:pPr lvl="1" eaLnBrk="1" hangingPunct="1">
              <a:lnSpc>
                <a:spcPct val="70000"/>
              </a:lnSpc>
              <a:buFontTx/>
              <a:buNone/>
            </a:pPr>
            <a:endParaRPr lang="en-US" altLang="en-US" sz="800" dirty="0">
              <a:latin typeface="Courier New" panose="02070309020205020404" pitchFamily="49" charset="0"/>
              <a:ea typeface="ＭＳ Ｐゴシック" panose="020B0600070205080204" pitchFamily="34" charset="-128"/>
            </a:endParaRP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System.out.println</a:t>
            </a:r>
            <a:r>
              <a:rPr lang="en-US" altLang="en-US" dirty="0">
                <a:latin typeface="Courier New" panose="02070309020205020404" pitchFamily="49" charset="0"/>
                <a:ea typeface="ＭＳ Ｐゴシック" panose="020B0600070205080204" pitchFamily="34" charset="-128"/>
              </a:rPr>
              <a:t>(</a:t>
            </a:r>
            <a:r>
              <a:rPr lang="en-US" altLang="en-US" dirty="0" err="1">
                <a:latin typeface="Courier New" panose="02070309020205020404" pitchFamily="49" charset="0"/>
                <a:ea typeface="ＭＳ Ｐゴシック" panose="020B0600070205080204" pitchFamily="34" charset="-128"/>
              </a:rPr>
              <a:t>s.pop</a:t>
            </a:r>
            <a:r>
              <a:rPr lang="en-US" altLang="en-US" dirty="0">
                <a:latin typeface="Courier New" panose="02070309020205020404" pitchFamily="49" charset="0"/>
                <a:ea typeface="ＭＳ Ｐゴシック" panose="020B0600070205080204" pitchFamily="34" charset="-128"/>
              </a:rPr>
              <a:t>()); </a:t>
            </a:r>
            <a:r>
              <a:rPr lang="en-US" altLang="en-US" b="1" dirty="0">
                <a:solidFill>
                  <a:srgbClr val="008000"/>
                </a:solidFill>
                <a:latin typeface="Courier New" panose="02070309020205020404" pitchFamily="49" charset="0"/>
                <a:ea typeface="ＭＳ Ｐゴシック" panose="020B0600070205080204" pitchFamily="34" charset="-128"/>
              </a:rPr>
              <a:t>// "c"</a:t>
            </a:r>
          </a:p>
          <a:p>
            <a:pPr eaLnBrk="1" hangingPunct="1">
              <a:buFontTx/>
              <a:buNone/>
            </a:pPr>
            <a:endParaRPr lang="en-US" altLang="en-US" sz="2000" dirty="0">
              <a:latin typeface="Courier New" panose="02070309020205020404" pitchFamily="49" charset="0"/>
              <a:ea typeface="ＭＳ Ｐゴシック" panose="020B0600070205080204" pitchFamily="34" charset="-128"/>
            </a:endParaRPr>
          </a:p>
          <a:p>
            <a:pPr lvl="1" eaLnBrk="1" hangingPunct="1"/>
            <a:r>
              <a:rPr lang="en-US" altLang="en-US" dirty="0">
                <a:latin typeface="Courier New" panose="02070309020205020404" pitchFamily="49" charset="0"/>
                <a:ea typeface="ＭＳ Ｐゴシック" panose="020B0600070205080204" pitchFamily="34" charset="-128"/>
              </a:rPr>
              <a:t>Stack</a:t>
            </a:r>
            <a:r>
              <a:rPr lang="en-US" altLang="en-US" dirty="0">
                <a:ea typeface="ＭＳ Ｐゴシック" panose="020B0600070205080204" pitchFamily="34" charset="-128"/>
              </a:rPr>
              <a:t> has other methods that we will ask you not to use</a:t>
            </a:r>
            <a:endParaRPr lang="en-US" dirty="0"/>
          </a:p>
        </p:txBody>
      </p:sp>
      <p:graphicFrame>
        <p:nvGraphicFramePr>
          <p:cNvPr id="4" name="Group 101">
            <a:extLst>
              <a:ext uri="{FF2B5EF4-FFF2-40B4-BE49-F238E27FC236}">
                <a16:creationId xmlns:a16="http://schemas.microsoft.com/office/drawing/2014/main" id="{9FA8066D-B29C-EC02-B8D8-F83D00782626}"/>
              </a:ext>
            </a:extLst>
          </p:cNvPr>
          <p:cNvGraphicFramePr>
            <a:graphicFrameLocks noGrp="1"/>
          </p:cNvGraphicFramePr>
          <p:nvPr/>
        </p:nvGraphicFramePr>
        <p:xfrm>
          <a:off x="4003796" y="1405545"/>
          <a:ext cx="7691437" cy="2770816"/>
        </p:xfrm>
        <a:graphic>
          <a:graphicData uri="http://schemas.openxmlformats.org/drawingml/2006/table">
            <a:tbl>
              <a:tblPr/>
              <a:tblGrid>
                <a:gridCol w="1870075">
                  <a:extLst>
                    <a:ext uri="{9D8B030D-6E8A-4147-A177-3AD203B41FA5}">
                      <a16:colId xmlns:a16="http://schemas.microsoft.com/office/drawing/2014/main" val="20000"/>
                    </a:ext>
                  </a:extLst>
                </a:gridCol>
                <a:gridCol w="5821362">
                  <a:extLst>
                    <a:ext uri="{9D8B030D-6E8A-4147-A177-3AD203B41FA5}">
                      <a16:colId xmlns:a16="http://schemas.microsoft.com/office/drawing/2014/main" val="20001"/>
                    </a:ext>
                  </a:extLst>
                </a:gridCol>
              </a:tblGrid>
              <a:tr h="327205">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charset="0"/>
                          <a:ea typeface="ＭＳ Ｐゴシック" charset="-128"/>
                        </a:rPr>
                        <a:t>Stack&lt;</a:t>
                      </a:r>
                      <a:r>
                        <a:rPr kumimoji="0" lang="en-US" altLang="en-US" sz="2000" b="1" i="0" u="none" strike="noStrike" cap="none" normalizeH="0" baseline="0" dirty="0">
                          <a:ln>
                            <a:noFill/>
                          </a:ln>
                          <a:solidFill>
                            <a:schemeClr val="tx1"/>
                          </a:solidFill>
                          <a:effectLst/>
                          <a:latin typeface="Verdana" charset="0"/>
                          <a:ea typeface="ＭＳ Ｐゴシック" charset="-128"/>
                        </a:rPr>
                        <a:t>E</a:t>
                      </a:r>
                      <a:r>
                        <a:rPr kumimoji="0" lang="en-US" altLang="en-US" sz="2000" b="0" i="0" u="none" strike="noStrike" cap="none" normalizeH="0" baseline="0" dirty="0">
                          <a:ln>
                            <a:noFill/>
                          </a:ln>
                          <a:solidFill>
                            <a:schemeClr val="tx1"/>
                          </a:solidFill>
                          <a:effectLst/>
                          <a:latin typeface="Courier New" charset="0"/>
                          <a:ea typeface="ＭＳ Ｐゴシック" charset="-128"/>
                        </a:rPr>
                        <a:t>&gt;()</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constructs a new stack with elements of type </a:t>
                      </a:r>
                      <a:r>
                        <a:rPr kumimoji="0" lang="en-US" altLang="en-US" sz="2000" b="1" i="0" u="none" strike="noStrike" cap="none" normalizeH="0" baseline="0">
                          <a:ln>
                            <a:noFill/>
                          </a:ln>
                          <a:solidFill>
                            <a:schemeClr val="tx1"/>
                          </a:solidFill>
                          <a:effectLst/>
                          <a:latin typeface="Verdana" charset="0"/>
                          <a:ea typeface="ＭＳ Ｐゴシック" charset="-128"/>
                        </a:rPr>
                        <a:t>E</a:t>
                      </a: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6559">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charset="0"/>
                          <a:ea typeface="ＭＳ Ｐゴシック" charset="-128"/>
                        </a:rPr>
                        <a:t>push(</a:t>
                      </a:r>
                      <a:r>
                        <a:rPr kumimoji="0" lang="en-US" altLang="en-US" sz="2000" b="1" i="0" u="none" strike="noStrike" cap="none" normalizeH="0" baseline="0" dirty="0">
                          <a:ln>
                            <a:noFill/>
                          </a:ln>
                          <a:solidFill>
                            <a:schemeClr val="tx1"/>
                          </a:solidFill>
                          <a:effectLst/>
                          <a:latin typeface="Verdana" charset="0"/>
                          <a:ea typeface="ＭＳ Ｐゴシック" charset="-128"/>
                        </a:rPr>
                        <a:t>value</a:t>
                      </a:r>
                      <a:r>
                        <a:rPr kumimoji="0" lang="en-US" altLang="en-US" sz="2000" b="0" i="0" u="none" strike="noStrike" cap="none" normalizeH="0" baseline="0" dirty="0">
                          <a:ln>
                            <a:noFill/>
                          </a:ln>
                          <a:solidFill>
                            <a:schemeClr val="tx1"/>
                          </a:solidFill>
                          <a:effectLst/>
                          <a:latin typeface="Courier New" charset="0"/>
                          <a:ea typeface="ＭＳ Ｐゴシック" charset="-128"/>
                        </a:rPr>
                        <a:t>)</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places given value on top of stack</a:t>
                      </a: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7354">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pop()</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removes top value from stack and returns it;</a:t>
                      </a:r>
                    </a:p>
                    <a:p>
                      <a:pPr marL="0" marR="0" lvl="0" indent="0" algn="l" defTabSz="914400" rtl="0" eaLnBrk="0" fontAlgn="base" latinLnBrk="0" hangingPunct="0">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throws </a:t>
                      </a:r>
                      <a:r>
                        <a:rPr kumimoji="0" lang="en-US" altLang="en-US" sz="2000" b="0" i="0" u="none" strike="noStrike" cap="none" normalizeH="0" baseline="0">
                          <a:ln>
                            <a:noFill/>
                          </a:ln>
                          <a:solidFill>
                            <a:schemeClr val="tx1"/>
                          </a:solidFill>
                          <a:effectLst/>
                          <a:latin typeface="Courier New" charset="0"/>
                          <a:ea typeface="ＭＳ Ｐゴシック" charset="-128"/>
                        </a:rPr>
                        <a:t>EmptyStackException</a:t>
                      </a:r>
                      <a:r>
                        <a:rPr kumimoji="0" lang="en-US" altLang="en-US" sz="2000" b="0" i="0" u="none" strike="noStrike" cap="none" normalizeH="0" baseline="0">
                          <a:ln>
                            <a:noFill/>
                          </a:ln>
                          <a:solidFill>
                            <a:schemeClr val="tx1"/>
                          </a:solidFill>
                          <a:effectLst/>
                          <a:latin typeface="Tahoma" charset="0"/>
                          <a:ea typeface="ＭＳ Ｐゴシック" charset="-128"/>
                        </a:rPr>
                        <a:t> if stack is empty</a:t>
                      </a: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37354">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peek()</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returns top value from stack without removing it;</a:t>
                      </a:r>
                    </a:p>
                    <a:p>
                      <a:pPr marL="0" marR="0" lvl="0" indent="0" algn="l" defTabSz="914400" rtl="0" eaLnBrk="0" fontAlgn="base" latinLnBrk="0" hangingPunct="0">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throws </a:t>
                      </a:r>
                      <a:r>
                        <a:rPr kumimoji="0" lang="en-US" altLang="en-US" sz="2000" b="0" i="0" u="none" strike="noStrike" cap="none" normalizeH="0" baseline="0">
                          <a:ln>
                            <a:noFill/>
                          </a:ln>
                          <a:solidFill>
                            <a:schemeClr val="tx1"/>
                          </a:solidFill>
                          <a:effectLst/>
                          <a:latin typeface="Courier New" charset="0"/>
                          <a:ea typeface="ＭＳ Ｐゴシック" charset="-128"/>
                        </a:rPr>
                        <a:t>EmptyStackException</a:t>
                      </a:r>
                      <a:r>
                        <a:rPr kumimoji="0" lang="en-US" altLang="en-US" sz="2000" b="0" i="0" u="none" strike="noStrike" cap="none" normalizeH="0" baseline="0">
                          <a:ln>
                            <a:noFill/>
                          </a:ln>
                          <a:solidFill>
                            <a:schemeClr val="tx1"/>
                          </a:solidFill>
                          <a:effectLst/>
                          <a:latin typeface="Tahoma" charset="0"/>
                          <a:ea typeface="ＭＳ Ｐゴシック" charset="-128"/>
                        </a:rPr>
                        <a:t> if stack is empty</a:t>
                      </a: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7687">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size()</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returns number of elements in stack</a:t>
                      </a: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67687">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isEmpty()</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returns </a:t>
                      </a:r>
                      <a:r>
                        <a:rPr kumimoji="0" lang="en-US" altLang="en-US" sz="2000" b="0" i="0" u="none" strike="noStrike" cap="none" normalizeH="0" baseline="0" dirty="0">
                          <a:ln>
                            <a:noFill/>
                          </a:ln>
                          <a:solidFill>
                            <a:schemeClr val="tx1"/>
                          </a:solidFill>
                          <a:effectLst/>
                          <a:latin typeface="Courier New" charset="0"/>
                          <a:ea typeface="ＭＳ Ｐゴシック" charset="-128"/>
                        </a:rPr>
                        <a:t>true</a:t>
                      </a:r>
                      <a:r>
                        <a:rPr kumimoji="0" lang="en-US" altLang="en-US" sz="2000" b="0" i="0" u="none" strike="noStrike" cap="none" normalizeH="0" baseline="0" dirty="0">
                          <a:ln>
                            <a:noFill/>
                          </a:ln>
                          <a:solidFill>
                            <a:schemeClr val="tx1"/>
                          </a:solidFill>
                          <a:effectLst/>
                          <a:latin typeface="Tahoma" charset="0"/>
                          <a:ea typeface="ＭＳ Ｐゴシック" charset="-128"/>
                        </a:rPr>
                        <a:t> if stack has no elements</a:t>
                      </a: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83816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706A6-2AEB-5A19-EC9A-F071ADBE35EE}"/>
              </a:ext>
            </a:extLst>
          </p:cNvPr>
          <p:cNvSpPr>
            <a:spLocks noGrp="1"/>
          </p:cNvSpPr>
          <p:nvPr>
            <p:ph type="title"/>
          </p:nvPr>
        </p:nvSpPr>
        <p:spPr/>
        <p:txBody>
          <a:bodyPr/>
          <a:lstStyle/>
          <a:p>
            <a:r>
              <a:rPr lang="en-US" dirty="0">
                <a:solidFill>
                  <a:schemeClr val="accent4"/>
                </a:solidFill>
              </a:rPr>
              <a:t>(Recap) </a:t>
            </a:r>
            <a:r>
              <a:rPr lang="en-US" dirty="0"/>
              <a:t>Programming with Queues</a:t>
            </a:r>
          </a:p>
        </p:txBody>
      </p:sp>
      <p:sp>
        <p:nvSpPr>
          <p:cNvPr id="3" name="Content Placeholder 2">
            <a:extLst>
              <a:ext uri="{FF2B5EF4-FFF2-40B4-BE49-F238E27FC236}">
                <a16:creationId xmlns:a16="http://schemas.microsoft.com/office/drawing/2014/main" id="{98A39BCF-6440-DC80-6673-6B421B41CC01}"/>
              </a:ext>
            </a:extLst>
          </p:cNvPr>
          <p:cNvSpPr>
            <a:spLocks noGrp="1"/>
          </p:cNvSpPr>
          <p:nvPr>
            <p:ph idx="1"/>
          </p:nvPr>
        </p:nvSpPr>
        <p:spPr>
          <a:xfrm>
            <a:off x="376646" y="3903208"/>
            <a:ext cx="10515600" cy="3050586"/>
          </a:xfrm>
        </p:spPr>
        <p:txBody>
          <a:bodyPr>
            <a:normAutofit lnSpcReduction="10000"/>
          </a:bodyPr>
          <a:lstStyle/>
          <a:p>
            <a:pPr lvl="1" eaLnBrk="1" hangingPunct="1">
              <a:lnSpc>
                <a:spcPct val="70000"/>
              </a:lnSpc>
              <a:buFontTx/>
              <a:buNone/>
            </a:pPr>
            <a:r>
              <a:rPr lang="en-US" altLang="en-US" dirty="0">
                <a:latin typeface="Courier New" panose="02070309020205020404" pitchFamily="49" charset="0"/>
                <a:ea typeface="ＭＳ Ｐゴシック" panose="020B0600070205080204" pitchFamily="34" charset="-128"/>
              </a:rPr>
              <a:t>Queue&lt;Integer&gt; q = new </a:t>
            </a:r>
            <a:r>
              <a:rPr lang="en-US" altLang="en-US" b="1" dirty="0">
                <a:solidFill>
                  <a:schemeClr val="accent2"/>
                </a:solidFill>
                <a:latin typeface="Courier New" panose="02070309020205020404" pitchFamily="49" charset="0"/>
                <a:ea typeface="ＭＳ Ｐゴシック" panose="020B0600070205080204" pitchFamily="34" charset="-128"/>
              </a:rPr>
              <a:t>LinkedList</a:t>
            </a:r>
            <a:r>
              <a:rPr lang="en-US" altLang="en-US" dirty="0">
                <a:latin typeface="Courier New" panose="02070309020205020404" pitchFamily="49" charset="0"/>
                <a:ea typeface="ＭＳ Ｐゴシック" panose="020B0600070205080204" pitchFamily="34" charset="-128"/>
              </a:rPr>
              <a:t>&lt;Integer&gt;();</a:t>
            </a: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q.add</a:t>
            </a:r>
            <a:r>
              <a:rPr lang="en-US" altLang="en-US" dirty="0">
                <a:latin typeface="Courier New" panose="02070309020205020404" pitchFamily="49" charset="0"/>
                <a:ea typeface="ＭＳ Ｐゴシック" panose="020B0600070205080204" pitchFamily="34" charset="-128"/>
              </a:rPr>
              <a:t>(42);</a:t>
            </a: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q.add</a:t>
            </a:r>
            <a:r>
              <a:rPr lang="en-US" altLang="en-US" dirty="0">
                <a:latin typeface="Courier New" panose="02070309020205020404" pitchFamily="49" charset="0"/>
                <a:ea typeface="ＭＳ Ｐゴシック" panose="020B0600070205080204" pitchFamily="34" charset="-128"/>
              </a:rPr>
              <a:t>(-3);</a:t>
            </a: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q.add</a:t>
            </a:r>
            <a:r>
              <a:rPr lang="en-US" altLang="en-US" dirty="0">
                <a:latin typeface="Courier New" panose="02070309020205020404" pitchFamily="49" charset="0"/>
                <a:ea typeface="ＭＳ Ｐゴシック" panose="020B0600070205080204" pitchFamily="34" charset="-128"/>
              </a:rPr>
              <a:t>(17);       </a:t>
            </a:r>
            <a:r>
              <a:rPr lang="en-US" altLang="en-US" b="1" dirty="0">
                <a:solidFill>
                  <a:srgbClr val="008000"/>
                </a:solidFill>
                <a:latin typeface="Courier New" panose="02070309020205020404" pitchFamily="49" charset="0"/>
                <a:ea typeface="ＭＳ Ｐゴシック" panose="020B0600070205080204" pitchFamily="34" charset="-128"/>
              </a:rPr>
              <a:t>// front [42, -3, 17] back</a:t>
            </a:r>
          </a:p>
          <a:p>
            <a:pPr lvl="1" eaLnBrk="1" hangingPunct="1">
              <a:lnSpc>
                <a:spcPct val="70000"/>
              </a:lnSpc>
              <a:buFontTx/>
              <a:buNone/>
            </a:pPr>
            <a:endParaRPr lang="en-US" altLang="en-US" sz="800" dirty="0">
              <a:latin typeface="Courier New" panose="02070309020205020404" pitchFamily="49" charset="0"/>
              <a:ea typeface="ＭＳ Ｐゴシック" panose="020B0600070205080204" pitchFamily="34" charset="-128"/>
            </a:endParaRP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System.out.println</a:t>
            </a:r>
            <a:r>
              <a:rPr lang="en-US" altLang="en-US" dirty="0">
                <a:latin typeface="Courier New" panose="02070309020205020404" pitchFamily="49" charset="0"/>
                <a:ea typeface="ＭＳ Ｐゴシック" panose="020B0600070205080204" pitchFamily="34" charset="-128"/>
              </a:rPr>
              <a:t>(</a:t>
            </a:r>
            <a:r>
              <a:rPr lang="en-US" altLang="en-US" dirty="0" err="1">
                <a:latin typeface="Courier New" panose="02070309020205020404" pitchFamily="49" charset="0"/>
                <a:ea typeface="ＭＳ Ｐゴシック" panose="020B0600070205080204" pitchFamily="34" charset="-128"/>
              </a:rPr>
              <a:t>q.remove</a:t>
            </a:r>
            <a:r>
              <a:rPr lang="en-US" altLang="en-US" dirty="0">
                <a:latin typeface="Courier New" panose="02070309020205020404" pitchFamily="49" charset="0"/>
                <a:ea typeface="ＭＳ Ｐゴシック" panose="020B0600070205080204" pitchFamily="34" charset="-128"/>
              </a:rPr>
              <a:t>());   </a:t>
            </a:r>
            <a:r>
              <a:rPr lang="en-US" altLang="en-US" b="1" dirty="0">
                <a:solidFill>
                  <a:srgbClr val="008000"/>
                </a:solidFill>
                <a:latin typeface="Courier New" panose="02070309020205020404" pitchFamily="49" charset="0"/>
                <a:ea typeface="ＭＳ Ｐゴシック" panose="020B0600070205080204" pitchFamily="34" charset="-128"/>
              </a:rPr>
              <a:t>// 42</a:t>
            </a:r>
            <a:endParaRPr lang="en-US" altLang="en-US" dirty="0">
              <a:latin typeface="Courier New" panose="02070309020205020404" pitchFamily="49" charset="0"/>
              <a:ea typeface="ＭＳ Ｐゴシック" panose="020B0600070205080204" pitchFamily="34" charset="-128"/>
            </a:endParaRPr>
          </a:p>
          <a:p>
            <a:pPr eaLnBrk="1" hangingPunct="1">
              <a:lnSpc>
                <a:spcPct val="80000"/>
              </a:lnSpc>
              <a:buFontTx/>
              <a:buNone/>
            </a:pPr>
            <a:endParaRPr lang="en-US" altLang="en-US" sz="2000" dirty="0">
              <a:latin typeface="Courier New" panose="02070309020205020404" pitchFamily="49" charset="0"/>
              <a:ea typeface="ＭＳ Ｐゴシック" panose="020B0600070205080204" pitchFamily="34" charset="-128"/>
            </a:endParaRPr>
          </a:p>
          <a:p>
            <a:pPr lvl="1" eaLnBrk="1" hangingPunct="1">
              <a:lnSpc>
                <a:spcPct val="90000"/>
              </a:lnSpc>
            </a:pPr>
            <a:r>
              <a:rPr lang="en-US" altLang="en-US" b="1" dirty="0">
                <a:ea typeface="ＭＳ Ｐゴシック" panose="020B0600070205080204" pitchFamily="34" charset="-128"/>
              </a:rPr>
              <a:t>IMPORTANT</a:t>
            </a:r>
            <a:r>
              <a:rPr lang="en-US" altLang="en-US" dirty="0">
                <a:ea typeface="ＭＳ Ｐゴシック" panose="020B0600070205080204" pitchFamily="34" charset="-128"/>
              </a:rPr>
              <a:t>: When constructing a queue you must use a new </a:t>
            </a:r>
            <a:r>
              <a:rPr lang="en-US" altLang="en-US" dirty="0">
                <a:latin typeface="Courier New" panose="02070309020205020404" pitchFamily="49" charset="0"/>
                <a:ea typeface="ＭＳ Ｐゴシック" panose="020B0600070205080204" pitchFamily="34" charset="-128"/>
              </a:rPr>
              <a:t>LinkedList</a:t>
            </a:r>
            <a:r>
              <a:rPr lang="en-US" altLang="en-US" dirty="0">
                <a:ea typeface="ＭＳ Ｐゴシック" panose="020B0600070205080204" pitchFamily="34" charset="-128"/>
              </a:rPr>
              <a:t> object instead of a new </a:t>
            </a:r>
            <a:r>
              <a:rPr lang="en-US" altLang="en-US" dirty="0">
                <a:latin typeface="Courier New" panose="02070309020205020404" pitchFamily="49" charset="0"/>
                <a:ea typeface="ＭＳ Ｐゴシック" panose="020B0600070205080204" pitchFamily="34" charset="-128"/>
              </a:rPr>
              <a:t>Queue</a:t>
            </a:r>
            <a:r>
              <a:rPr lang="en-US" altLang="en-US" dirty="0">
                <a:ea typeface="ＭＳ Ｐゴシック" panose="020B0600070205080204" pitchFamily="34" charset="-128"/>
              </a:rPr>
              <a:t> object.</a:t>
            </a:r>
          </a:p>
          <a:p>
            <a:pPr lvl="2" eaLnBrk="1" hangingPunct="1">
              <a:lnSpc>
                <a:spcPct val="90000"/>
              </a:lnSpc>
            </a:pPr>
            <a:r>
              <a:rPr lang="en-US" altLang="en-US" dirty="0">
                <a:ea typeface="ＭＳ Ｐゴシック" panose="020B0600070205080204" pitchFamily="34" charset="-128"/>
              </a:rPr>
              <a:t>This has to do with a topic we'll discuss later called </a:t>
            </a:r>
            <a:r>
              <a:rPr lang="en-US" altLang="en-US" i="1" dirty="0">
                <a:ea typeface="ＭＳ Ｐゴシック" panose="020B0600070205080204" pitchFamily="34" charset="-128"/>
              </a:rPr>
              <a:t>interfaces</a:t>
            </a:r>
            <a:r>
              <a:rPr lang="en-US" altLang="en-US" dirty="0">
                <a:ea typeface="ＭＳ Ｐゴシック" panose="020B0600070205080204" pitchFamily="34" charset="-128"/>
              </a:rPr>
              <a:t>.</a:t>
            </a:r>
          </a:p>
        </p:txBody>
      </p:sp>
      <p:graphicFrame>
        <p:nvGraphicFramePr>
          <p:cNvPr id="5" name="Group 110">
            <a:extLst>
              <a:ext uri="{FF2B5EF4-FFF2-40B4-BE49-F238E27FC236}">
                <a16:creationId xmlns:a16="http://schemas.microsoft.com/office/drawing/2014/main" id="{5F9017AF-E4FA-8963-84D4-764A3BCB64C2}"/>
              </a:ext>
            </a:extLst>
          </p:cNvPr>
          <p:cNvGraphicFramePr>
            <a:graphicFrameLocks noGrp="1"/>
          </p:cNvGraphicFramePr>
          <p:nvPr/>
        </p:nvGraphicFramePr>
        <p:xfrm>
          <a:off x="3600994" y="1219200"/>
          <a:ext cx="8321675" cy="2401242"/>
        </p:xfrm>
        <a:graphic>
          <a:graphicData uri="http://schemas.openxmlformats.org/drawingml/2006/table">
            <a:tbl>
              <a:tblPr/>
              <a:tblGrid>
                <a:gridCol w="1717675">
                  <a:extLst>
                    <a:ext uri="{9D8B030D-6E8A-4147-A177-3AD203B41FA5}">
                      <a16:colId xmlns:a16="http://schemas.microsoft.com/office/drawing/2014/main" val="20000"/>
                    </a:ext>
                  </a:extLst>
                </a:gridCol>
                <a:gridCol w="6604000">
                  <a:extLst>
                    <a:ext uri="{9D8B030D-6E8A-4147-A177-3AD203B41FA5}">
                      <a16:colId xmlns:a16="http://schemas.microsoft.com/office/drawing/2014/main" val="20001"/>
                    </a:ext>
                  </a:extLst>
                </a:gridCol>
              </a:tblGrid>
              <a:tr h="366790">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add(</a:t>
                      </a:r>
                      <a:r>
                        <a:rPr kumimoji="0" lang="en-US" altLang="en-US" sz="2000" b="1" i="0" u="none" strike="noStrike" cap="none" normalizeH="0" baseline="0">
                          <a:ln>
                            <a:noFill/>
                          </a:ln>
                          <a:solidFill>
                            <a:schemeClr val="tx1"/>
                          </a:solidFill>
                          <a:effectLst/>
                          <a:latin typeface="Verdana" charset="0"/>
                          <a:ea typeface="ＭＳ Ｐゴシック" charset="-128"/>
                        </a:rPr>
                        <a:t>value</a:t>
                      </a:r>
                      <a:r>
                        <a:rPr kumimoji="0" lang="en-US" altLang="en-US" sz="2000" b="0" i="0" u="none" strike="noStrike" cap="none" normalizeH="0" baseline="0">
                          <a:ln>
                            <a:noFill/>
                          </a:ln>
                          <a:solidFill>
                            <a:schemeClr val="tx1"/>
                          </a:solidFill>
                          <a:effectLst/>
                          <a:latin typeface="Courier New" charset="0"/>
                          <a:ea typeface="ＭＳ Ｐゴシック" charset="-128"/>
                        </a:rPr>
                        <a:t>)</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places given value at back of queue</a:t>
                      </a: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37724">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remove()</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removes value from front of queue and returns it;</a:t>
                      </a:r>
                    </a:p>
                    <a:p>
                      <a:pPr marL="0" marR="0" lvl="0" indent="0" algn="l" defTabSz="914400" rtl="0" eaLnBrk="0" fontAlgn="base" latinLnBrk="0" hangingPunct="0">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throws a </a:t>
                      </a:r>
                      <a:r>
                        <a:rPr kumimoji="0" lang="en-US" altLang="en-US" sz="2000" b="0" i="0" u="none" strike="noStrike" cap="none" normalizeH="0" baseline="0">
                          <a:ln>
                            <a:noFill/>
                          </a:ln>
                          <a:solidFill>
                            <a:schemeClr val="tx1"/>
                          </a:solidFill>
                          <a:effectLst/>
                          <a:latin typeface="Courier New" charset="0"/>
                          <a:ea typeface="ＭＳ Ｐゴシック" charset="-128"/>
                        </a:rPr>
                        <a:t>NoSuchElementException</a:t>
                      </a:r>
                      <a:r>
                        <a:rPr kumimoji="0" lang="en-US" altLang="en-US" sz="2000" b="0" i="0" u="none" strike="noStrike" cap="none" normalizeH="0" baseline="0">
                          <a:ln>
                            <a:noFill/>
                          </a:ln>
                          <a:solidFill>
                            <a:schemeClr val="tx1"/>
                          </a:solidFill>
                          <a:effectLst/>
                          <a:latin typeface="Tahoma" charset="0"/>
                          <a:ea typeface="ＭＳ Ｐゴシック" charset="-128"/>
                        </a:rPr>
                        <a:t> if queue is empty</a:t>
                      </a: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7724">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charset="0"/>
                          <a:ea typeface="ＭＳ Ｐゴシック" charset="-128"/>
                        </a:rPr>
                        <a:t>peek()</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returns front value from queue without removing it;</a:t>
                      </a:r>
                    </a:p>
                    <a:p>
                      <a:pPr marL="0" marR="0" lvl="0" indent="0" algn="l" defTabSz="914400" rtl="0" eaLnBrk="0" fontAlgn="base" latinLnBrk="0" hangingPunct="0">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returns </a:t>
                      </a:r>
                      <a:r>
                        <a:rPr kumimoji="0" lang="en-US" altLang="en-US" sz="2000" b="0" i="0" u="none" strike="noStrike" cap="none" normalizeH="0" baseline="0">
                          <a:ln>
                            <a:noFill/>
                          </a:ln>
                          <a:solidFill>
                            <a:schemeClr val="tx1"/>
                          </a:solidFill>
                          <a:effectLst/>
                          <a:latin typeface="Courier New" charset="0"/>
                          <a:ea typeface="ＭＳ Ｐゴシック" charset="-128"/>
                        </a:rPr>
                        <a:t>null</a:t>
                      </a:r>
                      <a:r>
                        <a:rPr kumimoji="0" lang="en-US" altLang="en-US" sz="2000" b="0" i="0" u="none" strike="noStrike" cap="none" normalizeH="0" baseline="0">
                          <a:ln>
                            <a:noFill/>
                          </a:ln>
                          <a:solidFill>
                            <a:schemeClr val="tx1"/>
                          </a:solidFill>
                          <a:effectLst/>
                          <a:latin typeface="Tahoma" charset="0"/>
                          <a:ea typeface="ＭＳ Ｐゴシック" charset="-128"/>
                        </a:rPr>
                        <a:t> if queue is empty</a:t>
                      </a: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7919">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size()</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returns number of elements in queue</a:t>
                      </a: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7919">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isEmpty()</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returns </a:t>
                      </a:r>
                      <a:r>
                        <a:rPr kumimoji="0" lang="en-US" altLang="en-US" sz="2000" b="0" i="0" u="none" strike="noStrike" cap="none" normalizeH="0" baseline="0" dirty="0">
                          <a:ln>
                            <a:noFill/>
                          </a:ln>
                          <a:solidFill>
                            <a:schemeClr val="tx1"/>
                          </a:solidFill>
                          <a:effectLst/>
                          <a:latin typeface="Courier New" charset="0"/>
                          <a:ea typeface="ＭＳ Ｐゴシック" charset="-128"/>
                        </a:rPr>
                        <a:t>true</a:t>
                      </a:r>
                      <a:r>
                        <a:rPr kumimoji="0" lang="en-US" altLang="en-US" sz="2000" b="0" i="0" u="none" strike="noStrike" cap="none" normalizeH="0" baseline="0" dirty="0">
                          <a:ln>
                            <a:noFill/>
                          </a:ln>
                          <a:solidFill>
                            <a:schemeClr val="tx1"/>
                          </a:solidFill>
                          <a:effectLst/>
                          <a:latin typeface="Tahoma" charset="0"/>
                          <a:ea typeface="ＭＳ Ｐゴシック" charset="-128"/>
                        </a:rPr>
                        <a:t> if queue has no elements</a:t>
                      </a: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510204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2A37BC2-C929-A1C2-6922-52FF1C4F0412}"/>
              </a:ext>
            </a:extLst>
          </p:cNvPr>
          <p:cNvSpPr>
            <a:spLocks noGrp="1"/>
          </p:cNvSpPr>
          <p:nvPr>
            <p:ph type="title"/>
          </p:nvPr>
        </p:nvSpPr>
        <p:spPr/>
        <p:txBody>
          <a:bodyPr/>
          <a:lstStyle/>
          <a:p>
            <a:r>
              <a:rPr lang="en-US" dirty="0">
                <a:solidFill>
                  <a:schemeClr val="accent4"/>
                </a:solidFill>
              </a:rPr>
              <a:t>(Recap) </a:t>
            </a:r>
            <a:r>
              <a:rPr lang="en-US" dirty="0"/>
              <a:t>Problem Solving</a:t>
            </a:r>
          </a:p>
        </p:txBody>
      </p:sp>
      <p:sp>
        <p:nvSpPr>
          <p:cNvPr id="4" name="Content Placeholder 3">
            <a:extLst>
              <a:ext uri="{FF2B5EF4-FFF2-40B4-BE49-F238E27FC236}">
                <a16:creationId xmlns:a16="http://schemas.microsoft.com/office/drawing/2014/main" id="{11AD42D1-3968-0DAC-EB9B-083A9826CD4E}"/>
              </a:ext>
            </a:extLst>
          </p:cNvPr>
          <p:cNvSpPr>
            <a:spLocks noGrp="1"/>
          </p:cNvSpPr>
          <p:nvPr>
            <p:ph idx="1"/>
          </p:nvPr>
        </p:nvSpPr>
        <p:spPr/>
        <p:txBody>
          <a:bodyPr/>
          <a:lstStyle/>
          <a:p>
            <a:r>
              <a:rPr lang="en-US" dirty="0"/>
              <a:t>On their own, Stacks &amp; Queues are</a:t>
            </a:r>
            <a:br>
              <a:rPr lang="en-US" dirty="0"/>
            </a:br>
            <a:r>
              <a:rPr lang="en-US" dirty="0"/>
              <a:t>quite simple with practice</a:t>
            </a:r>
            <a:br>
              <a:rPr lang="en-US" dirty="0"/>
            </a:br>
            <a:r>
              <a:rPr lang="en-US" dirty="0"/>
              <a:t>(few methods, simple model)</a:t>
            </a:r>
          </a:p>
          <a:p>
            <a:r>
              <a:rPr lang="en-US" dirty="0"/>
              <a:t>Some of the problems we ask are</a:t>
            </a:r>
            <a:br>
              <a:rPr lang="en-US" dirty="0"/>
            </a:br>
            <a:r>
              <a:rPr lang="en-US" dirty="0"/>
              <a:t>complex </a:t>
            </a:r>
            <a:r>
              <a:rPr lang="en-US" i="1" dirty="0"/>
              <a:t>because </a:t>
            </a:r>
            <a:r>
              <a:rPr lang="en-US" dirty="0"/>
              <a:t>the tools you have</a:t>
            </a:r>
            <a:br>
              <a:rPr lang="en-US" dirty="0"/>
            </a:br>
            <a:r>
              <a:rPr lang="en-US" dirty="0"/>
              <a:t>to solve them are restrictive</a:t>
            </a:r>
          </a:p>
          <a:p>
            <a:pPr lvl="1"/>
            <a:r>
              <a:rPr lang="en-US" dirty="0"/>
              <a:t>sum(Stack) is hard with a Queue as</a:t>
            </a:r>
            <a:br>
              <a:rPr lang="en-US" dirty="0"/>
            </a:br>
            <a:r>
              <a:rPr lang="en-US" dirty="0"/>
              <a:t>the auxiliary structure</a:t>
            </a:r>
          </a:p>
          <a:p>
            <a:r>
              <a:rPr lang="en-US" dirty="0"/>
              <a:t>We challenge you on purpose here</a:t>
            </a:r>
            <a:br>
              <a:rPr lang="en-US" dirty="0"/>
            </a:br>
            <a:r>
              <a:rPr lang="en-US" dirty="0"/>
              <a:t>to practice </a:t>
            </a:r>
            <a:r>
              <a:rPr lang="en-US" b="1" dirty="0"/>
              <a:t>problem solving</a:t>
            </a:r>
            <a:endParaRPr lang="en-US" dirty="0"/>
          </a:p>
          <a:p>
            <a:endParaRPr lang="en-US" dirty="0"/>
          </a:p>
          <a:p>
            <a:endParaRPr lang="en-US" dirty="0"/>
          </a:p>
        </p:txBody>
      </p:sp>
      <p:pic>
        <p:nvPicPr>
          <p:cNvPr id="5" name="Picture 4" descr="Diagram showing the following problem outlined here https://alannaholeson.com/papers/p1449-loksa.pdf">
            <a:extLst>
              <a:ext uri="{FF2B5EF4-FFF2-40B4-BE49-F238E27FC236}">
                <a16:creationId xmlns:a16="http://schemas.microsoft.com/office/drawing/2014/main" id="{72FE37DC-75AD-4222-E177-7C03F50F4188}"/>
              </a:ext>
            </a:extLst>
          </p:cNvPr>
          <p:cNvPicPr>
            <a:picLocks noChangeAspect="1"/>
          </p:cNvPicPr>
          <p:nvPr/>
        </p:nvPicPr>
        <p:blipFill>
          <a:blip r:embed="rId3"/>
          <a:stretch>
            <a:fillRect/>
          </a:stretch>
        </p:blipFill>
        <p:spPr>
          <a:xfrm>
            <a:off x="6432434" y="1436914"/>
            <a:ext cx="5535322" cy="4143430"/>
          </a:xfrm>
          <a:prstGeom prst="rect">
            <a:avLst/>
          </a:prstGeom>
        </p:spPr>
      </p:pic>
      <p:sp>
        <p:nvSpPr>
          <p:cNvPr id="6" name="TextBox 5">
            <a:extLst>
              <a:ext uri="{FF2B5EF4-FFF2-40B4-BE49-F238E27FC236}">
                <a16:creationId xmlns:a16="http://schemas.microsoft.com/office/drawing/2014/main" id="{987A879A-D2C4-21BB-009A-EF4B8CA2C407}"/>
              </a:ext>
            </a:extLst>
          </p:cNvPr>
          <p:cNvSpPr txBox="1"/>
          <p:nvPr/>
        </p:nvSpPr>
        <p:spPr>
          <a:xfrm>
            <a:off x="6705601" y="5807631"/>
            <a:ext cx="5224507" cy="230832"/>
          </a:xfrm>
          <a:prstGeom prst="rect">
            <a:avLst/>
          </a:prstGeom>
          <a:noFill/>
        </p:spPr>
        <p:txBody>
          <a:bodyPr wrap="none" rtlCol="0">
            <a:spAutoFit/>
          </a:bodyPr>
          <a:lstStyle/>
          <a:p>
            <a:r>
              <a:rPr lang="en-US" sz="900" i="1" dirty="0"/>
              <a:t>Source: Oleson, Ko (2016) - Programming, Problem Solving, and Self-Awareness: Effects of Explicit Guidance </a:t>
            </a:r>
          </a:p>
        </p:txBody>
      </p:sp>
    </p:spTree>
    <p:extLst>
      <p:ext uri="{BB962C8B-B14F-4D97-AF65-F5344CB8AC3E}">
        <p14:creationId xmlns:p14="http://schemas.microsoft.com/office/powerpoint/2010/main" val="37753399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15D6-5527-B45C-1075-62DD64F7D4C4}"/>
              </a:ext>
            </a:extLst>
          </p:cNvPr>
          <p:cNvSpPr>
            <a:spLocks noGrp="1"/>
          </p:cNvSpPr>
          <p:nvPr>
            <p:ph type="title"/>
          </p:nvPr>
        </p:nvSpPr>
        <p:spPr/>
        <p:txBody>
          <a:bodyPr>
            <a:normAutofit/>
          </a:bodyPr>
          <a:lstStyle/>
          <a:p>
            <a:r>
              <a:rPr lang="en-US" dirty="0">
                <a:solidFill>
                  <a:schemeClr val="accent4"/>
                </a:solidFill>
              </a:rPr>
              <a:t>(Recap) </a:t>
            </a:r>
            <a:r>
              <a:rPr lang="en-US" dirty="0"/>
              <a:t>Common Problem-Solving Strategies</a:t>
            </a:r>
          </a:p>
        </p:txBody>
      </p:sp>
      <p:sp>
        <p:nvSpPr>
          <p:cNvPr id="3" name="Content Placeholder 2">
            <a:extLst>
              <a:ext uri="{FF2B5EF4-FFF2-40B4-BE49-F238E27FC236}">
                <a16:creationId xmlns:a16="http://schemas.microsoft.com/office/drawing/2014/main" id="{65FF6730-36AF-4573-97CF-E1A998E3C1B8}"/>
              </a:ext>
            </a:extLst>
          </p:cNvPr>
          <p:cNvSpPr>
            <a:spLocks noGrp="1"/>
          </p:cNvSpPr>
          <p:nvPr>
            <p:ph idx="1"/>
          </p:nvPr>
        </p:nvSpPr>
        <p:spPr/>
        <p:txBody>
          <a:bodyPr>
            <a:normAutofit fontScale="92500" lnSpcReduction="10000"/>
          </a:bodyPr>
          <a:lstStyle/>
          <a:p>
            <a:r>
              <a:rPr lang="en-US" b="1" dirty="0"/>
              <a:t>Analogy</a:t>
            </a:r>
            <a:r>
              <a:rPr lang="en-US" dirty="0"/>
              <a:t> – Is this similar to a problem you’ve seen?</a:t>
            </a:r>
          </a:p>
          <a:p>
            <a:pPr lvl="1"/>
            <a:r>
              <a:rPr lang="en-US" dirty="0"/>
              <a:t>sum(Stack) is probably a lot like sum(Queue), start there!</a:t>
            </a:r>
          </a:p>
          <a:p>
            <a:r>
              <a:rPr lang="en-US" b="1" dirty="0"/>
              <a:t>Brainstorming </a:t>
            </a:r>
            <a:r>
              <a:rPr lang="en-US" dirty="0"/>
              <a:t>– Consider steps to solve problem before writing code</a:t>
            </a:r>
          </a:p>
          <a:p>
            <a:pPr lvl="1"/>
            <a:r>
              <a:rPr lang="en-US" dirty="0"/>
              <a:t>Try to do an example “by hand” → outline steps </a:t>
            </a:r>
          </a:p>
          <a:p>
            <a:r>
              <a:rPr lang="en-US" b="1" dirty="0"/>
              <a:t>Solve Sub-Problems</a:t>
            </a:r>
            <a:r>
              <a:rPr lang="en-US" dirty="0"/>
              <a:t> – Is there a smaller part of the problem to solve?</a:t>
            </a:r>
          </a:p>
          <a:p>
            <a:pPr lvl="1"/>
            <a:r>
              <a:rPr lang="en-US" dirty="0"/>
              <a:t>Move to queue first</a:t>
            </a:r>
          </a:p>
          <a:p>
            <a:r>
              <a:rPr lang="en-US" b="1" dirty="0"/>
              <a:t>Debugging </a:t>
            </a:r>
            <a:r>
              <a:rPr lang="en-US" dirty="0"/>
              <a:t>– Does your solution behave correctly on the example input.</a:t>
            </a:r>
          </a:p>
          <a:p>
            <a:pPr lvl="1"/>
            <a:r>
              <a:rPr lang="en-US" dirty="0"/>
              <a:t>Test on input from specification</a:t>
            </a:r>
          </a:p>
          <a:p>
            <a:pPr lvl="1"/>
            <a:r>
              <a:rPr lang="en-US" dirty="0"/>
              <a:t>Test edge cases (“What if the Stack is empty?”)</a:t>
            </a:r>
          </a:p>
          <a:p>
            <a:r>
              <a:rPr lang="en-US" b="1" dirty="0"/>
              <a:t>Iterative Development </a:t>
            </a:r>
            <a:r>
              <a:rPr lang="en-US" dirty="0"/>
              <a:t>– Can we start by solving a different problem that is easier?</a:t>
            </a:r>
          </a:p>
          <a:p>
            <a:pPr lvl="1"/>
            <a:r>
              <a:rPr lang="en-US" dirty="0"/>
              <a:t>Just looping over a queue and printing elements</a:t>
            </a:r>
          </a:p>
          <a:p>
            <a:endParaRPr lang="en-US" b="1" dirty="0"/>
          </a:p>
          <a:p>
            <a:endParaRPr lang="en-US" b="1" dirty="0"/>
          </a:p>
          <a:p>
            <a:endParaRPr lang="en-US" dirty="0"/>
          </a:p>
        </p:txBody>
      </p:sp>
    </p:spTree>
    <p:extLst>
      <p:ext uri="{BB962C8B-B14F-4D97-AF65-F5344CB8AC3E}">
        <p14:creationId xmlns:p14="http://schemas.microsoft.com/office/powerpoint/2010/main" val="3852450646"/>
      </p:ext>
    </p:extLst>
  </p:cSld>
  <p:clrMapOvr>
    <a:masterClrMapping/>
  </p:clrMapOvr>
</p:sld>
</file>

<file path=ppt/theme/theme1.xml><?xml version="1.0" encoding="utf-8"?>
<a:theme xmlns:a="http://schemas.openxmlformats.org/drawingml/2006/main" name="CSE 373 Summer 2020">
  <a:themeElements>
    <a:clrScheme name="CSE 373 20su">
      <a:dk1>
        <a:srgbClr val="000000"/>
      </a:dk1>
      <a:lt1>
        <a:srgbClr val="FFFFFF"/>
      </a:lt1>
      <a:dk2>
        <a:srgbClr val="44546A"/>
      </a:dk2>
      <a:lt2>
        <a:srgbClr val="E7E6E6"/>
      </a:lt2>
      <a:accent1>
        <a:srgbClr val="2E235D"/>
      </a:accent1>
      <a:accent2>
        <a:srgbClr val="E83C60"/>
      </a:accent2>
      <a:accent3>
        <a:srgbClr val="2699A9"/>
      </a:accent3>
      <a:accent4>
        <a:srgbClr val="FFC000"/>
      </a:accent4>
      <a:accent5>
        <a:srgbClr val="EE8A64"/>
      </a:accent5>
      <a:accent6>
        <a:srgbClr val="09A98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13374</TotalTime>
  <Words>1054</Words>
  <Application>Microsoft Macintosh PowerPoint</Application>
  <PresentationFormat>Widescreen</PresentationFormat>
  <Paragraphs>137</Paragraphs>
  <Slides>10</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10</vt:i4>
      </vt:variant>
    </vt:vector>
  </HeadingPairs>
  <TitlesOfParts>
    <vt:vector size="22" baseType="lpstr">
      <vt:lpstr>System Font Regular</vt:lpstr>
      <vt:lpstr>Arial</vt:lpstr>
      <vt:lpstr>Calibri</vt:lpstr>
      <vt:lpstr>Candara</vt:lpstr>
      <vt:lpstr>Consolas</vt:lpstr>
      <vt:lpstr>Courier New</vt:lpstr>
      <vt:lpstr>Montserrat</vt:lpstr>
      <vt:lpstr>Montserrat ExtraBold</vt:lpstr>
      <vt:lpstr>Montserrat SemiBold</vt:lpstr>
      <vt:lpstr>Tahoma</vt:lpstr>
      <vt:lpstr>Verdana</vt:lpstr>
      <vt:lpstr>CSE 373 Summer 2020</vt:lpstr>
      <vt:lpstr>Stacks &amp; Queues Practice</vt:lpstr>
      <vt:lpstr>After Quiz 0</vt:lpstr>
      <vt:lpstr>Metacognition</vt:lpstr>
      <vt:lpstr>Learning is an Iterative Process!</vt:lpstr>
      <vt:lpstr>(Recap) Stacks &amp; Queues</vt:lpstr>
      <vt:lpstr>(Recap) Programming with Stacks</vt:lpstr>
      <vt:lpstr>(Recap) Programming with Queues</vt:lpstr>
      <vt:lpstr>(Recap) Problem Solving</vt:lpstr>
      <vt:lpstr>(Recap) Common Problem-Solving Strategies</vt:lpstr>
      <vt:lpstr>(Recap) Common Stack &amp; Queue Patterns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S Johnston</dc:creator>
  <cp:lastModifiedBy>Hunter Schafer</cp:lastModifiedBy>
  <cp:revision>306</cp:revision>
  <cp:lastPrinted>2022-09-27T21:33:44Z</cp:lastPrinted>
  <dcterms:created xsi:type="dcterms:W3CDTF">2020-06-13T06:27:42Z</dcterms:created>
  <dcterms:modified xsi:type="dcterms:W3CDTF">2022-10-14T17:33:22Z</dcterms:modified>
</cp:coreProperties>
</file>