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85" r:id="rId3"/>
    <p:sldId id="324" r:id="rId4"/>
    <p:sldId id="350" r:id="rId5"/>
    <p:sldId id="360" r:id="rId6"/>
    <p:sldId id="354" r:id="rId7"/>
    <p:sldId id="357" r:id="rId8"/>
    <p:sldId id="358" r:id="rId9"/>
    <p:sldId id="361" r:id="rId10"/>
    <p:sldId id="362" r:id="rId11"/>
    <p:sldId id="363" r:id="rId12"/>
    <p:sldId id="364" r:id="rId13"/>
    <p:sldId id="370" r:id="rId14"/>
    <p:sldId id="371" r:id="rId15"/>
    <p:sldId id="365" r:id="rId16"/>
    <p:sldId id="366" r:id="rId17"/>
    <p:sldId id="373" r:id="rId18"/>
    <p:sldId id="374" r:id="rId19"/>
    <p:sldId id="372" r:id="rId20"/>
    <p:sldId id="367" r:id="rId21"/>
    <p:sldId id="368" r:id="rId22"/>
    <p:sldId id="36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A0FF"/>
    <a:srgbClr val="FAFAFA"/>
    <a:srgbClr val="F5F5F5"/>
    <a:srgbClr val="EF5777"/>
    <a:srgbClr val="0FB9B1"/>
    <a:srgbClr val="F7B731"/>
    <a:srgbClr val="FA8231"/>
    <a:srgbClr val="4E408B"/>
    <a:srgbClr val="43367C"/>
    <a:srgbClr val="2E2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8" autoAdjust="0"/>
    <p:restoredTop sz="91357"/>
  </p:normalViewPr>
  <p:slideViewPr>
    <p:cSldViewPr snapToGrid="0" snapToObjects="1">
      <p:cViewPr varScale="1">
        <p:scale>
          <a:sx n="147" d="100"/>
          <a:sy n="147" d="100"/>
        </p:scale>
        <p:origin x="56" y="184"/>
      </p:cViewPr>
      <p:guideLst/>
    </p:cSldViewPr>
  </p:slideViewPr>
  <p:outlineViewPr>
    <p:cViewPr>
      <p:scale>
        <a:sx n="33" d="100"/>
        <a:sy n="33" d="100"/>
      </p:scale>
      <p:origin x="0" y="-180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B3A00-37AE-DF4F-846D-B0E493D1DDE8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0FC8D-3FAB-384B-A523-F958535FCC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39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0FC8D-3FAB-384B-A523-F958535FCC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4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9E575A9-56CD-5A42-B9C7-1068F9228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977" y="4013370"/>
            <a:ext cx="6212925" cy="1954786"/>
          </a:xfrm>
        </p:spPr>
        <p:txBody>
          <a:bodyPr anchor="t">
            <a:noAutofit/>
          </a:bodyPr>
          <a:lstStyle>
            <a:lvl1pPr>
              <a:defRPr sz="6000" b="0" i="0">
                <a:solidFill>
                  <a:srgbClr val="F0F0F0"/>
                </a:solidFill>
                <a:latin typeface="Montserrat SemiBold" pitchFamily="2" charset="77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B47C65-C622-BE47-AE97-E148F4F3EA4E}"/>
              </a:ext>
            </a:extLst>
          </p:cNvPr>
          <p:cNvSpPr txBox="1"/>
          <p:nvPr userDrawn="1"/>
        </p:nvSpPr>
        <p:spPr>
          <a:xfrm>
            <a:off x="292977" y="3182200"/>
            <a:ext cx="315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spc="100" baseline="0" dirty="0">
                <a:solidFill>
                  <a:srgbClr val="F0F0F0"/>
                </a:solidFill>
                <a:latin typeface="Montserrat ExtraBold" pitchFamily="2" charset="77"/>
              </a:rPr>
              <a:t>CSE 122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7A9EB4D-77DA-A446-AC45-F12975CF7B81}"/>
              </a:ext>
            </a:extLst>
          </p:cNvPr>
          <p:cNvSpPr/>
          <p:nvPr userDrawn="1"/>
        </p:nvSpPr>
        <p:spPr>
          <a:xfrm>
            <a:off x="420128" y="2753848"/>
            <a:ext cx="1269523" cy="420130"/>
          </a:xfrm>
          <a:prstGeom prst="roundRect">
            <a:avLst/>
          </a:prstGeom>
          <a:solidFill>
            <a:srgbClr val="FA82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0" i="0" spc="300" dirty="0">
                <a:latin typeface="Montserrat" pitchFamily="2" charset="77"/>
              </a:rPr>
              <a:t>LEC 04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0E59AED-1ABF-8D47-B5D7-C50109AB6669}"/>
              </a:ext>
            </a:extLst>
          </p:cNvPr>
          <p:cNvSpPr/>
          <p:nvPr userDrawn="1"/>
        </p:nvSpPr>
        <p:spPr>
          <a:xfrm>
            <a:off x="7119063" y="1251643"/>
            <a:ext cx="5250244" cy="5153775"/>
          </a:xfrm>
          <a:prstGeom prst="roundRect">
            <a:avLst>
              <a:gd name="adj" fmla="val 1114"/>
            </a:avLst>
          </a:prstGeom>
          <a:solidFill>
            <a:srgbClr val="FAFAFA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C2FC20-7CE0-2C4C-B8DA-5D843D7AD275}"/>
              </a:ext>
            </a:extLst>
          </p:cNvPr>
          <p:cNvSpPr txBox="1"/>
          <p:nvPr userDrawn="1"/>
        </p:nvSpPr>
        <p:spPr>
          <a:xfrm>
            <a:off x="8346734" y="5086747"/>
            <a:ext cx="3552289" cy="1174904"/>
          </a:xfrm>
          <a:prstGeom prst="rect">
            <a:avLst/>
          </a:prstGeom>
          <a:noFill/>
        </p:spPr>
        <p:txBody>
          <a:bodyPr wrap="square" numCol="3" rtlCol="0">
            <a:noAutofit/>
          </a:bodyPr>
          <a:lstStyle/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Ajay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Andrew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Anson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Anthony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Audrey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Chloe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Colton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Connor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Elizabeth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Evelyn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Gaurav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Hilal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Hitesh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Jake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Jin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Joe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Joe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Karen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Kyler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Leon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Melissa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Noa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Parker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Poojitha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Samuel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Sara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Simon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Sravani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Tan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Vivek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2E2DBEB-96AA-D441-AA1A-1803B569D8B7}"/>
              </a:ext>
            </a:extLst>
          </p:cNvPr>
          <p:cNvSpPr/>
          <p:nvPr userDrawn="1"/>
        </p:nvSpPr>
        <p:spPr>
          <a:xfrm>
            <a:off x="8346734" y="4819413"/>
            <a:ext cx="27671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Hunter Schafer </a:t>
            </a:r>
            <a:r>
              <a:rPr lang="en-US" sz="12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/ Miya </a:t>
            </a:r>
            <a:r>
              <a:rPr lang="en-US" sz="12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Natsuhara</a:t>
            </a:r>
            <a:endParaRPr lang="en-US" sz="12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E7AD165-91DB-084B-A2F9-5E40F1ED88BD}"/>
              </a:ext>
            </a:extLst>
          </p:cNvPr>
          <p:cNvSpPr/>
          <p:nvPr userDrawn="1"/>
        </p:nvSpPr>
        <p:spPr>
          <a:xfrm>
            <a:off x="7360567" y="4819413"/>
            <a:ext cx="9861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i="0" dirty="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rPr>
              <a:t>Instructor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84EAA45-D4D9-8B42-AF08-0F7208E598C6}"/>
              </a:ext>
            </a:extLst>
          </p:cNvPr>
          <p:cNvSpPr/>
          <p:nvPr userDrawn="1"/>
        </p:nvSpPr>
        <p:spPr>
          <a:xfrm>
            <a:off x="7848275" y="5075655"/>
            <a:ext cx="4796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i="0" dirty="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rPr>
              <a:t>TAs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204213-5282-9748-829A-B0CF9968EAE3}"/>
              </a:ext>
            </a:extLst>
          </p:cNvPr>
          <p:cNvCxnSpPr/>
          <p:nvPr userDrawn="1"/>
        </p:nvCxnSpPr>
        <p:spPr>
          <a:xfrm>
            <a:off x="7452794" y="4551419"/>
            <a:ext cx="4468305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6C7426B-729E-F7D5-0736-3AD7D1926A0A}"/>
              </a:ext>
            </a:extLst>
          </p:cNvPr>
          <p:cNvSpPr/>
          <p:nvPr userDrawn="1"/>
        </p:nvSpPr>
        <p:spPr>
          <a:xfrm>
            <a:off x="-369625" y="5494620"/>
            <a:ext cx="4632957" cy="1688781"/>
          </a:xfrm>
          <a:prstGeom prst="roundRect">
            <a:avLst>
              <a:gd name="adj" fmla="val 9433"/>
            </a:avLst>
          </a:prstGeom>
          <a:solidFill>
            <a:srgbClr val="FAFAFA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808DAC-636A-06AC-ADA9-6F6514C7FCE0}"/>
              </a:ext>
            </a:extLst>
          </p:cNvPr>
          <p:cNvSpPr/>
          <p:nvPr userDrawn="1"/>
        </p:nvSpPr>
        <p:spPr>
          <a:xfrm>
            <a:off x="71163" y="5574803"/>
            <a:ext cx="22506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i="0" dirty="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rPr>
              <a:t>Questions during Class?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DE38F8-AD40-1DC7-1944-4682FDD989B1}"/>
              </a:ext>
            </a:extLst>
          </p:cNvPr>
          <p:cNvSpPr/>
          <p:nvPr userDrawn="1"/>
        </p:nvSpPr>
        <p:spPr>
          <a:xfrm>
            <a:off x="72629" y="5851802"/>
            <a:ext cx="24321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Raise hand or send here</a:t>
            </a:r>
          </a:p>
          <a:p>
            <a:endParaRPr lang="en-US" sz="12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2000" b="0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sli.do</a:t>
            </a:r>
            <a:r>
              <a:rPr lang="en-US" sz="20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    #cse-122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F316C5E-94E4-1E69-FEBC-BC7B29D56913}"/>
              </a:ext>
            </a:extLst>
          </p:cNvPr>
          <p:cNvSpPr/>
          <p:nvPr userDrawn="1"/>
        </p:nvSpPr>
        <p:spPr>
          <a:xfrm>
            <a:off x="2950313" y="5594680"/>
            <a:ext cx="1218438" cy="1223089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6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788E2-53AC-E040-9733-D210E855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10CAD9-D825-5C41-812F-1D2BA3804933}"/>
              </a:ext>
            </a:extLst>
          </p:cNvPr>
          <p:cNvSpPr txBox="1"/>
          <p:nvPr userDrawn="1"/>
        </p:nvSpPr>
        <p:spPr>
          <a:xfrm>
            <a:off x="568410" y="469557"/>
            <a:ext cx="2014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517276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6B8B3-3837-584A-94CD-BA26A8EFF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6CF4A-8D26-7E47-BE24-56CAFA2BF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DA4DA-0832-AD49-906C-ED72A76C7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1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actice: Th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53D-D190-0D4A-BA39-A8F17D8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88066"/>
            <a:ext cx="10515600" cy="76263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F8F08A-57D8-194E-8383-EB3BBBF69B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6DF9B-F95B-9446-A8D9-E083A46274F8}"/>
              </a:ext>
            </a:extLst>
          </p:cNvPr>
          <p:cNvSpPr/>
          <p:nvPr userDrawn="1"/>
        </p:nvSpPr>
        <p:spPr>
          <a:xfrm>
            <a:off x="-29763" y="231050"/>
            <a:ext cx="12221763" cy="984404"/>
          </a:xfrm>
          <a:prstGeom prst="rect">
            <a:avLst/>
          </a:prstGeom>
          <a:solidFill>
            <a:srgbClr val="2E235D"/>
          </a:solidFill>
          <a:ln w="12700">
            <a:solidFill>
              <a:srgbClr val="2E23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B3AA407-1DA0-3243-8E37-6DD02AC469B7}"/>
              </a:ext>
            </a:extLst>
          </p:cNvPr>
          <p:cNvSpPr/>
          <p:nvPr userDrawn="1"/>
        </p:nvSpPr>
        <p:spPr>
          <a:xfrm>
            <a:off x="8365340" y="393723"/>
            <a:ext cx="3380431" cy="556054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sli.do</a:t>
            </a:r>
            <a:r>
              <a:rPr lang="en-US" sz="2200" b="1" i="0" dirty="0">
                <a:latin typeface="Calibri" panose="020F0502020204030204" pitchFamily="34" charset="0"/>
                <a:cs typeface="Calibri" panose="020F0502020204030204" pitchFamily="34" charset="0"/>
              </a:rPr>
              <a:t>      #cse122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B2FB86-FF62-31DF-F83C-54AC220C7122}"/>
              </a:ext>
            </a:extLst>
          </p:cNvPr>
          <p:cNvSpPr txBox="1"/>
          <p:nvPr userDrawn="1"/>
        </p:nvSpPr>
        <p:spPr>
          <a:xfrm>
            <a:off x="1106916" y="300371"/>
            <a:ext cx="3741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Practice : Think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7D0B743-6487-A3F6-EBE7-3E0368CD2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flipH="1">
            <a:off x="154039" y="300371"/>
            <a:ext cx="684160" cy="781897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F486DBF-0D75-55DB-9928-3E596B345D51}"/>
              </a:ext>
            </a:extLst>
          </p:cNvPr>
          <p:cNvSpPr/>
          <p:nvPr userDrawn="1"/>
        </p:nvSpPr>
        <p:spPr>
          <a:xfrm>
            <a:off x="7256995" y="195215"/>
            <a:ext cx="960120" cy="960120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5B7D14-FA34-B2D9-C621-221E813EEED7}"/>
              </a:ext>
            </a:extLst>
          </p:cNvPr>
          <p:cNvSpPr/>
          <p:nvPr userDrawn="1"/>
        </p:nvSpPr>
        <p:spPr>
          <a:xfrm>
            <a:off x="7362151" y="300371"/>
            <a:ext cx="749808" cy="749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051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acitce: P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53D-D190-0D4A-BA39-A8F17D8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88066"/>
            <a:ext cx="10515600" cy="76263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F8F08A-57D8-194E-8383-EB3BBBF69B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6DF9B-F95B-9446-A8D9-E083A46274F8}"/>
              </a:ext>
            </a:extLst>
          </p:cNvPr>
          <p:cNvSpPr/>
          <p:nvPr userDrawn="1"/>
        </p:nvSpPr>
        <p:spPr>
          <a:xfrm>
            <a:off x="-29763" y="231050"/>
            <a:ext cx="12221763" cy="984404"/>
          </a:xfrm>
          <a:prstGeom prst="rect">
            <a:avLst/>
          </a:prstGeom>
          <a:solidFill>
            <a:srgbClr val="2E235D"/>
          </a:solidFill>
          <a:ln w="12700">
            <a:solidFill>
              <a:srgbClr val="2E23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A96D726-B7B5-E5FD-95E9-944FA8727D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54039" y="300371"/>
            <a:ext cx="961802" cy="769442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0FA711B-19AB-5E1A-7C37-14ED2D5431ED}"/>
              </a:ext>
            </a:extLst>
          </p:cNvPr>
          <p:cNvSpPr/>
          <p:nvPr userDrawn="1"/>
        </p:nvSpPr>
        <p:spPr>
          <a:xfrm>
            <a:off x="8365340" y="393723"/>
            <a:ext cx="3380431" cy="556054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sli.do</a:t>
            </a:r>
            <a:r>
              <a:rPr lang="en-US" sz="2200" b="1" i="0" dirty="0">
                <a:latin typeface="Calibri" panose="020F0502020204030204" pitchFamily="34" charset="0"/>
                <a:cs typeface="Calibri" panose="020F0502020204030204" pitchFamily="34" charset="0"/>
              </a:rPr>
              <a:t>      #cse122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92366A2-C9D8-2580-7B79-3B1F6DDAB802}"/>
              </a:ext>
            </a:extLst>
          </p:cNvPr>
          <p:cNvSpPr/>
          <p:nvPr userDrawn="1"/>
        </p:nvSpPr>
        <p:spPr>
          <a:xfrm>
            <a:off x="7256995" y="195215"/>
            <a:ext cx="960120" cy="960120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61646E-9F5C-9C61-C30B-3DF312AA0AE9}"/>
              </a:ext>
            </a:extLst>
          </p:cNvPr>
          <p:cNvSpPr/>
          <p:nvPr userDrawn="1"/>
        </p:nvSpPr>
        <p:spPr>
          <a:xfrm>
            <a:off x="7362151" y="300371"/>
            <a:ext cx="749808" cy="749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522D9B-890F-87AE-E16B-BD76B76C8428}"/>
              </a:ext>
            </a:extLst>
          </p:cNvPr>
          <p:cNvSpPr txBox="1"/>
          <p:nvPr userDrawn="1"/>
        </p:nvSpPr>
        <p:spPr>
          <a:xfrm>
            <a:off x="1106916" y="300371"/>
            <a:ext cx="33576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Practice : Pair</a:t>
            </a:r>
          </a:p>
        </p:txBody>
      </p:sp>
    </p:spTree>
    <p:extLst>
      <p:ext uri="{BB962C8B-B14F-4D97-AF65-F5344CB8AC3E}">
        <p14:creationId xmlns:p14="http://schemas.microsoft.com/office/powerpoint/2010/main" val="4039598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3D231-F19F-A840-B5BC-F29C9E521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0AC8BA-BD64-6945-A342-22D204834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2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2D3693-0064-BB4F-9EC2-569D40495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8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B460B4-70F4-B145-8648-892BD7385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6565"/>
            <a:ext cx="10515600" cy="762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73FE4-2A2D-D54E-9CA7-3BE743A50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71600"/>
            <a:ext cx="10515600" cy="4805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0E522-6C81-E146-9573-8B2A265760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7150" y="6329363"/>
            <a:ext cx="552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rgbClr val="2E235D"/>
                </a:solidFill>
              </a:defRPr>
            </a:lvl1pPr>
          </a:lstStyle>
          <a:p>
            <a:fld id="{B84CCEFC-A9FF-8249-A3D3-21FB7B7CC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829BDB-00F0-1A4D-85ED-E7EECB1665B0}"/>
              </a:ext>
            </a:extLst>
          </p:cNvPr>
          <p:cNvSpPr/>
          <p:nvPr userDrawn="1"/>
        </p:nvSpPr>
        <p:spPr>
          <a:xfrm>
            <a:off x="-89452" y="-2819"/>
            <a:ext cx="12503426" cy="239554"/>
          </a:xfrm>
          <a:prstGeom prst="rect">
            <a:avLst/>
          </a:prstGeom>
          <a:solidFill>
            <a:srgbClr val="2E235D"/>
          </a:solidFill>
          <a:ln w="12700">
            <a:solidFill>
              <a:srgbClr val="2E23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F99840-7979-4642-ADBB-375B21C7BD9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63" y="29972"/>
            <a:ext cx="2150721" cy="1690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6FF7FA-8B99-C643-9479-91C32ACC4F6F}"/>
              </a:ext>
            </a:extLst>
          </p:cNvPr>
          <p:cNvSpPr txBox="1"/>
          <p:nvPr userDrawn="1"/>
        </p:nvSpPr>
        <p:spPr>
          <a:xfrm>
            <a:off x="10569575" y="0"/>
            <a:ext cx="1622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i="0" dirty="0">
                <a:solidFill>
                  <a:schemeClr val="bg1"/>
                </a:solidFill>
                <a:latin typeface="Montserrat SemiBold" pitchFamily="2" charset="77"/>
              </a:rPr>
              <a:t>CSE 122 Autumn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82E279-6D9E-BC4A-A9B9-46E4512D586D}"/>
              </a:ext>
            </a:extLst>
          </p:cNvPr>
          <p:cNvSpPr txBox="1"/>
          <p:nvPr userDrawn="1"/>
        </p:nvSpPr>
        <p:spPr>
          <a:xfrm>
            <a:off x="3000376" y="-2819"/>
            <a:ext cx="61912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i="0" dirty="0">
                <a:solidFill>
                  <a:schemeClr val="bg1"/>
                </a:solidFill>
                <a:latin typeface="Montserrat SemiBold" pitchFamily="2" charset="77"/>
              </a:rPr>
              <a:t>LEC 04: Stacks &amp; Queues</a:t>
            </a:r>
          </a:p>
        </p:txBody>
      </p:sp>
    </p:spTree>
    <p:extLst>
      <p:ext uri="{BB962C8B-B14F-4D97-AF65-F5344CB8AC3E}">
        <p14:creationId xmlns:p14="http://schemas.microsoft.com/office/powerpoint/2010/main" val="8468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6" r:id="rId4"/>
    <p:sldLayoutId id="2147483657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open.spotify.com/playlist/31eOln0zVxrUEAg9eK8jrC?si=2dc7b7c1964b4a06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3E336-7FEF-924C-B9A0-DBFB9A4D8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33" y="4125093"/>
            <a:ext cx="6591226" cy="1954786"/>
          </a:xfrm>
        </p:spPr>
        <p:txBody>
          <a:bodyPr/>
          <a:lstStyle/>
          <a:p>
            <a:r>
              <a:rPr lang="en-US" sz="3600" dirty="0"/>
              <a:t>Stacks &amp; Queues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40A5DD-90C5-8F48-BFF7-AE8301DF7CEF}"/>
              </a:ext>
            </a:extLst>
          </p:cNvPr>
          <p:cNvSpPr txBox="1"/>
          <p:nvPr/>
        </p:nvSpPr>
        <p:spPr>
          <a:xfrm>
            <a:off x="7456906" y="2225075"/>
            <a:ext cx="44768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Talk to your neighbors:</a:t>
            </a:r>
          </a:p>
          <a:p>
            <a:pPr algn="ctr"/>
            <a:r>
              <a:rPr lang="en-US" sz="2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are your favorite/least favorite classes at UW so far?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B3FA4D-2EA7-2844-8846-AA5A5AC61268}"/>
              </a:ext>
            </a:extLst>
          </p:cNvPr>
          <p:cNvSpPr txBox="1"/>
          <p:nvPr/>
        </p:nvSpPr>
        <p:spPr>
          <a:xfrm>
            <a:off x="7379594" y="1403798"/>
            <a:ext cx="4631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80" dirty="0">
                <a:solidFill>
                  <a:schemeClr val="bg1">
                    <a:lumMod val="65000"/>
                  </a:schemeClr>
                </a:solidFill>
                <a:latin typeface="Montserrat SemiBold" pitchFamily="2" charset="77"/>
              </a:rPr>
              <a:t>BEFORE WE START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343380-B729-584C-8218-B4C9A0B5BB95}"/>
              </a:ext>
            </a:extLst>
          </p:cNvPr>
          <p:cNvSpPr txBox="1"/>
          <p:nvPr/>
        </p:nvSpPr>
        <p:spPr>
          <a:xfrm>
            <a:off x="7630732" y="4125093"/>
            <a:ext cx="4211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Music: </a:t>
            </a:r>
            <a:r>
              <a:rPr lang="en-US" sz="2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Hunter/Miya’s Playlist</a:t>
            </a:r>
            <a:endParaRPr lang="en-US" sz="2200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535316-235A-4C11-5F70-E90B980BC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577" y="5754317"/>
            <a:ext cx="891014" cy="88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97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80F4A-8200-68A7-AD07-88A0B5A52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Queue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7545C-8E1B-2145-786C-930937A3D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: Retrieves elements in the order they were added.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First-In, First-Out ("FIFO")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Elements are stored in order of insertion but don't have indexes.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Client can only add to the end of the queue, and can only examine/remove the front of the queue.</a:t>
            </a:r>
          </a:p>
          <a:p>
            <a:pPr marL="457200" lvl="1" indent="0" eaLnBrk="1" hangingPunct="1">
              <a:buNone/>
            </a:pPr>
            <a:endParaRPr lang="en-US" b="1" dirty="0"/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Basic Queue operations: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add</a:t>
            </a:r>
            <a:r>
              <a:rPr lang="en-US" altLang="en-US" dirty="0">
                <a:ea typeface="ＭＳ Ｐゴシック" panose="020B0600070205080204" pitchFamily="34" charset="-128"/>
              </a:rPr>
              <a:t> (enqueue): Add an element to the back.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remove</a:t>
            </a:r>
            <a:r>
              <a:rPr lang="en-US" altLang="en-US" dirty="0">
                <a:ea typeface="ＭＳ Ｐゴシック" panose="020B0600070205080204" pitchFamily="34" charset="-128"/>
              </a:rPr>
              <a:t> (dequeue): Remove the front element.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peek</a:t>
            </a:r>
            <a:r>
              <a:rPr lang="en-US" altLang="en-US" dirty="0">
                <a:ea typeface="ＭＳ Ｐゴシック" panose="020B0600070205080204" pitchFamily="34" charset="-128"/>
              </a:rPr>
              <a:t>: Examine the front element.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ED2994-CCFE-641C-93FE-D0ABC4128881}"/>
              </a:ext>
            </a:extLst>
          </p:cNvPr>
          <p:cNvGrpSpPr/>
          <p:nvPr/>
        </p:nvGrpSpPr>
        <p:grpSpPr>
          <a:xfrm>
            <a:off x="7875479" y="3969463"/>
            <a:ext cx="4422085" cy="3033874"/>
            <a:chOff x="666750" y="506796"/>
            <a:chExt cx="9566247" cy="654274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4DF9533-102F-BE58-75D4-72129C9F104A}"/>
                </a:ext>
              </a:extLst>
            </p:cNvPr>
            <p:cNvCxnSpPr/>
            <p:nvPr/>
          </p:nvCxnSpPr>
          <p:spPr>
            <a:xfrm flipH="1">
              <a:off x="666750" y="2527300"/>
              <a:ext cx="7810500" cy="12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2EE8DF3-C3E4-F9FC-D902-1D77644FFB16}"/>
                </a:ext>
              </a:extLst>
            </p:cNvPr>
            <p:cNvCxnSpPr/>
            <p:nvPr/>
          </p:nvCxnSpPr>
          <p:spPr>
            <a:xfrm>
              <a:off x="723900" y="5056188"/>
              <a:ext cx="78105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8EFF71F-E060-6AB6-8FB0-5590A81FC480}"/>
                </a:ext>
              </a:extLst>
            </p:cNvPr>
            <p:cNvCxnSpPr/>
            <p:nvPr/>
          </p:nvCxnSpPr>
          <p:spPr>
            <a:xfrm flipH="1">
              <a:off x="2800350" y="5689600"/>
              <a:ext cx="3543300" cy="1588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CABBFF7-E1CC-0D54-9ED8-A51102F4FF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5599" y="5689600"/>
              <a:ext cx="2003668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add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61E4BA0C-8BA0-A0FC-8C01-0B71D7212DB1}"/>
                </a:ext>
              </a:extLst>
            </p:cNvPr>
            <p:cNvCxnSpPr/>
            <p:nvPr/>
          </p:nvCxnSpPr>
          <p:spPr>
            <a:xfrm flipH="1">
              <a:off x="2800350" y="2147888"/>
              <a:ext cx="3543300" cy="9525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B45B81F-2F17-2CBA-CAE7-FBF0D8AC0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6536" y="506796"/>
              <a:ext cx="3736975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remove</a:t>
              </a:r>
            </a:p>
          </p:txBody>
        </p:sp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D86FC772-98A9-C930-10AA-886D14DD9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900" y="5056189"/>
              <a:ext cx="1811664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front</a:t>
              </a:r>
            </a:p>
          </p:txBody>
        </p:sp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id="{CF6E6190-51BC-1B2C-8725-A4A5797EFB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3514" y="5056189"/>
              <a:ext cx="2449483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back</a:t>
              </a:r>
            </a:p>
          </p:txBody>
        </p:sp>
      </p:grpSp>
      <p:pic>
        <p:nvPicPr>
          <p:cNvPr id="13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BFCA4E28-F509-D22C-1CAE-B440ED63B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467" y="4992915"/>
            <a:ext cx="1368226" cy="102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639BC8-9651-D365-D717-72D5F77A4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827" y="5009930"/>
            <a:ext cx="1414268" cy="99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44E9DE4-52D3-2777-67BD-831CEE686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1720" y="5009930"/>
            <a:ext cx="1051943" cy="99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2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FB18F-8CCE-7FCD-F2D0-5AC485C07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Queues in Computer Science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8E59D-F562-7DEC-5D99-EB482DB7D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Operating systems: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queue of print jobs to send to the printer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queue of programs / processes to be run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queue of network data packets to send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Programming: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modeling a line of customers or clients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storing a queue of computations to be performed in order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Real world examples: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people on an escalator or waiting in a line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cars at a gas station (or on an assembly line)</a:t>
            </a:r>
          </a:p>
        </p:txBody>
      </p:sp>
    </p:spTree>
    <p:extLst>
      <p:ext uri="{BB962C8B-B14F-4D97-AF65-F5344CB8AC3E}">
        <p14:creationId xmlns:p14="http://schemas.microsoft.com/office/powerpoint/2010/main" val="2141121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706A6-2AEB-5A19-EC9A-F071ADBE3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Programming with Queues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39BCF-6440-DC80-6673-6B421B41C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646" y="3903208"/>
            <a:ext cx="10515600" cy="3050586"/>
          </a:xfrm>
        </p:spPr>
        <p:txBody>
          <a:bodyPr>
            <a:normAutofit lnSpcReduction="10000"/>
          </a:bodyPr>
          <a:lstStyle/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Queue&lt;Integer&gt; q = new </a:t>
            </a:r>
            <a:r>
              <a:rPr lang="en-US" altLang="en-US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(42);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(-3);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(17);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front [42, -3, 17] back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q.remove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42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>
                <a:ea typeface="ＭＳ Ｐゴシック" panose="020B0600070205080204" pitchFamily="34" charset="-128"/>
              </a:rPr>
              <a:t>IMPORTANT</a:t>
            </a:r>
            <a:r>
              <a:rPr lang="en-US" altLang="en-US" dirty="0">
                <a:ea typeface="ＭＳ Ｐゴシック" panose="020B0600070205080204" pitchFamily="34" charset="-128"/>
              </a:rPr>
              <a:t>: When constructing a queue you must use a new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ea typeface="ＭＳ Ｐゴシック" panose="020B0600070205080204" pitchFamily="34" charset="-128"/>
              </a:rPr>
              <a:t> object instead of a new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 object.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This has to do with a topic we'll discuss later called </a:t>
            </a:r>
            <a:r>
              <a:rPr lang="en-US" altLang="en-US" i="1" dirty="0">
                <a:ea typeface="ＭＳ Ｐゴシック" panose="020B0600070205080204" pitchFamily="34" charset="-128"/>
              </a:rPr>
              <a:t>interfaces</a:t>
            </a:r>
            <a:r>
              <a:rPr lang="en-US" altLang="en-US" dirty="0">
                <a:ea typeface="ＭＳ Ｐゴシック" panose="020B0600070205080204" pitchFamily="34" charset="-128"/>
              </a:rPr>
              <a:t>.</a:t>
            </a:r>
          </a:p>
        </p:txBody>
      </p:sp>
      <p:graphicFrame>
        <p:nvGraphicFramePr>
          <p:cNvPr id="5" name="Group 110">
            <a:extLst>
              <a:ext uri="{FF2B5EF4-FFF2-40B4-BE49-F238E27FC236}">
                <a16:creationId xmlns:a16="http://schemas.microsoft.com/office/drawing/2014/main" id="{5F9017AF-E4FA-8963-84D4-764A3BCB6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44149"/>
              </p:ext>
            </p:extLst>
          </p:nvPr>
        </p:nvGraphicFramePr>
        <p:xfrm>
          <a:off x="3600994" y="1219200"/>
          <a:ext cx="8321675" cy="2401242"/>
        </p:xfrm>
        <a:graphic>
          <a:graphicData uri="http://schemas.openxmlformats.org/drawingml/2006/table">
            <a:tbl>
              <a:tblPr/>
              <a:tblGrid>
                <a:gridCol w="171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7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at back of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value from front of queue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a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NoSuchElementException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front value from queue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null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has no elements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29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4326769" y="2795810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83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4152597" y="3429000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66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CFCFC0-2440-B1B6-D004-9E286E130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737" y="284849"/>
            <a:ext cx="767931" cy="76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2862322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public static 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Integer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 numbers) {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numbers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.size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++) {}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number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numbers.pop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total += number;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numbers.push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(number);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endParaRPr lang="en-US" dirty="0">
              <a:latin typeface="Courier New" panose="02070309020205020404" pitchFamily="49" charset="0"/>
              <a:ea typeface="Menlo" panose="020B06090308040202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9421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6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25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29682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CFCFC0-2440-B1B6-D004-9E286E130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737" y="284849"/>
            <a:ext cx="767931" cy="76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2862322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public static 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Integer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 numbers) {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numbers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.size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++) {}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number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numbers.pop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total += number;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numbers.push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(number);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endParaRPr lang="en-US" dirty="0">
              <a:latin typeface="Courier New" panose="02070309020205020404" pitchFamily="49" charset="0"/>
              <a:ea typeface="Menlo" panose="020B06090308040202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9421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6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25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8493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CFCFC0-2440-B1B6-D004-9E286E130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737" y="284849"/>
            <a:ext cx="767931" cy="76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3970318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 static 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numbers)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Queue&lt;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q =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LinkedList&lt;&gt;();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for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numbers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.size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++) {}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numbers.pop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total += number;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q.add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(number);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Still need to move back to the stack!</a:t>
            </a:r>
            <a:b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dirty="0">
              <a:latin typeface="Consolas" panose="020B0609020204030204" pitchFamily="49" charset="0"/>
              <a:ea typeface="Menlo" panose="020B060903080402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1246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67502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CFCFC0-2440-B1B6-D004-9E286E130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737" y="284849"/>
            <a:ext cx="767931" cy="76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3970318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 static 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numbers)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Queue&lt;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q =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LinkedList&lt;&gt;();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for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numbers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.size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++) {}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numbers.pop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total += number;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q.add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(number);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Still need to move back to the stack!</a:t>
            </a:r>
            <a:b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dirty="0">
              <a:latin typeface="Consolas" panose="020B0609020204030204" pitchFamily="49" charset="0"/>
              <a:ea typeface="Menlo" panose="020B060903080402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1246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750018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3795546" y="4029891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73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3732788" y="1458097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60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A37BC2-C929-A1C2-6922-52FF1C4F0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AD42D1-3968-0DAC-EB9B-083A9826C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their own, Stacks &amp; Queues are</a:t>
            </a:r>
            <a:br>
              <a:rPr lang="en-US" dirty="0"/>
            </a:br>
            <a:r>
              <a:rPr lang="en-US" dirty="0"/>
              <a:t>quite simple with practice</a:t>
            </a:r>
            <a:br>
              <a:rPr lang="en-US" dirty="0"/>
            </a:br>
            <a:r>
              <a:rPr lang="en-US" dirty="0"/>
              <a:t>(few methods, simple model)</a:t>
            </a:r>
          </a:p>
          <a:p>
            <a:r>
              <a:rPr lang="en-US" dirty="0"/>
              <a:t>Some of the problems we ask are</a:t>
            </a:r>
            <a:br>
              <a:rPr lang="en-US" dirty="0"/>
            </a:br>
            <a:r>
              <a:rPr lang="en-US" dirty="0"/>
              <a:t>complex </a:t>
            </a:r>
            <a:r>
              <a:rPr lang="en-US" i="1" dirty="0"/>
              <a:t>because </a:t>
            </a:r>
            <a:r>
              <a:rPr lang="en-US" dirty="0"/>
              <a:t>the tools you have</a:t>
            </a:r>
            <a:br>
              <a:rPr lang="en-US" dirty="0"/>
            </a:br>
            <a:r>
              <a:rPr lang="en-US" dirty="0"/>
              <a:t>to solve them are restrictive</a:t>
            </a:r>
          </a:p>
          <a:p>
            <a:pPr lvl="1"/>
            <a:r>
              <a:rPr lang="en-US" dirty="0"/>
              <a:t>sum(Stack) is hard with a Queue as</a:t>
            </a:r>
            <a:br>
              <a:rPr lang="en-US" dirty="0"/>
            </a:br>
            <a:r>
              <a:rPr lang="en-US" dirty="0"/>
              <a:t>the auxiliary structure</a:t>
            </a:r>
          </a:p>
          <a:p>
            <a:r>
              <a:rPr lang="en-US" dirty="0"/>
              <a:t>We challenge you on purpose here</a:t>
            </a:r>
            <a:br>
              <a:rPr lang="en-US" dirty="0"/>
            </a:br>
            <a:r>
              <a:rPr lang="en-US" dirty="0"/>
              <a:t>to practice </a:t>
            </a:r>
            <a:r>
              <a:rPr lang="en-US" b="1" dirty="0"/>
              <a:t>problem solving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Diagram showing the following problem outlined here https://alannaholeson.com/papers/p1449-loksa.pdf">
            <a:extLst>
              <a:ext uri="{FF2B5EF4-FFF2-40B4-BE49-F238E27FC236}">
                <a16:creationId xmlns:a16="http://schemas.microsoft.com/office/drawing/2014/main" id="{72FE37DC-75AD-4222-E177-7C03F50F4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434" y="1436914"/>
            <a:ext cx="5535322" cy="41434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7A879A-D2C4-21BB-009A-EF4B8CA2C407}"/>
              </a:ext>
            </a:extLst>
          </p:cNvPr>
          <p:cNvSpPr txBox="1"/>
          <p:nvPr/>
        </p:nvSpPr>
        <p:spPr>
          <a:xfrm>
            <a:off x="6705601" y="5807631"/>
            <a:ext cx="5224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/>
              <a:t>Source: Oleson, Ko (2016) - Programming, Problem Solving, and Self-Awareness: Effects of Explicit Guidance </a:t>
            </a:r>
          </a:p>
        </p:txBody>
      </p:sp>
    </p:spTree>
    <p:extLst>
      <p:ext uri="{BB962C8B-B14F-4D97-AF65-F5344CB8AC3E}">
        <p14:creationId xmlns:p14="http://schemas.microsoft.com/office/powerpoint/2010/main" val="1959084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15D6-5527-B45C-1075-62DD64F7D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Common Problem-Solving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F6730-36AF-4573-97CF-E1A998E3C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Analogy</a:t>
            </a:r>
            <a:r>
              <a:rPr lang="en-US" dirty="0"/>
              <a:t> – Is this similar to a problem you’ve seen?</a:t>
            </a:r>
          </a:p>
          <a:p>
            <a:pPr lvl="1"/>
            <a:r>
              <a:rPr lang="en-US" dirty="0"/>
              <a:t>sum(Stack) is probably a lot like sum(Queue), start there!</a:t>
            </a:r>
          </a:p>
          <a:p>
            <a:r>
              <a:rPr lang="en-US" b="1" dirty="0"/>
              <a:t>Brainstorming </a:t>
            </a:r>
            <a:r>
              <a:rPr lang="en-US" dirty="0"/>
              <a:t>– Consider steps to solve problem before writing code</a:t>
            </a:r>
          </a:p>
          <a:p>
            <a:pPr lvl="1"/>
            <a:r>
              <a:rPr lang="en-US" dirty="0"/>
              <a:t>Try to do an example “by hand” → outline steps </a:t>
            </a:r>
          </a:p>
          <a:p>
            <a:r>
              <a:rPr lang="en-US" b="1" dirty="0"/>
              <a:t>Solve Sub-Problems</a:t>
            </a:r>
            <a:r>
              <a:rPr lang="en-US" dirty="0"/>
              <a:t> – Is there a smaller part of the problem to solve?</a:t>
            </a:r>
          </a:p>
          <a:p>
            <a:pPr lvl="1"/>
            <a:r>
              <a:rPr lang="en-US" dirty="0"/>
              <a:t>Move to queue first</a:t>
            </a:r>
          </a:p>
          <a:p>
            <a:r>
              <a:rPr lang="en-US" b="1" dirty="0"/>
              <a:t>Debugging </a:t>
            </a:r>
            <a:r>
              <a:rPr lang="en-US" dirty="0"/>
              <a:t>– Does your solution behave correctly on the example input.</a:t>
            </a:r>
          </a:p>
          <a:p>
            <a:pPr lvl="1"/>
            <a:r>
              <a:rPr lang="en-US" dirty="0"/>
              <a:t>Test on input from specification</a:t>
            </a:r>
          </a:p>
          <a:p>
            <a:pPr lvl="1"/>
            <a:r>
              <a:rPr lang="en-US" dirty="0"/>
              <a:t>Test edge cases (“What if the Stack is empty?”)</a:t>
            </a:r>
          </a:p>
          <a:p>
            <a:r>
              <a:rPr lang="en-US" b="1" dirty="0"/>
              <a:t>Iterative Development </a:t>
            </a:r>
            <a:r>
              <a:rPr lang="en-US" dirty="0"/>
              <a:t>– Can we start by solving a different problem that is easier?</a:t>
            </a:r>
          </a:p>
          <a:p>
            <a:pPr lvl="1"/>
            <a:r>
              <a:rPr lang="en-US" dirty="0"/>
              <a:t>Just looping over a queue and printing elements</a:t>
            </a:r>
          </a:p>
          <a:p>
            <a:endParaRPr lang="en-US" b="1" dirty="0"/>
          </a:p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847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F97C5-8995-2657-BADC-9C137814D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Stack &amp; Queue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004FE-01A7-EA34-0A09-B68EC5B5B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Stack → Queue and Queue → Stack</a:t>
            </a:r>
          </a:p>
          <a:p>
            <a:pPr lvl="1"/>
            <a:r>
              <a:rPr lang="en-US" dirty="0"/>
              <a:t>We give you helper methods for this on problems</a:t>
            </a:r>
          </a:p>
          <a:p>
            <a:r>
              <a:rPr lang="en-US" dirty="0"/>
              <a:t>Reverse a Stack with a S→Q + Q→S </a:t>
            </a:r>
          </a:p>
          <a:p>
            <a:r>
              <a:rPr lang="en-US" dirty="0"/>
              <a:t>“Cycling” a queue: Inspect each element by repeatedly removing and adding to back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size</a:t>
            </a:r>
            <a:r>
              <a:rPr lang="en-US" dirty="0"/>
              <a:t> times</a:t>
            </a:r>
          </a:p>
          <a:p>
            <a:pPr lvl="1"/>
            <a:r>
              <a:rPr lang="en-US" dirty="0"/>
              <a:t> Careful: Watch your loop bounds when queue’s size changes</a:t>
            </a:r>
          </a:p>
          <a:p>
            <a:r>
              <a:rPr lang="en-US" dirty="0"/>
              <a:t>A ”splitting” loop that moves some values to the Stack and others to the Queue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526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E5B18-EC10-4D28-83F1-A67D382E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D5913-F37F-40C7-AF10-284F417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/>
              <a:t>Quizzes</a:t>
            </a:r>
          </a:p>
          <a:p>
            <a:pPr lvl="1"/>
            <a:r>
              <a:rPr lang="en-US" sz="2800" dirty="0"/>
              <a:t>Feedback released next week</a:t>
            </a:r>
          </a:p>
          <a:p>
            <a:pPr lvl="1"/>
            <a:r>
              <a:rPr lang="en-US" sz="2800" dirty="0"/>
              <a:t>Okay if it didn’t go exactly as wanted, retakes and more quizzes</a:t>
            </a:r>
          </a:p>
          <a:p>
            <a:pPr lvl="1"/>
            <a:r>
              <a:rPr lang="en-US" sz="2800" dirty="0"/>
              <a:t>Information about retakes will be posted after feedback</a:t>
            </a:r>
          </a:p>
          <a:p>
            <a:r>
              <a:rPr lang="en-US" sz="3600" dirty="0"/>
              <a:t>Creative Project (C0) due tomorrow</a:t>
            </a:r>
          </a:p>
          <a:p>
            <a:r>
              <a:rPr lang="en-US" sz="3200" dirty="0"/>
              <a:t>Feedback from A0 will be posted before C0 is due</a:t>
            </a:r>
          </a:p>
          <a:p>
            <a:r>
              <a:rPr lang="en-US" sz="3200" dirty="0"/>
              <a:t>Programming Assignment 1 will be released Friday</a:t>
            </a:r>
          </a:p>
          <a:p>
            <a:pPr lvl="1"/>
            <a:r>
              <a:rPr lang="en-US" sz="2800" dirty="0"/>
              <a:t>It will be due next Thursday (Oct 20)</a:t>
            </a:r>
          </a:p>
          <a:p>
            <a:r>
              <a:rPr lang="en-US" sz="3200" dirty="0"/>
              <a:t>Only “new” logistics for a while are resubmissions and retakes</a:t>
            </a:r>
          </a:p>
        </p:txBody>
      </p:sp>
    </p:spTree>
    <p:extLst>
      <p:ext uri="{BB962C8B-B14F-4D97-AF65-F5344CB8AC3E}">
        <p14:creationId xmlns:p14="http://schemas.microsoft.com/office/powerpoint/2010/main" val="2673783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5040872" y="2081707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5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E5B18-EC10-4D28-83F1-A67D382E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Stacks &amp; Queues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D5913-F37F-40C7-AF10-284F417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collections are constrained, only use optimized operations</a:t>
            </a:r>
          </a:p>
          <a:p>
            <a:pPr lvl="1"/>
            <a:r>
              <a:rPr lang="en-US" b="1" dirty="0"/>
              <a:t>Stack: </a:t>
            </a:r>
            <a:r>
              <a:rPr lang="en-US" dirty="0"/>
              <a:t>retrieves elements in reverse order as added</a:t>
            </a:r>
          </a:p>
          <a:p>
            <a:pPr lvl="1"/>
            <a:r>
              <a:rPr lang="en-US" b="1" dirty="0"/>
              <a:t>Queue: </a:t>
            </a:r>
            <a:r>
              <a:rPr lang="en-US" dirty="0"/>
              <a:t>retrieves elements in same order as added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1F5FF138-80B1-50AD-C842-0ED5A5047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6905" y="5213235"/>
            <a:ext cx="806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Tahoma" charset="0"/>
                <a:ea typeface="+mn-ea"/>
              </a:rPr>
              <a:t>queue</a:t>
            </a:r>
          </a:p>
        </p:txBody>
      </p:sp>
      <p:graphicFrame>
        <p:nvGraphicFramePr>
          <p:cNvPr id="9" name="Group 135">
            <a:extLst>
              <a:ext uri="{FF2B5EF4-FFF2-40B4-BE49-F238E27FC236}">
                <a16:creationId xmlns:a16="http://schemas.microsoft.com/office/drawing/2014/main" id="{9C275BC6-EAA5-12EB-9010-8B99CFD2A789}"/>
              </a:ext>
            </a:extLst>
          </p:cNvPr>
          <p:cNvGraphicFramePr>
            <a:graphicFrameLocks noGrp="1"/>
          </p:cNvGraphicFramePr>
          <p:nvPr/>
        </p:nvGraphicFramePr>
        <p:xfrm>
          <a:off x="7430605" y="4017735"/>
          <a:ext cx="2559050" cy="965200"/>
        </p:xfrm>
        <a:graphic>
          <a:graphicData uri="http://schemas.openxmlformats.org/drawingml/2006/table">
            <a:tbl>
              <a:tblPr/>
              <a:tblGrid>
                <a:gridCol w="85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front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back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Line 130">
            <a:extLst>
              <a:ext uri="{FF2B5EF4-FFF2-40B4-BE49-F238E27FC236}">
                <a16:creationId xmlns:a16="http://schemas.microsoft.com/office/drawing/2014/main" id="{5EA491ED-B297-42AA-087F-B5334654ED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097605" y="470353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Text Box 131">
            <a:extLst>
              <a:ext uri="{FF2B5EF4-FFF2-40B4-BE49-F238E27FC236}">
                <a16:creationId xmlns:a16="http://schemas.microsoft.com/office/drawing/2014/main" id="{97A09FA1-DD22-9D25-95D3-613BB759E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2405" y="4306660"/>
            <a:ext cx="596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add</a:t>
            </a:r>
          </a:p>
        </p:txBody>
      </p:sp>
      <p:sp>
        <p:nvSpPr>
          <p:cNvPr id="12" name="Line 132">
            <a:extLst>
              <a:ext uri="{FF2B5EF4-FFF2-40B4-BE49-F238E27FC236}">
                <a16:creationId xmlns:a16="http://schemas.microsoft.com/office/drawing/2014/main" id="{42F4FF08-888F-B0F9-14F2-8E6297FCD3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68605" y="4717823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" name="Text Box 133">
            <a:extLst>
              <a:ext uri="{FF2B5EF4-FFF2-40B4-BE49-F238E27FC236}">
                <a16:creationId xmlns:a16="http://schemas.microsoft.com/office/drawing/2014/main" id="{5D35C16E-FEA4-864B-A419-0C4B4219C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1805" y="4292373"/>
            <a:ext cx="1709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remove, peek</a:t>
            </a: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69A439C2-90B8-4F25-86E5-8C7A6952C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1828" y="5561013"/>
            <a:ext cx="701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Tahoma" charset="0"/>
                <a:ea typeface="+mn-ea"/>
              </a:rPr>
              <a:t>stack</a:t>
            </a:r>
          </a:p>
        </p:txBody>
      </p:sp>
      <p:graphicFrame>
        <p:nvGraphicFramePr>
          <p:cNvPr id="17" name="Group 8">
            <a:extLst>
              <a:ext uri="{FF2B5EF4-FFF2-40B4-BE49-F238E27FC236}">
                <a16:creationId xmlns:a16="http://schemas.microsoft.com/office/drawing/2014/main" id="{D040C39F-D392-F6EA-44EB-923316689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387648"/>
              </p:ext>
            </p:extLst>
          </p:nvPr>
        </p:nvGraphicFramePr>
        <p:xfrm>
          <a:off x="1286428" y="3960813"/>
          <a:ext cx="2133600" cy="1584552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top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bottom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" name="Line 30">
            <a:extLst>
              <a:ext uri="{FF2B5EF4-FFF2-40B4-BE49-F238E27FC236}">
                <a16:creationId xmlns:a16="http://schemas.microsoft.com/office/drawing/2014/main" id="{ECCE8CCB-62B7-298C-4F9A-1595191D152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4628" y="342741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9" name="Text Box 31">
            <a:extLst>
              <a:ext uri="{FF2B5EF4-FFF2-40B4-BE49-F238E27FC236}">
                <a16:creationId xmlns:a16="http://schemas.microsoft.com/office/drawing/2014/main" id="{B1CDCC0B-3535-D8FE-760F-5A27099CF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1428" y="3032125"/>
            <a:ext cx="12906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pop, peek</a:t>
            </a:r>
          </a:p>
        </p:txBody>
      </p:sp>
      <p:sp>
        <p:nvSpPr>
          <p:cNvPr id="20" name="Text Box 32">
            <a:extLst>
              <a:ext uri="{FF2B5EF4-FFF2-40B4-BE49-F238E27FC236}">
                <a16:creationId xmlns:a16="http://schemas.microsoft.com/office/drawing/2014/main" id="{61E7C004-2EBB-1EEA-0F24-D9EBB318A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865" y="3032125"/>
            <a:ext cx="71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push</a:t>
            </a:r>
          </a:p>
        </p:txBody>
      </p:sp>
      <p:sp>
        <p:nvSpPr>
          <p:cNvPr id="21" name="Line 33">
            <a:extLst>
              <a:ext uri="{FF2B5EF4-FFF2-40B4-BE49-F238E27FC236}">
                <a16:creationId xmlns:a16="http://schemas.microsoft.com/office/drawing/2014/main" id="{86FE7378-A43D-FFE6-D39B-244383D668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91428" y="342741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7231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E5B18-EC10-4D28-83F1-A67D382E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Abstract Data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D5913-F37F-40C7-AF10-284F417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Abstract Data Type (ADT)</a:t>
            </a:r>
            <a:r>
              <a:rPr lang="en-US" altLang="en-US" dirty="0">
                <a:ea typeface="ＭＳ Ｐゴシック" panose="020B0600070205080204" pitchFamily="34" charset="-128"/>
              </a:rPr>
              <a:t>: A specification of a collection of data and the operations that can be performed on it.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Describes </a:t>
            </a:r>
            <a:r>
              <a:rPr lang="en-US" altLang="en-US" i="1" dirty="0">
                <a:ea typeface="ＭＳ Ｐゴシック" panose="020B0600070205080204" pitchFamily="34" charset="-128"/>
              </a:rPr>
              <a:t>what</a:t>
            </a:r>
            <a:r>
              <a:rPr lang="en-US" altLang="en-US" dirty="0">
                <a:ea typeface="ＭＳ Ｐゴシック" panose="020B0600070205080204" pitchFamily="34" charset="-128"/>
              </a:rPr>
              <a:t> a collection does, not </a:t>
            </a:r>
            <a:r>
              <a:rPr lang="en-US" altLang="en-US" i="1" dirty="0">
                <a:ea typeface="ＭＳ Ｐゴシック" panose="020B0600070205080204" pitchFamily="34" charset="-128"/>
              </a:rPr>
              <a:t>how</a:t>
            </a:r>
            <a:r>
              <a:rPr lang="en-US" altLang="en-US" dirty="0">
                <a:ea typeface="ＭＳ Ｐゴシック" panose="020B0600070205080204" pitchFamily="34" charset="-128"/>
              </a:rPr>
              <a:t> it does it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We don't know exactly how a stack or queue is implemented, and we don't need to.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Only need to understand high-level idea of what a collection does and its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b="1" dirty="0"/>
              <a:t>Stack: </a:t>
            </a:r>
            <a:r>
              <a:rPr lang="en-US" dirty="0"/>
              <a:t>retrieves elements in reverse order as added. </a:t>
            </a:r>
            <a:br>
              <a:rPr lang="en-US" dirty="0"/>
            </a:br>
            <a:r>
              <a:rPr lang="en-US" dirty="0"/>
              <a:t>Operations: push, pop, peek, …</a:t>
            </a:r>
          </a:p>
          <a:p>
            <a:pPr lvl="1"/>
            <a:r>
              <a:rPr lang="en-US" b="1" dirty="0"/>
              <a:t>Queue: </a:t>
            </a:r>
            <a:r>
              <a:rPr lang="en-US" dirty="0"/>
              <a:t>retrieves elements in same order as added. </a:t>
            </a:r>
            <a:br>
              <a:rPr lang="en-US" dirty="0"/>
            </a:br>
            <a:r>
              <a:rPr lang="en-US" dirty="0"/>
              <a:t>Operations: add, remove, peek, …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58633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80F4A-8200-68A7-AD07-88A0B5A52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Stacks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7545C-8E1B-2145-786C-930937A3D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Stack: </a:t>
            </a:r>
            <a:r>
              <a:rPr lang="en-US" dirty="0"/>
              <a:t>A collection based on the principle of adding elements and retrieving them in the opposite order.</a:t>
            </a:r>
          </a:p>
          <a:p>
            <a:pPr lvl="1"/>
            <a:r>
              <a:rPr lang="en-US" dirty="0"/>
              <a:t>Last-In, First-Out ("LIFO") </a:t>
            </a:r>
          </a:p>
          <a:p>
            <a:pPr lvl="1"/>
            <a:r>
              <a:rPr lang="en-US" dirty="0"/>
              <a:t>Elements are stored in order of insertion.</a:t>
            </a:r>
          </a:p>
          <a:p>
            <a:pPr lvl="2"/>
            <a:r>
              <a:rPr lang="en-US" dirty="0"/>
              <a:t>We do not think of them as having indexes.</a:t>
            </a:r>
          </a:p>
          <a:p>
            <a:pPr lvl="1"/>
            <a:r>
              <a:rPr lang="en-US" dirty="0"/>
              <a:t>Client can only add/remove/examine the last element added (the "top")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Basic </a:t>
            </a:r>
            <a:r>
              <a:rPr lang="en-US" b="1" dirty="0"/>
              <a:t>Stack </a:t>
            </a:r>
            <a:r>
              <a:rPr lang="en-US" dirty="0"/>
              <a:t>operations:</a:t>
            </a:r>
          </a:p>
          <a:p>
            <a:r>
              <a:rPr lang="en-US" b="1" dirty="0"/>
              <a:t>push</a:t>
            </a:r>
            <a:r>
              <a:rPr lang="en-US" dirty="0"/>
              <a:t>: Add an element to the top</a:t>
            </a:r>
          </a:p>
          <a:p>
            <a:r>
              <a:rPr lang="en-US" b="1" dirty="0"/>
              <a:t>pop</a:t>
            </a:r>
            <a:r>
              <a:rPr lang="en-US" dirty="0"/>
              <a:t>: Remove the top element</a:t>
            </a:r>
          </a:p>
          <a:p>
            <a:r>
              <a:rPr lang="en-US" b="1" dirty="0"/>
              <a:t>peek</a:t>
            </a:r>
            <a:r>
              <a:rPr lang="en-US" dirty="0"/>
              <a:t>: Examine the top element</a:t>
            </a:r>
            <a:endParaRPr lang="en-US" b="1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780BB52-B474-E5E0-408A-45F4C6F5DD57}"/>
              </a:ext>
            </a:extLst>
          </p:cNvPr>
          <p:cNvGrpSpPr/>
          <p:nvPr/>
        </p:nvGrpSpPr>
        <p:grpSpPr>
          <a:xfrm>
            <a:off x="6788427" y="3846443"/>
            <a:ext cx="4565374" cy="2862118"/>
            <a:chOff x="612021" y="1284288"/>
            <a:chExt cx="9239749" cy="545365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8D68CC4-C93B-CCCB-B252-FDB1AF7651CE}"/>
                </a:ext>
              </a:extLst>
            </p:cNvPr>
            <p:cNvCxnSpPr/>
            <p:nvPr/>
          </p:nvCxnSpPr>
          <p:spPr>
            <a:xfrm>
              <a:off x="2605088" y="1284288"/>
              <a:ext cx="0" cy="53165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5BB759B-7289-2BDE-F92D-418BADA483C8}"/>
                </a:ext>
              </a:extLst>
            </p:cNvPr>
            <p:cNvCxnSpPr/>
            <p:nvPr/>
          </p:nvCxnSpPr>
          <p:spPr>
            <a:xfrm>
              <a:off x="2605088" y="6600825"/>
              <a:ext cx="39084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1A92F17-7149-272F-8DFC-B56ADB65A1B6}"/>
                </a:ext>
              </a:extLst>
            </p:cNvPr>
            <p:cNvCxnSpPr/>
            <p:nvPr/>
          </p:nvCxnSpPr>
          <p:spPr>
            <a:xfrm flipV="1">
              <a:off x="6513513" y="1284288"/>
              <a:ext cx="0" cy="53165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045049EA-8187-3187-D95E-A5EFA14698D5}"/>
                </a:ext>
              </a:extLst>
            </p:cNvPr>
            <p:cNvCxnSpPr/>
            <p:nvPr/>
          </p:nvCxnSpPr>
          <p:spPr>
            <a:xfrm flipH="1">
              <a:off x="2286000" y="2828925"/>
              <a:ext cx="0" cy="2227263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40AC941-04ED-C667-D18E-5DC5B11EBB6D}"/>
                </a:ext>
              </a:extLst>
            </p:cNvPr>
            <p:cNvCxnSpPr/>
            <p:nvPr/>
          </p:nvCxnSpPr>
          <p:spPr>
            <a:xfrm flipV="1">
              <a:off x="6816725" y="2828925"/>
              <a:ext cx="0" cy="2227263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C821505-50BF-338F-C8F3-5DCBA593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021" y="3687763"/>
              <a:ext cx="1625114" cy="489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push</a:t>
              </a:r>
            </a:p>
          </p:txBody>
        </p:sp>
        <p:sp>
          <p:nvSpPr>
            <p:cNvPr id="22" name="TextBox 25">
              <a:extLst>
                <a:ext uri="{FF2B5EF4-FFF2-40B4-BE49-F238E27FC236}">
                  <a16:creationId xmlns:a16="http://schemas.microsoft.com/office/drawing/2014/main" id="{44561B3F-519A-1805-E88A-48CCB0AE4B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3512" y="6248400"/>
              <a:ext cx="3338258" cy="489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bottom</a:t>
              </a:r>
            </a:p>
          </p:txBody>
        </p: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73B1BCAE-5710-8ED4-7782-F629573822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9700" y="1284288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top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EB8EE66-C820-298D-DD87-802DE63144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8660" y="3840164"/>
              <a:ext cx="1378421" cy="643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pop</a:t>
              </a:r>
            </a:p>
          </p:txBody>
        </p:sp>
      </p:grpSp>
      <p:pic>
        <p:nvPicPr>
          <p:cNvPr id="25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32636CD3-2CF1-3074-984F-8E0E27C0E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745" y="5786076"/>
            <a:ext cx="1038934" cy="77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9103B5F-EAE0-C7E9-F239-569EEE1EE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312" y="4895262"/>
            <a:ext cx="1112982" cy="78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8F09572-22B9-8745-D03B-11FF99C390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870" y="3744805"/>
            <a:ext cx="1075022" cy="10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30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FB18F-8CCE-7FCD-F2D0-5AC485C07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in Computer Science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8E59D-F562-7DEC-5D99-EB482DB7D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Programming languages and compilers:</a:t>
            </a:r>
          </a:p>
          <a:p>
            <a:pPr lvl="1"/>
            <a:r>
              <a:rPr lang="en-US" dirty="0"/>
              <a:t>method calls are placed onto a stack (</a:t>
            </a:r>
            <a:r>
              <a:rPr lang="en-US" i="1" dirty="0"/>
              <a:t>call=push, return=pop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compilers use stacks to evaluate expressions</a:t>
            </a:r>
          </a:p>
          <a:p>
            <a:r>
              <a:rPr lang="en-US" dirty="0"/>
              <a:t>Matching up related pairs of things:</a:t>
            </a:r>
          </a:p>
          <a:p>
            <a:pPr lvl="1"/>
            <a:r>
              <a:rPr lang="en-US" dirty="0"/>
              <a:t>find out whether a string is a palindrome</a:t>
            </a:r>
          </a:p>
          <a:p>
            <a:pPr lvl="1"/>
            <a:r>
              <a:rPr lang="en-US" dirty="0"/>
              <a:t>examine a file to see if its braces { } match</a:t>
            </a:r>
          </a:p>
          <a:p>
            <a:pPr lvl="1"/>
            <a:r>
              <a:rPr lang="en-US" dirty="0"/>
              <a:t>convert "infix" expressions to pre/postfix</a:t>
            </a:r>
          </a:p>
          <a:p>
            <a:r>
              <a:rPr lang="en-US" dirty="0"/>
              <a:t>Sophisticated algorithms:</a:t>
            </a:r>
          </a:p>
          <a:p>
            <a:pPr lvl="1"/>
            <a:r>
              <a:rPr lang="en-US" dirty="0"/>
              <a:t>searching through a maze with "backtracking”</a:t>
            </a:r>
          </a:p>
          <a:p>
            <a:pPr lvl="1"/>
            <a:r>
              <a:rPr lang="en-US" dirty="0"/>
              <a:t>many programs use an "undo stack" of previous operations</a:t>
            </a:r>
          </a:p>
        </p:txBody>
      </p:sp>
    </p:spTree>
    <p:extLst>
      <p:ext uri="{BB962C8B-B14F-4D97-AF65-F5344CB8AC3E}">
        <p14:creationId xmlns:p14="http://schemas.microsoft.com/office/powerpoint/2010/main" val="1982006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706A6-2AEB-5A19-EC9A-F071ADBE3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Programming with Stacks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39BCF-6440-DC80-6673-6B421B41C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63286" y="2137954"/>
            <a:ext cx="10515600" cy="4805363"/>
          </a:xfrm>
        </p:spPr>
        <p:txBody>
          <a:bodyPr>
            <a:normAutofit fontScale="92500" lnSpcReduction="10000"/>
          </a:bodyPr>
          <a:lstStyle/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Stack&lt;String&gt; s = new Stack&lt;String&gt;();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("a");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("b");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("c");      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bottom ["a", "b", "c"] top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s.pop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"c"</a:t>
            </a:r>
          </a:p>
          <a:p>
            <a:pPr eaLnBrk="1" hangingPunct="1"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 dirty="0">
                <a:ea typeface="ＭＳ Ｐゴシック" panose="020B0600070205080204" pitchFamily="34" charset="-128"/>
              </a:rPr>
              <a:t> has other methods that we will ask you not to use</a:t>
            </a:r>
            <a:endParaRPr lang="en-US" dirty="0"/>
          </a:p>
        </p:txBody>
      </p:sp>
      <p:graphicFrame>
        <p:nvGraphicFramePr>
          <p:cNvPr id="4" name="Group 101">
            <a:extLst>
              <a:ext uri="{FF2B5EF4-FFF2-40B4-BE49-F238E27FC236}">
                <a16:creationId xmlns:a16="http://schemas.microsoft.com/office/drawing/2014/main" id="{9FA8066D-B29C-EC02-B8D8-F83D00782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833701"/>
              </p:ext>
            </p:extLst>
          </p:nvPr>
        </p:nvGraphicFramePr>
        <p:xfrm>
          <a:off x="4003796" y="1405545"/>
          <a:ext cx="7691437" cy="2770816"/>
        </p:xfrm>
        <a:graphic>
          <a:graphicData uri="http://schemas.openxmlformats.org/drawingml/2006/table">
            <a:tbl>
              <a:tblPr/>
              <a:tblGrid>
                <a:gridCol w="187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1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720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Stack&lt;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&gt;()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constructs a new stack with elements of type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5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push(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on top of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pop()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top value from stack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top value from stack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has no elements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807433"/>
      </p:ext>
    </p:extLst>
  </p:cSld>
  <p:clrMapOvr>
    <a:masterClrMapping/>
  </p:clrMapOvr>
</p:sld>
</file>

<file path=ppt/theme/theme1.xml><?xml version="1.0" encoding="utf-8"?>
<a:theme xmlns:a="http://schemas.openxmlformats.org/drawingml/2006/main" name="CSE 373 Summer 2020">
  <a:themeElements>
    <a:clrScheme name="CSE 373 20su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E235D"/>
      </a:accent1>
      <a:accent2>
        <a:srgbClr val="E83C60"/>
      </a:accent2>
      <a:accent3>
        <a:srgbClr val="2699A9"/>
      </a:accent3>
      <a:accent4>
        <a:srgbClr val="FFC000"/>
      </a:accent4>
      <a:accent5>
        <a:srgbClr val="EE8A64"/>
      </a:accent5>
      <a:accent6>
        <a:srgbClr val="09A98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12654</TotalTime>
  <Words>1719</Words>
  <Application>Microsoft Macintosh PowerPoint</Application>
  <PresentationFormat>Widescreen</PresentationFormat>
  <Paragraphs>244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System Font Regular</vt:lpstr>
      <vt:lpstr>Arial</vt:lpstr>
      <vt:lpstr>Calibri</vt:lpstr>
      <vt:lpstr>Consolas</vt:lpstr>
      <vt:lpstr>Courier New</vt:lpstr>
      <vt:lpstr>Montserrat</vt:lpstr>
      <vt:lpstr>Montserrat ExtraBold</vt:lpstr>
      <vt:lpstr>Montserrat SemiBold</vt:lpstr>
      <vt:lpstr>Tahoma</vt:lpstr>
      <vt:lpstr>Verdana</vt:lpstr>
      <vt:lpstr>CSE 373 Summer 2020</vt:lpstr>
      <vt:lpstr>Stacks &amp; Queues</vt:lpstr>
      <vt:lpstr>Lecture Outline</vt:lpstr>
      <vt:lpstr>Announcements</vt:lpstr>
      <vt:lpstr>Lecture Outline</vt:lpstr>
      <vt:lpstr>(PCM) Stacks &amp; Queues</vt:lpstr>
      <vt:lpstr>(PCM) Abstract Data Types</vt:lpstr>
      <vt:lpstr>(PCM) Stacks</vt:lpstr>
      <vt:lpstr>Stacks in Computer Science</vt:lpstr>
      <vt:lpstr>(PCM) Programming with Stacks</vt:lpstr>
      <vt:lpstr>(PCM) Queue</vt:lpstr>
      <vt:lpstr>Queues in Computer Science</vt:lpstr>
      <vt:lpstr>(PCM) Programming with Queues</vt:lpstr>
      <vt:lpstr>Lecture Outline</vt:lpstr>
      <vt:lpstr>Lecture Outline</vt:lpstr>
      <vt:lpstr>What is the return of this method?</vt:lpstr>
      <vt:lpstr>What is the return of this method?</vt:lpstr>
      <vt:lpstr>What is the return of this method?</vt:lpstr>
      <vt:lpstr>What is the return of this method?</vt:lpstr>
      <vt:lpstr>Lecture Outline</vt:lpstr>
      <vt:lpstr>Problem Solving</vt:lpstr>
      <vt:lpstr>Common Problem-Solving Strategies</vt:lpstr>
      <vt:lpstr>Common Stack &amp; Queue Patterns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S Johnston</dc:creator>
  <cp:lastModifiedBy>Hunter Schafer</cp:lastModifiedBy>
  <cp:revision>285</cp:revision>
  <cp:lastPrinted>2022-09-27T21:33:44Z</cp:lastPrinted>
  <dcterms:created xsi:type="dcterms:W3CDTF">2020-06-13T06:27:42Z</dcterms:created>
  <dcterms:modified xsi:type="dcterms:W3CDTF">2022-10-12T18:00:23Z</dcterms:modified>
</cp:coreProperties>
</file>