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85" r:id="rId3"/>
    <p:sldId id="324" r:id="rId4"/>
    <p:sldId id="339" r:id="rId5"/>
    <p:sldId id="342" r:id="rId6"/>
    <p:sldId id="347" r:id="rId7"/>
    <p:sldId id="312" r:id="rId8"/>
    <p:sldId id="343" r:id="rId9"/>
    <p:sldId id="345" r:id="rId10"/>
    <p:sldId id="348" r:id="rId11"/>
    <p:sldId id="349" r:id="rId12"/>
    <p:sldId id="332" r:id="rId13"/>
    <p:sldId id="33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A0FF"/>
    <a:srgbClr val="FAFAFA"/>
    <a:srgbClr val="F5F5F5"/>
    <a:srgbClr val="EF5777"/>
    <a:srgbClr val="0FB9B1"/>
    <a:srgbClr val="F7B731"/>
    <a:srgbClr val="FA8231"/>
    <a:srgbClr val="4E408B"/>
    <a:srgbClr val="43367C"/>
    <a:srgbClr val="2E23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1361"/>
  </p:normalViewPr>
  <p:slideViewPr>
    <p:cSldViewPr snapToGrid="0" snapToObjects="1">
      <p:cViewPr varScale="1">
        <p:scale>
          <a:sx n="86" d="100"/>
          <a:sy n="86" d="100"/>
        </p:scale>
        <p:origin x="48" y="36"/>
      </p:cViewPr>
      <p:guideLst/>
    </p:cSldViewPr>
  </p:slideViewPr>
  <p:outlineViewPr>
    <p:cViewPr>
      <p:scale>
        <a:sx n="33" d="100"/>
        <a:sy n="33" d="100"/>
      </p:scale>
      <p:origin x="0" y="-180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8B3A00-37AE-DF4F-846D-B0E493D1DDE8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0FC8D-3FAB-384B-A523-F958535FC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039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39E575A9-56CD-5A42-B9C7-1068F9228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977" y="4013370"/>
            <a:ext cx="6212925" cy="1954786"/>
          </a:xfrm>
        </p:spPr>
        <p:txBody>
          <a:bodyPr anchor="t">
            <a:noAutofit/>
          </a:bodyPr>
          <a:lstStyle>
            <a:lvl1pPr>
              <a:defRPr sz="6000" b="0" i="0">
                <a:solidFill>
                  <a:srgbClr val="F0F0F0"/>
                </a:solidFill>
                <a:latin typeface="Montserrat SemiBold" pitchFamily="2" charset="77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B47C65-C622-BE47-AE97-E148F4F3EA4E}"/>
              </a:ext>
            </a:extLst>
          </p:cNvPr>
          <p:cNvSpPr txBox="1"/>
          <p:nvPr userDrawn="1"/>
        </p:nvSpPr>
        <p:spPr>
          <a:xfrm>
            <a:off x="292977" y="3182200"/>
            <a:ext cx="315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0" spc="100" baseline="0" dirty="0">
                <a:solidFill>
                  <a:srgbClr val="F0F0F0"/>
                </a:solidFill>
                <a:latin typeface="Montserrat ExtraBold" pitchFamily="2" charset="77"/>
              </a:rPr>
              <a:t>CSE 122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7A9EB4D-77DA-A446-AC45-F12975CF7B81}"/>
              </a:ext>
            </a:extLst>
          </p:cNvPr>
          <p:cNvSpPr/>
          <p:nvPr userDrawn="1"/>
        </p:nvSpPr>
        <p:spPr>
          <a:xfrm>
            <a:off x="420128" y="2753848"/>
            <a:ext cx="1269523" cy="420130"/>
          </a:xfrm>
          <a:prstGeom prst="roundRect">
            <a:avLst/>
          </a:prstGeom>
          <a:solidFill>
            <a:srgbClr val="FA8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0" i="0" spc="300" dirty="0">
                <a:latin typeface="Montserrat" pitchFamily="2" charset="77"/>
              </a:rPr>
              <a:t>LEC 03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0E59AED-1ABF-8D47-B5D7-C50109AB6669}"/>
              </a:ext>
            </a:extLst>
          </p:cNvPr>
          <p:cNvSpPr/>
          <p:nvPr userDrawn="1"/>
        </p:nvSpPr>
        <p:spPr>
          <a:xfrm>
            <a:off x="7119063" y="1251643"/>
            <a:ext cx="5250244" cy="5153775"/>
          </a:xfrm>
          <a:prstGeom prst="roundRect">
            <a:avLst>
              <a:gd name="adj" fmla="val 1114"/>
            </a:avLst>
          </a:prstGeom>
          <a:solidFill>
            <a:srgbClr val="FAFAFA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C2FC20-7CE0-2C4C-B8DA-5D843D7AD275}"/>
              </a:ext>
            </a:extLst>
          </p:cNvPr>
          <p:cNvSpPr txBox="1"/>
          <p:nvPr userDrawn="1"/>
        </p:nvSpPr>
        <p:spPr>
          <a:xfrm>
            <a:off x="8346734" y="5086747"/>
            <a:ext cx="3552289" cy="1174904"/>
          </a:xfrm>
          <a:prstGeom prst="rect">
            <a:avLst/>
          </a:prstGeom>
          <a:noFill/>
        </p:spPr>
        <p:txBody>
          <a:bodyPr wrap="square" numCol="3" rtlCol="0">
            <a:noAutofit/>
          </a:bodyPr>
          <a:lstStyle/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Ajay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Andrew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Anson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Anthony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Audrey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Chloe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Colton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Connor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Elizabeth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Evelyn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Gaurav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Hilal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Hitesh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Jake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Jin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Karen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Kyler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Leon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Melissa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Noa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Parker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Poojitha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Samuel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Sara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Simon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Sravani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Tan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Vivek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2E2DBEB-96AA-D441-AA1A-1803B569D8B7}"/>
              </a:ext>
            </a:extLst>
          </p:cNvPr>
          <p:cNvSpPr/>
          <p:nvPr userDrawn="1"/>
        </p:nvSpPr>
        <p:spPr>
          <a:xfrm>
            <a:off x="8346734" y="4819413"/>
            <a:ext cx="27671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Hunter Schafer </a:t>
            </a:r>
            <a:r>
              <a:rPr lang="en-US" sz="12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/ Miya </a:t>
            </a:r>
            <a:r>
              <a:rPr lang="en-US" sz="12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Natsuhara</a:t>
            </a:r>
            <a:endParaRPr lang="en-US" sz="12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E7AD165-91DB-084B-A2F9-5E40F1ED88BD}"/>
              </a:ext>
            </a:extLst>
          </p:cNvPr>
          <p:cNvSpPr/>
          <p:nvPr userDrawn="1"/>
        </p:nvSpPr>
        <p:spPr>
          <a:xfrm>
            <a:off x="7360567" y="4819413"/>
            <a:ext cx="9861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Instructor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84EAA45-D4D9-8B42-AF08-0F7208E598C6}"/>
              </a:ext>
            </a:extLst>
          </p:cNvPr>
          <p:cNvSpPr/>
          <p:nvPr userDrawn="1"/>
        </p:nvSpPr>
        <p:spPr>
          <a:xfrm>
            <a:off x="7848275" y="5075655"/>
            <a:ext cx="4796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TAs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E204213-5282-9748-829A-B0CF9968EAE3}"/>
              </a:ext>
            </a:extLst>
          </p:cNvPr>
          <p:cNvCxnSpPr/>
          <p:nvPr userDrawn="1"/>
        </p:nvCxnSpPr>
        <p:spPr>
          <a:xfrm>
            <a:off x="7452794" y="4551419"/>
            <a:ext cx="4468305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6C7426B-729E-F7D5-0736-3AD7D1926A0A}"/>
              </a:ext>
            </a:extLst>
          </p:cNvPr>
          <p:cNvSpPr/>
          <p:nvPr userDrawn="1"/>
        </p:nvSpPr>
        <p:spPr>
          <a:xfrm>
            <a:off x="-369625" y="5494620"/>
            <a:ext cx="4632957" cy="1688781"/>
          </a:xfrm>
          <a:prstGeom prst="roundRect">
            <a:avLst>
              <a:gd name="adj" fmla="val 9433"/>
            </a:avLst>
          </a:prstGeom>
          <a:solidFill>
            <a:srgbClr val="FAFAFA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808DAC-636A-06AC-ADA9-6F6514C7FCE0}"/>
              </a:ext>
            </a:extLst>
          </p:cNvPr>
          <p:cNvSpPr/>
          <p:nvPr userDrawn="1"/>
        </p:nvSpPr>
        <p:spPr>
          <a:xfrm>
            <a:off x="71163" y="5574803"/>
            <a:ext cx="22506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Questions during Class?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DE38F8-AD40-1DC7-1944-4682FDD989B1}"/>
              </a:ext>
            </a:extLst>
          </p:cNvPr>
          <p:cNvSpPr/>
          <p:nvPr userDrawn="1"/>
        </p:nvSpPr>
        <p:spPr>
          <a:xfrm>
            <a:off x="72629" y="5851802"/>
            <a:ext cx="243211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Raise hand or send here</a:t>
            </a:r>
          </a:p>
          <a:p>
            <a:endParaRPr lang="en-US" sz="12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20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sli.do</a:t>
            </a:r>
            <a:r>
              <a:rPr lang="en-US" sz="20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    #cse-122 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F316C5E-94E4-1E69-FEBC-BC7B29D56913}"/>
              </a:ext>
            </a:extLst>
          </p:cNvPr>
          <p:cNvSpPr/>
          <p:nvPr userDrawn="1"/>
        </p:nvSpPr>
        <p:spPr>
          <a:xfrm>
            <a:off x="2950313" y="5594680"/>
            <a:ext cx="1218438" cy="1223089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369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2788E2-53AC-E040-9733-D210E8554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10CAD9-D825-5C41-812F-1D2BA3804933}"/>
              </a:ext>
            </a:extLst>
          </p:cNvPr>
          <p:cNvSpPr txBox="1"/>
          <p:nvPr userDrawn="1"/>
        </p:nvSpPr>
        <p:spPr>
          <a:xfrm>
            <a:off x="568410" y="469557"/>
            <a:ext cx="2014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0" dirty="0">
                <a:latin typeface="Calibri" panose="020F0502020204030204" pitchFamily="34" charset="0"/>
                <a:cs typeface="Calibri" panose="020F0502020204030204" pitchFamily="34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517276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6B8B3-3837-584A-94CD-BA26A8EFF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6CF4A-8D26-7E47-BE24-56CAFA2BF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DA4DA-0832-AD49-906C-ED72A76C7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10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tice: Th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53D-D190-0D4A-BA39-A8F17D8F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88066"/>
            <a:ext cx="10515600" cy="7626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F8F08A-57D8-194E-8383-EB3BBBF69B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36DF9B-F95B-9446-A8D9-E083A46274F8}"/>
              </a:ext>
            </a:extLst>
          </p:cNvPr>
          <p:cNvSpPr/>
          <p:nvPr userDrawn="1"/>
        </p:nvSpPr>
        <p:spPr>
          <a:xfrm>
            <a:off x="-29763" y="231050"/>
            <a:ext cx="12221763" cy="98440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3AA407-1DA0-3243-8E37-6DD02AC469B7}"/>
              </a:ext>
            </a:extLst>
          </p:cNvPr>
          <p:cNvSpPr/>
          <p:nvPr userDrawn="1"/>
        </p:nvSpPr>
        <p:spPr>
          <a:xfrm>
            <a:off x="8365340" y="393723"/>
            <a:ext cx="3380431" cy="556054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i="0" dirty="0" err="1">
                <a:latin typeface="Calibri" panose="020F0502020204030204" pitchFamily="34" charset="0"/>
                <a:cs typeface="Calibri" panose="020F0502020204030204" pitchFamily="34" charset="0"/>
              </a:rPr>
              <a:t>sli.do</a:t>
            </a:r>
            <a:r>
              <a:rPr lang="en-US" sz="2200" b="1" i="0" dirty="0">
                <a:latin typeface="Calibri" panose="020F0502020204030204" pitchFamily="34" charset="0"/>
                <a:cs typeface="Calibri" panose="020F0502020204030204" pitchFamily="34" charset="0"/>
              </a:rPr>
              <a:t>      #cse-122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B2FB86-FF62-31DF-F83C-54AC220C7122}"/>
              </a:ext>
            </a:extLst>
          </p:cNvPr>
          <p:cNvSpPr txBox="1"/>
          <p:nvPr userDrawn="1"/>
        </p:nvSpPr>
        <p:spPr>
          <a:xfrm>
            <a:off x="1106916" y="300371"/>
            <a:ext cx="37417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Practice : Think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C7D0B743-6487-A3F6-EBE7-3E0368CD2E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flipH="1">
            <a:off x="154039" y="300371"/>
            <a:ext cx="684160" cy="781897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F486DBF-0D75-55DB-9928-3E596B345D51}"/>
              </a:ext>
            </a:extLst>
          </p:cNvPr>
          <p:cNvSpPr/>
          <p:nvPr userDrawn="1"/>
        </p:nvSpPr>
        <p:spPr>
          <a:xfrm>
            <a:off x="7256995" y="195215"/>
            <a:ext cx="960120" cy="960120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D5B7D14-FA34-B2D9-C621-221E813EEED7}"/>
              </a:ext>
            </a:extLst>
          </p:cNvPr>
          <p:cNvSpPr/>
          <p:nvPr userDrawn="1"/>
        </p:nvSpPr>
        <p:spPr>
          <a:xfrm>
            <a:off x="7362151" y="300371"/>
            <a:ext cx="749808" cy="749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051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itce: P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53D-D190-0D4A-BA39-A8F17D8F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88066"/>
            <a:ext cx="10515600" cy="7626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F8F08A-57D8-194E-8383-EB3BBBF69B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36DF9B-F95B-9446-A8D9-E083A46274F8}"/>
              </a:ext>
            </a:extLst>
          </p:cNvPr>
          <p:cNvSpPr/>
          <p:nvPr userDrawn="1"/>
        </p:nvSpPr>
        <p:spPr>
          <a:xfrm>
            <a:off x="-29763" y="231050"/>
            <a:ext cx="12221763" cy="98440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A96D726-B7B5-E5FD-95E9-944FA8727D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54039" y="300371"/>
            <a:ext cx="961802" cy="769442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0FA711B-19AB-5E1A-7C37-14ED2D5431ED}"/>
              </a:ext>
            </a:extLst>
          </p:cNvPr>
          <p:cNvSpPr/>
          <p:nvPr userDrawn="1"/>
        </p:nvSpPr>
        <p:spPr>
          <a:xfrm>
            <a:off x="8365340" y="393723"/>
            <a:ext cx="3380431" cy="556054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i="0" dirty="0" err="1">
                <a:latin typeface="Calibri" panose="020F0502020204030204" pitchFamily="34" charset="0"/>
                <a:cs typeface="Calibri" panose="020F0502020204030204" pitchFamily="34" charset="0"/>
              </a:rPr>
              <a:t>sli.do</a:t>
            </a:r>
            <a:r>
              <a:rPr lang="en-US" sz="2200" b="1" i="0" dirty="0">
                <a:latin typeface="Calibri" panose="020F0502020204030204" pitchFamily="34" charset="0"/>
                <a:cs typeface="Calibri" panose="020F0502020204030204" pitchFamily="34" charset="0"/>
              </a:rPr>
              <a:t>      #cse-122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92366A2-C9D8-2580-7B79-3B1F6DDAB802}"/>
              </a:ext>
            </a:extLst>
          </p:cNvPr>
          <p:cNvSpPr/>
          <p:nvPr userDrawn="1"/>
        </p:nvSpPr>
        <p:spPr>
          <a:xfrm>
            <a:off x="7256995" y="195215"/>
            <a:ext cx="960120" cy="960120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61646E-9F5C-9C61-C30B-3DF312AA0AE9}"/>
              </a:ext>
            </a:extLst>
          </p:cNvPr>
          <p:cNvSpPr/>
          <p:nvPr userDrawn="1"/>
        </p:nvSpPr>
        <p:spPr>
          <a:xfrm>
            <a:off x="7362151" y="300371"/>
            <a:ext cx="749808" cy="749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522D9B-890F-87AE-E16B-BD76B76C8428}"/>
              </a:ext>
            </a:extLst>
          </p:cNvPr>
          <p:cNvSpPr txBox="1"/>
          <p:nvPr userDrawn="1"/>
        </p:nvSpPr>
        <p:spPr>
          <a:xfrm>
            <a:off x="1106916" y="300371"/>
            <a:ext cx="33576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Practice : Pair</a:t>
            </a:r>
          </a:p>
        </p:txBody>
      </p:sp>
    </p:spTree>
    <p:extLst>
      <p:ext uri="{BB962C8B-B14F-4D97-AF65-F5344CB8AC3E}">
        <p14:creationId xmlns:p14="http://schemas.microsoft.com/office/powerpoint/2010/main" val="4039598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3D231-F19F-A840-B5BC-F29C9E521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0AC8BA-BD64-6945-A342-22D204834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023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D3693-0064-BB4F-9EC2-569D40495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86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B460B4-70F4-B145-8648-892BD7385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6565"/>
            <a:ext cx="10515600" cy="7626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173FE4-2A2D-D54E-9CA7-3BE743A500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0"/>
            <a:ext cx="10515600" cy="4805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0E522-6C81-E146-9573-8B2A265760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7150" y="6329363"/>
            <a:ext cx="552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rgbClr val="2E235D"/>
                </a:solidFill>
              </a:defRPr>
            </a:lvl1pPr>
          </a:lstStyle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829BDB-00F0-1A4D-85ED-E7EECB1665B0}"/>
              </a:ext>
            </a:extLst>
          </p:cNvPr>
          <p:cNvSpPr/>
          <p:nvPr userDrawn="1"/>
        </p:nvSpPr>
        <p:spPr>
          <a:xfrm>
            <a:off x="-89452" y="-2819"/>
            <a:ext cx="12503426" cy="23955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F99840-7979-4642-ADBB-375B21C7BD95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63" y="29972"/>
            <a:ext cx="2150721" cy="1690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16FF7FA-8B99-C643-9479-91C32ACC4F6F}"/>
              </a:ext>
            </a:extLst>
          </p:cNvPr>
          <p:cNvSpPr txBox="1"/>
          <p:nvPr userDrawn="1"/>
        </p:nvSpPr>
        <p:spPr>
          <a:xfrm>
            <a:off x="10569575" y="0"/>
            <a:ext cx="16224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i="0" dirty="0">
                <a:solidFill>
                  <a:schemeClr val="bg1"/>
                </a:solidFill>
                <a:latin typeface="Montserrat SemiBold" pitchFamily="2" charset="77"/>
              </a:rPr>
              <a:t>CSE 122 Autumn 2022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82E279-6D9E-BC4A-A9B9-46E4512D586D}"/>
              </a:ext>
            </a:extLst>
          </p:cNvPr>
          <p:cNvSpPr txBox="1"/>
          <p:nvPr userDrawn="1"/>
        </p:nvSpPr>
        <p:spPr>
          <a:xfrm>
            <a:off x="3000376" y="-2819"/>
            <a:ext cx="61912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0" dirty="0">
                <a:solidFill>
                  <a:schemeClr val="bg1"/>
                </a:solidFill>
                <a:latin typeface="Montserrat SemiBold" pitchFamily="2" charset="77"/>
              </a:rPr>
              <a:t>LEC 03: </a:t>
            </a:r>
            <a:r>
              <a:rPr lang="en-US" sz="900" b="1" i="0" dirty="0" err="1">
                <a:solidFill>
                  <a:schemeClr val="bg1"/>
                </a:solidFill>
                <a:latin typeface="Montserrat SemiBold" pitchFamily="2" charset="77"/>
              </a:rPr>
              <a:t>ArrayList</a:t>
            </a:r>
            <a:r>
              <a:rPr lang="en-US" sz="900" b="1" i="0" dirty="0">
                <a:solidFill>
                  <a:schemeClr val="bg1"/>
                </a:solidFill>
                <a:latin typeface="Montserrat SemiBold" pitchFamily="2" charset="77"/>
              </a:rPr>
              <a:t> Continued</a:t>
            </a:r>
          </a:p>
        </p:txBody>
      </p:sp>
    </p:spTree>
    <p:extLst>
      <p:ext uri="{BB962C8B-B14F-4D97-AF65-F5344CB8AC3E}">
        <p14:creationId xmlns:p14="http://schemas.microsoft.com/office/powerpoint/2010/main" val="8468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6" r:id="rId4"/>
    <p:sldLayoutId id="2147483657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open.spotify.com/playlist/31eOln0zVxrUEAg9eK8jrC?si=2dc7b7c1964b4a06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courses.cs.washington.edu/courses/cse122/22au/#announcements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3E336-7FEF-924C-B9A0-DBFB9A4D8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33" y="4125093"/>
            <a:ext cx="6591226" cy="1954786"/>
          </a:xfrm>
        </p:spPr>
        <p:txBody>
          <a:bodyPr/>
          <a:lstStyle/>
          <a:p>
            <a:r>
              <a:rPr lang="en-US" sz="3600" dirty="0" err="1"/>
              <a:t>ArrayList</a:t>
            </a:r>
            <a:r>
              <a:rPr lang="en-US" sz="3600" dirty="0"/>
              <a:t> Continued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40A5DD-90C5-8F48-BFF7-AE8301DF7CEF}"/>
              </a:ext>
            </a:extLst>
          </p:cNvPr>
          <p:cNvSpPr txBox="1"/>
          <p:nvPr/>
        </p:nvSpPr>
        <p:spPr>
          <a:xfrm>
            <a:off x="7456906" y="2225075"/>
            <a:ext cx="44768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Talk to your neighbors:</a:t>
            </a:r>
          </a:p>
          <a:p>
            <a:pPr algn="ctr"/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Share a boring fact about yourself</a:t>
            </a: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B3FA4D-2EA7-2844-8846-AA5A5AC61268}"/>
              </a:ext>
            </a:extLst>
          </p:cNvPr>
          <p:cNvSpPr txBox="1"/>
          <p:nvPr/>
        </p:nvSpPr>
        <p:spPr>
          <a:xfrm>
            <a:off x="7379594" y="1403798"/>
            <a:ext cx="46314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pc="80" dirty="0">
                <a:solidFill>
                  <a:schemeClr val="bg1">
                    <a:lumMod val="65000"/>
                  </a:schemeClr>
                </a:solidFill>
                <a:latin typeface="Montserrat SemiBold" pitchFamily="2" charset="77"/>
              </a:rPr>
              <a:t>BEFORE WE START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343380-B729-584C-8218-B4C9A0B5BB95}"/>
              </a:ext>
            </a:extLst>
          </p:cNvPr>
          <p:cNvSpPr txBox="1"/>
          <p:nvPr/>
        </p:nvSpPr>
        <p:spPr>
          <a:xfrm>
            <a:off x="7630732" y="4125093"/>
            <a:ext cx="42113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Music: 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Hunter/Miya’s Playlist</a:t>
            </a:r>
            <a:endParaRPr lang="en-US" sz="2200" i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B904E3-A21E-417B-9E18-9F1A820E06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4376" y="5694423"/>
            <a:ext cx="1024128" cy="102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297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Movie Favorites 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US" sz="3200" dirty="0"/>
              <a:t>Load a list of favorites in from a file provided by the user. 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Compare the stored list of favorites to another list of favorites provided by the user in another file. 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Report the top </a:t>
            </a:r>
            <a:r>
              <a:rPr lang="en-US" sz="3200" i="1" dirty="0"/>
              <a:t>n</a:t>
            </a:r>
            <a:r>
              <a:rPr lang="en-US" sz="3200" dirty="0"/>
              <a:t> favorites according to the list, where the user can specify </a:t>
            </a:r>
            <a:r>
              <a:rPr lang="en-US" sz="3200" i="1" dirty="0"/>
              <a:t>n</a:t>
            </a:r>
            <a:r>
              <a:rPr lang="en-US" sz="3200" dirty="0"/>
              <a:t>. 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Move a specific favorite down in the list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Save the current list of favorites to a file provided by the user. 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Add a list of favorites in a user-provided file to the stored list of favorites at a specified location.</a:t>
            </a:r>
          </a:p>
        </p:txBody>
      </p:sp>
    </p:spTree>
    <p:extLst>
      <p:ext uri="{BB962C8B-B14F-4D97-AF65-F5344CB8AC3E}">
        <p14:creationId xmlns:p14="http://schemas.microsoft.com/office/powerpoint/2010/main" val="2232353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Movie Favorites 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US" sz="3200" strike="sngStrike" dirty="0"/>
              <a:t>Load a list of favorites in from a file provided by the user. </a:t>
            </a:r>
          </a:p>
          <a:p>
            <a:pPr>
              <a:lnSpc>
                <a:spcPct val="100000"/>
              </a:lnSpc>
            </a:pPr>
            <a:r>
              <a:rPr lang="en-US" sz="3200" strike="sngStrike" dirty="0"/>
              <a:t>Compare the stored list of favorites to another list of favorites provided by the user in another file. </a:t>
            </a:r>
          </a:p>
          <a:p>
            <a:pPr>
              <a:lnSpc>
                <a:spcPct val="100000"/>
              </a:lnSpc>
            </a:pPr>
            <a:r>
              <a:rPr lang="en-US" sz="3200" strike="sngStrike" dirty="0"/>
              <a:t>Report the top </a:t>
            </a:r>
            <a:r>
              <a:rPr lang="en-US" sz="3200" i="1" strike="sngStrike" dirty="0"/>
              <a:t>n</a:t>
            </a:r>
            <a:r>
              <a:rPr lang="en-US" sz="3200" strike="sngStrike" dirty="0"/>
              <a:t> favorites according to the list, where the user can specify </a:t>
            </a:r>
            <a:r>
              <a:rPr lang="en-US" sz="3200" i="1" strike="sngStrike" dirty="0"/>
              <a:t>n</a:t>
            </a:r>
            <a:r>
              <a:rPr lang="en-US" sz="3200" strike="sngStrike" dirty="0"/>
              <a:t>. </a:t>
            </a:r>
          </a:p>
          <a:p>
            <a:pPr>
              <a:lnSpc>
                <a:spcPct val="100000"/>
              </a:lnSpc>
            </a:pPr>
            <a:r>
              <a:rPr lang="en-US" sz="3200" strike="sngStrike" dirty="0"/>
              <a:t>Move a specific favorite down in the list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Save the current list of favorites to a file provided by the user. 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Add a list of favorites in a user-provided file to the stored list of favorites at a specified location.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7DA6638-6176-40A4-9386-9EC6D8D7F7D5}"/>
              </a:ext>
            </a:extLst>
          </p:cNvPr>
          <p:cNvSpPr/>
          <p:nvPr/>
        </p:nvSpPr>
        <p:spPr>
          <a:xfrm>
            <a:off x="9269714" y="3840480"/>
            <a:ext cx="258977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PrintStream</a:t>
            </a:r>
            <a:r>
              <a:rPr lang="en-US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57218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PrintStream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Allows us to print to an output file.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2400" dirty="0" err="1">
                <a:solidFill>
                  <a:srgbClr val="267F99"/>
                </a:solidFill>
                <a:latin typeface="Consolas" panose="020B0609020204030204" pitchFamily="49" charset="0"/>
              </a:rPr>
              <a:t>PrintStream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001080"/>
                </a:solidFill>
                <a:latin typeface="Consolas" panose="020B0609020204030204" pitchFamily="49" charset="0"/>
              </a:rPr>
              <a:t>output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2400" dirty="0">
                <a:solidFill>
                  <a:srgbClr val="AF00DB"/>
                </a:solidFill>
                <a:latin typeface="Consolas" panose="020B0609020204030204" pitchFamily="49" charset="0"/>
              </a:rPr>
              <a:t>new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 err="1">
                <a:solidFill>
                  <a:srgbClr val="795E26"/>
                </a:solidFill>
                <a:latin typeface="Consolas" panose="020B0609020204030204" pitchFamily="49" charset="0"/>
              </a:rPr>
              <a:t>PrintStream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2400" dirty="0">
                <a:solidFill>
                  <a:srgbClr val="AF00DB"/>
                </a:solidFill>
                <a:latin typeface="Consolas" panose="020B0609020204030204" pitchFamily="49" charset="0"/>
              </a:rPr>
              <a:t>new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795E26"/>
                </a:solidFill>
                <a:latin typeface="Consolas" panose="020B0609020204030204" pitchFamily="49" charset="0"/>
              </a:rPr>
              <a:t>File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2400" dirty="0">
                <a:solidFill>
                  <a:srgbClr val="A31515"/>
                </a:solidFill>
                <a:latin typeface="Consolas" panose="020B0609020204030204" pitchFamily="49" charset="0"/>
              </a:rPr>
              <a:t>"output.txt"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));</a:t>
            </a:r>
            <a:endParaRPr lang="en-US" sz="3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3600" dirty="0" err="1">
                <a:solidFill>
                  <a:srgbClr val="001080"/>
                </a:solidFill>
                <a:latin typeface="Consolas" panose="020B0609020204030204" pitchFamily="49" charset="0"/>
              </a:rPr>
              <a:t>output</a:t>
            </a:r>
            <a:r>
              <a:rPr lang="en-US" sz="3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3600" dirty="0" err="1">
                <a:solidFill>
                  <a:srgbClr val="795E26"/>
                </a:solidFill>
                <a:latin typeface="Consolas" panose="020B0609020204030204" pitchFamily="49" charset="0"/>
              </a:rPr>
              <a:t>print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3600" dirty="0">
                <a:solidFill>
                  <a:srgbClr val="A31515"/>
                </a:solidFill>
                <a:latin typeface="Consolas" panose="020B0609020204030204" pitchFamily="49" charset="0"/>
              </a:rPr>
              <a:t>"hi"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en-US" sz="3600" dirty="0" err="1">
                <a:solidFill>
                  <a:srgbClr val="001080"/>
                </a:solidFill>
                <a:latin typeface="Consolas" panose="020B0609020204030204" pitchFamily="49" charset="0"/>
              </a:rPr>
              <a:t>output</a:t>
            </a:r>
            <a:r>
              <a:rPr lang="en-US" sz="3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3600" dirty="0" err="1">
                <a:solidFill>
                  <a:srgbClr val="795E26"/>
                </a:solidFill>
                <a:latin typeface="Consolas" panose="020B0609020204030204" pitchFamily="49" charset="0"/>
              </a:rPr>
              <a:t>println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3600" dirty="0">
                <a:solidFill>
                  <a:srgbClr val="A31515"/>
                </a:solidFill>
                <a:latin typeface="Consolas" panose="020B0609020204030204" pitchFamily="49" charset="0"/>
              </a:rPr>
              <a:t>"hello"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74808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addAll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Write a method called </a:t>
            </a:r>
            <a:r>
              <a:rPr lang="en-US" sz="3600" dirty="0" err="1">
                <a:latin typeface="Consolas" panose="020B0609020204030204" pitchFamily="49" charset="0"/>
              </a:rPr>
              <a:t>addAll</a:t>
            </a:r>
            <a:r>
              <a:rPr lang="en-US" sz="3600" dirty="0">
                <a:latin typeface="Consolas" panose="020B0609020204030204" pitchFamily="49" charset="0"/>
              </a:rPr>
              <a:t> </a:t>
            </a:r>
            <a:r>
              <a:rPr lang="en-US" sz="3600" dirty="0"/>
              <a:t>that accepts two </a:t>
            </a:r>
            <a:r>
              <a:rPr lang="en-US" sz="3600" dirty="0" err="1">
                <a:latin typeface="Consolas" panose="020B0609020204030204" pitchFamily="49" charset="0"/>
              </a:rPr>
              <a:t>ArrayList</a:t>
            </a:r>
            <a:r>
              <a:rPr lang="en-US" sz="3600" dirty="0" err="1"/>
              <a:t>s</a:t>
            </a:r>
            <a:r>
              <a:rPr lang="en-US" sz="3600" dirty="0"/>
              <a:t> of Strings </a:t>
            </a:r>
            <a:r>
              <a:rPr lang="en-US" sz="3600" dirty="0" err="1">
                <a:latin typeface="Consolas" panose="020B0609020204030204" pitchFamily="49" charset="0"/>
              </a:rPr>
              <a:t>mainList</a:t>
            </a:r>
            <a:r>
              <a:rPr lang="en-US" sz="3600" dirty="0"/>
              <a:t> and </a:t>
            </a:r>
            <a:r>
              <a:rPr lang="en-US" sz="3600" dirty="0" err="1">
                <a:latin typeface="Consolas" panose="020B0609020204030204" pitchFamily="49" charset="0"/>
              </a:rPr>
              <a:t>otherList</a:t>
            </a:r>
            <a:r>
              <a:rPr lang="en-US" sz="3600" dirty="0"/>
              <a:t> and an integer </a:t>
            </a:r>
            <a:r>
              <a:rPr lang="en-US" sz="3600" dirty="0">
                <a:latin typeface="Consolas" panose="020B0609020204030204" pitchFamily="49" charset="0"/>
              </a:rPr>
              <a:t>location</a:t>
            </a:r>
            <a:r>
              <a:rPr lang="en-US" sz="3600" dirty="0"/>
              <a:t> as parameters and inserts all of the elements from </a:t>
            </a:r>
            <a:r>
              <a:rPr lang="en-US" sz="3600" dirty="0" err="1">
                <a:latin typeface="Consolas" panose="020B0609020204030204" pitchFamily="49" charset="0"/>
              </a:rPr>
              <a:t>otherList</a:t>
            </a:r>
            <a:r>
              <a:rPr lang="en-US" sz="3600" dirty="0"/>
              <a:t> into </a:t>
            </a:r>
            <a:r>
              <a:rPr lang="en-US" sz="3600" dirty="0" err="1">
                <a:latin typeface="Consolas" panose="020B0609020204030204" pitchFamily="49" charset="0"/>
              </a:rPr>
              <a:t>mainList</a:t>
            </a:r>
            <a:r>
              <a:rPr lang="en-US" sz="3600" dirty="0"/>
              <a:t> at the specified </a:t>
            </a:r>
            <a:r>
              <a:rPr lang="en-US" sz="3600" dirty="0">
                <a:latin typeface="Consolas" panose="020B0609020204030204" pitchFamily="49" charset="0"/>
              </a:rPr>
              <a:t>location</a:t>
            </a:r>
            <a:r>
              <a:rPr lang="en-US" sz="3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20460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Warm Up</a:t>
            </a:r>
          </a:p>
          <a:p>
            <a:pPr>
              <a:spcAft>
                <a:spcPts val="1200"/>
              </a:spcAft>
            </a:pPr>
            <a:r>
              <a:rPr lang="en-US" dirty="0"/>
              <a:t>Large Example </a:t>
            </a:r>
          </a:p>
          <a:p>
            <a:pPr lvl="1">
              <a:spcAft>
                <a:spcPts val="1200"/>
              </a:spcAft>
            </a:pPr>
            <a:r>
              <a:rPr lang="en-US" dirty="0"/>
              <a:t>Helpful for Creative Project 0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732788" y="1458097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060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E5B18-EC10-4D28-83F1-A67D382E6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7D5913-F37F-40C7-AF10-284F417715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Quiz 0 will be held in your quiz section on Tuesday (Oct 11)</a:t>
            </a:r>
          </a:p>
          <a:p>
            <a:pPr lvl="1"/>
            <a:r>
              <a:rPr lang="en-US" sz="2800" dirty="0"/>
              <a:t>Details and logistic information in </a:t>
            </a:r>
            <a:r>
              <a:rPr lang="en-US" sz="2800" dirty="0">
                <a:hlinkClick r:id="rId2"/>
              </a:rPr>
              <a:t>announcement</a:t>
            </a:r>
            <a:endParaRPr lang="en-US" sz="2800" dirty="0"/>
          </a:p>
          <a:p>
            <a:r>
              <a:rPr lang="en-US" sz="3200" dirty="0"/>
              <a:t>Programming Assignment 0 (P0) was due on yesterday (Thursday, Oct 6)</a:t>
            </a:r>
          </a:p>
          <a:p>
            <a:pPr lvl="1"/>
            <a:r>
              <a:rPr lang="en-US" sz="2800" dirty="0"/>
              <a:t>You can expect grades and feedback to be released sometime around Thursday next week</a:t>
            </a:r>
          </a:p>
          <a:p>
            <a:r>
              <a:rPr lang="en-US" sz="3200" dirty="0"/>
              <a:t>Creative Project 0 will be released later today</a:t>
            </a:r>
          </a:p>
          <a:p>
            <a:pPr lvl="1"/>
            <a:r>
              <a:rPr lang="en-US" sz="2800" dirty="0"/>
              <a:t>It will be due next Thursday (Oct 13)</a:t>
            </a:r>
          </a:p>
        </p:txBody>
      </p:sp>
    </p:spTree>
    <p:extLst>
      <p:ext uri="{BB962C8B-B14F-4D97-AF65-F5344CB8AC3E}">
        <p14:creationId xmlns:p14="http://schemas.microsoft.com/office/powerpoint/2010/main" val="2673783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Warm Up</a:t>
            </a:r>
          </a:p>
          <a:p>
            <a:pPr>
              <a:spcAft>
                <a:spcPts val="1200"/>
              </a:spcAft>
            </a:pPr>
            <a:r>
              <a:rPr lang="en-US" dirty="0"/>
              <a:t>Large Example </a:t>
            </a:r>
          </a:p>
          <a:p>
            <a:pPr lvl="1">
              <a:spcAft>
                <a:spcPts val="1200"/>
              </a:spcAft>
            </a:pPr>
            <a:r>
              <a:rPr lang="en-US" dirty="0"/>
              <a:t>Helpful for Creative Project 0!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2777811" y="2112035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282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topN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Write a method called </a:t>
            </a:r>
            <a:r>
              <a:rPr lang="en-US" sz="3200" dirty="0" err="1">
                <a:latin typeface="Consolas" panose="020B0609020204030204" pitchFamily="49" charset="0"/>
              </a:rPr>
              <a:t>topN</a:t>
            </a:r>
            <a:r>
              <a:rPr lang="en-US" sz="3200" dirty="0">
                <a:latin typeface="Consolas" panose="020B0609020204030204" pitchFamily="49" charset="0"/>
              </a:rPr>
              <a:t> </a:t>
            </a:r>
            <a:r>
              <a:rPr lang="en-US" sz="3200" dirty="0"/>
              <a:t>that accepts an </a:t>
            </a:r>
            <a:r>
              <a:rPr lang="en-US" sz="3200" dirty="0" err="1">
                <a:latin typeface="Consolas" panose="020B0609020204030204" pitchFamily="49" charset="0"/>
              </a:rPr>
              <a:t>ArrayList</a:t>
            </a:r>
            <a:r>
              <a:rPr lang="en-US" sz="3200" dirty="0"/>
              <a:t> of characters </a:t>
            </a:r>
            <a:r>
              <a:rPr lang="en-US" sz="3200" dirty="0">
                <a:latin typeface="Consolas" panose="020B0609020204030204" pitchFamily="49" charset="0"/>
              </a:rPr>
              <a:t>list</a:t>
            </a:r>
            <a:r>
              <a:rPr lang="en-US" sz="3200" dirty="0"/>
              <a:t> and an </a:t>
            </a:r>
            <a:r>
              <a:rPr lang="en-US" sz="3200" dirty="0">
                <a:latin typeface="Consolas" panose="020B0609020204030204" pitchFamily="49" charset="0"/>
              </a:rPr>
              <a:t>int</a:t>
            </a:r>
            <a:r>
              <a:rPr lang="en-US" sz="3200" dirty="0"/>
              <a:t> </a:t>
            </a:r>
            <a:r>
              <a:rPr lang="en-US" sz="3200" dirty="0">
                <a:latin typeface="Consolas" panose="020B0609020204030204" pitchFamily="49" charset="0"/>
              </a:rPr>
              <a:t>n</a:t>
            </a:r>
            <a:r>
              <a:rPr lang="en-US" sz="3200" dirty="0"/>
              <a:t> and returns a new </a:t>
            </a:r>
            <a:r>
              <a:rPr lang="en-US" sz="3200" dirty="0" err="1">
                <a:latin typeface="Consolas" panose="020B0609020204030204" pitchFamily="49" charset="0"/>
              </a:rPr>
              <a:t>ArrayList</a:t>
            </a:r>
            <a:r>
              <a:rPr lang="en-US" sz="3200" dirty="0"/>
              <a:t> of characters that contains the first n elements of list. 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For example, if </a:t>
            </a:r>
            <a:r>
              <a:rPr lang="en-US" sz="3200" dirty="0">
                <a:latin typeface="Consolas" panose="020B0609020204030204" pitchFamily="49" charset="0"/>
              </a:rPr>
              <a:t>list</a:t>
            </a:r>
            <a:r>
              <a:rPr lang="en-US" sz="3200" dirty="0"/>
              <a:t> contained </a:t>
            </a:r>
            <a:br>
              <a:rPr lang="en-US" sz="3200" dirty="0"/>
            </a:br>
            <a:r>
              <a:rPr lang="en-US" sz="3200" dirty="0">
                <a:latin typeface="Consolas" panose="020B0609020204030204" pitchFamily="49" charset="0"/>
              </a:rPr>
              <a:t>['g', 'u', 'm', 'b', 'a', 'l', 'l’]</a:t>
            </a:r>
            <a:r>
              <a:rPr lang="en-US" sz="3200" dirty="0"/>
              <a:t>, </a:t>
            </a:r>
            <a:br>
              <a:rPr lang="en-US" sz="3200" dirty="0"/>
            </a:br>
            <a:r>
              <a:rPr lang="en-US" sz="3200" dirty="0"/>
              <a:t>a call to </a:t>
            </a:r>
            <a:r>
              <a:rPr lang="en-US" sz="3200" dirty="0" err="1">
                <a:latin typeface="Consolas" panose="020B0609020204030204" pitchFamily="49" charset="0"/>
              </a:rPr>
              <a:t>topN</a:t>
            </a:r>
            <a:r>
              <a:rPr lang="en-US" sz="3200" dirty="0">
                <a:latin typeface="Consolas" panose="020B0609020204030204" pitchFamily="49" charset="0"/>
              </a:rPr>
              <a:t>(list, 4)</a:t>
            </a:r>
            <a:r>
              <a:rPr lang="en-US" sz="3200" dirty="0"/>
              <a:t> would return an </a:t>
            </a:r>
            <a:r>
              <a:rPr lang="en-US" sz="3200" dirty="0" err="1">
                <a:latin typeface="Consolas" panose="020B0609020204030204" pitchFamily="49" charset="0"/>
              </a:rPr>
              <a:t>ArrayList</a:t>
            </a:r>
            <a:r>
              <a:rPr lang="en-US" sz="3200" dirty="0"/>
              <a:t> containing </a:t>
            </a:r>
            <a:r>
              <a:rPr lang="en-US" sz="3200" dirty="0">
                <a:latin typeface="Consolas" panose="020B0609020204030204" pitchFamily="49" charset="0"/>
              </a:rPr>
              <a:t>['g', 'u', 'm', 'b']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7243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Warm Up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Large Example</a:t>
            </a:r>
            <a:r>
              <a:rPr lang="en-US" dirty="0"/>
              <a:t> </a:t>
            </a:r>
          </a:p>
          <a:p>
            <a:pPr lvl="1">
              <a:spcAft>
                <a:spcPts val="1200"/>
              </a:spcAft>
            </a:pPr>
            <a:r>
              <a:rPr lang="en-US" dirty="0"/>
              <a:t>Helpful for Creative Project 0!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417891" y="2791304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434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Movie Favorites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We will write a program called </a:t>
            </a:r>
            <a:r>
              <a:rPr lang="en-US" sz="3200" dirty="0">
                <a:latin typeface="Consolas" panose="020B0609020204030204" pitchFamily="49" charset="0"/>
              </a:rPr>
              <a:t>MovieFavorites.java</a:t>
            </a:r>
            <a:r>
              <a:rPr lang="en-US" sz="3200" dirty="0"/>
              <a:t> </a:t>
            </a:r>
            <a:r>
              <a:rPr lang="en-US" sz="3600" dirty="0"/>
              <a:t>that manages a list of favorite movies for a user (using an </a:t>
            </a:r>
            <a:r>
              <a:rPr lang="en-US" sz="3200" dirty="0" err="1">
                <a:latin typeface="Consolas" panose="020B0609020204030204" pitchFamily="49" charset="0"/>
              </a:rPr>
              <a:t>ArrayList</a:t>
            </a:r>
            <a:r>
              <a:rPr lang="en-US" sz="3600" dirty="0"/>
              <a:t>) and allows the user to perform various different operations on their stored list of favorite movies. </a:t>
            </a:r>
          </a:p>
        </p:txBody>
      </p:sp>
    </p:spTree>
    <p:extLst>
      <p:ext uri="{BB962C8B-B14F-4D97-AF65-F5344CB8AC3E}">
        <p14:creationId xmlns:p14="http://schemas.microsoft.com/office/powerpoint/2010/main" val="1500288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Movie Favorites 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US" sz="3200" dirty="0"/>
              <a:t>Load a list of favorites in from a file provided by the user. 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Compare the stored list of favorites to another list of favorites provided by the user in another file. 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Report the top </a:t>
            </a:r>
            <a:r>
              <a:rPr lang="en-US" sz="3200" i="1" dirty="0"/>
              <a:t>n</a:t>
            </a:r>
            <a:r>
              <a:rPr lang="en-US" sz="3200" dirty="0"/>
              <a:t> favorites according to the list, where the user can specify </a:t>
            </a:r>
            <a:r>
              <a:rPr lang="en-US" sz="3200" i="1" dirty="0"/>
              <a:t>n</a:t>
            </a:r>
            <a:r>
              <a:rPr lang="en-US" sz="3200" dirty="0"/>
              <a:t>. 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Move a specific favorite down in the list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Save the current list of favorites to a file provided by the user. 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Add a list of favorites in a user-provided file to the stored list of favorites at a specified location.</a:t>
            </a:r>
          </a:p>
        </p:txBody>
      </p:sp>
    </p:spTree>
    <p:extLst>
      <p:ext uri="{BB962C8B-B14F-4D97-AF65-F5344CB8AC3E}">
        <p14:creationId xmlns:p14="http://schemas.microsoft.com/office/powerpoint/2010/main" val="1373556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Movie Favorites: Development Strategy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dirty="0"/>
              <a:t>Set up main scaffold code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Menu loop </a:t>
            </a:r>
          </a:p>
          <a:p>
            <a:pPr>
              <a:lnSpc>
                <a:spcPct val="100000"/>
              </a:lnSpc>
            </a:pPr>
            <a:r>
              <a:rPr lang="en-US" sz="3200" dirty="0"/>
              <a:t>Each behavior, one at a time</a:t>
            </a:r>
          </a:p>
          <a:p>
            <a:pPr>
              <a:lnSpc>
                <a:spcPct val="100000"/>
              </a:lnSpc>
            </a:pPr>
            <a:endParaRPr lang="en-US" sz="3200" dirty="0"/>
          </a:p>
          <a:p>
            <a:pPr>
              <a:lnSpc>
                <a:spcPct val="100000"/>
              </a:lnSpc>
            </a:pPr>
            <a:endParaRPr lang="en-US" sz="3200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200" i="1" dirty="0">
                <a:solidFill>
                  <a:schemeClr val="accent2">
                    <a:lumMod val="75000"/>
                  </a:schemeClr>
                </a:solidFill>
              </a:rPr>
              <a:t>You’ll see a similar development strategy in Creative Project 0’s specification – we recommend you follow it! </a:t>
            </a:r>
          </a:p>
          <a:p>
            <a:pPr>
              <a:lnSpc>
                <a:spcPct val="100000"/>
              </a:lnSpc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01035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SE 373 Summer 2020">
  <a:themeElements>
    <a:clrScheme name="CSE 373 20s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E235D"/>
      </a:accent1>
      <a:accent2>
        <a:srgbClr val="E83C60"/>
      </a:accent2>
      <a:accent3>
        <a:srgbClr val="2699A9"/>
      </a:accent3>
      <a:accent4>
        <a:srgbClr val="FFC000"/>
      </a:accent4>
      <a:accent5>
        <a:srgbClr val="EE8A64"/>
      </a:accent5>
      <a:accent6>
        <a:srgbClr val="09A98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10035</TotalTime>
  <Words>647</Words>
  <Application>Microsoft Office PowerPoint</Application>
  <PresentationFormat>Widescreen</PresentationFormat>
  <Paragraphs>71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Consolas</vt:lpstr>
      <vt:lpstr>Montserrat</vt:lpstr>
      <vt:lpstr>Montserrat ExtraBold</vt:lpstr>
      <vt:lpstr>Montserrat SemiBold</vt:lpstr>
      <vt:lpstr>System Font Regular</vt:lpstr>
      <vt:lpstr>CSE 373 Summer 2020</vt:lpstr>
      <vt:lpstr>ArrayList Continued</vt:lpstr>
      <vt:lpstr>Lecture Outline</vt:lpstr>
      <vt:lpstr>Announcements</vt:lpstr>
      <vt:lpstr>Lecture Outline</vt:lpstr>
      <vt:lpstr>topN</vt:lpstr>
      <vt:lpstr>Lecture Outline</vt:lpstr>
      <vt:lpstr>Movie Favorites</vt:lpstr>
      <vt:lpstr>Movie Favorites Operations</vt:lpstr>
      <vt:lpstr>Movie Favorites: Development Strategy</vt:lpstr>
      <vt:lpstr>Movie Favorites Operations</vt:lpstr>
      <vt:lpstr>Movie Favorites Operations</vt:lpstr>
      <vt:lpstr>PrintStream</vt:lpstr>
      <vt:lpstr>addAll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 S Johnston</dc:creator>
  <cp:lastModifiedBy>mnats</cp:lastModifiedBy>
  <cp:revision>233</cp:revision>
  <cp:lastPrinted>2022-09-27T21:33:44Z</cp:lastPrinted>
  <dcterms:created xsi:type="dcterms:W3CDTF">2020-06-13T06:27:42Z</dcterms:created>
  <dcterms:modified xsi:type="dcterms:W3CDTF">2022-10-08T03:31:19Z</dcterms:modified>
</cp:coreProperties>
</file>