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324" r:id="rId4"/>
    <p:sldId id="339" r:id="rId5"/>
    <p:sldId id="342" r:id="rId6"/>
    <p:sldId id="347" r:id="rId7"/>
    <p:sldId id="312" r:id="rId8"/>
    <p:sldId id="343" r:id="rId9"/>
    <p:sldId id="345" r:id="rId10"/>
    <p:sldId id="348" r:id="rId11"/>
    <p:sldId id="349" r:id="rId12"/>
    <p:sldId id="332" r:id="rId13"/>
    <p:sldId id="33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0FF"/>
    <a:srgbClr val="FAFAFA"/>
    <a:srgbClr val="F5F5F5"/>
    <a:srgbClr val="EF5777"/>
    <a:srgbClr val="0FB9B1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1361"/>
  </p:normalViewPr>
  <p:slideViewPr>
    <p:cSldViewPr snapToGrid="0" snapToObjects="1">
      <p:cViewPr varScale="1">
        <p:scale>
          <a:sx n="86" d="100"/>
          <a:sy n="86" d="100"/>
        </p:scale>
        <p:origin x="48" y="3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2FC20-7CE0-2C4C-B8DA-5D843D7AD275}"/>
              </a:ext>
            </a:extLst>
          </p:cNvPr>
          <p:cNvSpPr txBox="1"/>
          <p:nvPr userDrawn="1"/>
        </p:nvSpPr>
        <p:spPr>
          <a:xfrm>
            <a:off x="8346734" y="5086747"/>
            <a:ext cx="3552289" cy="1174904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Ajay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Andrew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Anson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Anthony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Connor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Evelyn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Gaurav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Hilal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Hitesh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Jake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Jin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Karen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Kyler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Noa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Parker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Samuel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Sara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Simon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Sravani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Tan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Vivek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E2DBEB-96AA-D441-AA1A-1803B569D8B7}"/>
              </a:ext>
            </a:extLst>
          </p:cNvPr>
          <p:cNvSpPr/>
          <p:nvPr userDrawn="1"/>
        </p:nvSpPr>
        <p:spPr>
          <a:xfrm>
            <a:off x="8346734" y="4819413"/>
            <a:ext cx="2767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 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/ 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7AD165-91DB-084B-A2F9-5E40F1ED88BD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4EAA45-D4D9-8B42-AF08-0F7208E598C6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</a:t>
            </a:r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   #cse-122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Continued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en.spotify.com/playlist/31eOln0zVxrUEAg9eK8jrC?si=2dc7b7c1964b4a0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2au/#announcement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 err="1"/>
              <a:t>ArrayList</a:t>
            </a:r>
            <a:r>
              <a:rPr lang="en-US" sz="3600" dirty="0"/>
              <a:t> Continued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a boring fact about yourself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43380-B729-584C-8218-B4C9A0B5BB95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Hunter/Miya’s Playlist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904E3-A21E-417B-9E18-9F1A820E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376" y="5694423"/>
            <a:ext cx="1024128" cy="10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Load a list of favorites in from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Compare the stored list of favorites to another list of favorites provided by the user in another file.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Move a specific favorite down in the list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Save the current list of favorites to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Add a list of favorites in a user-provided file to the stored list of favorites at a specified location.</a:t>
            </a:r>
          </a:p>
        </p:txBody>
      </p:sp>
    </p:spTree>
    <p:extLst>
      <p:ext uri="{BB962C8B-B14F-4D97-AF65-F5344CB8AC3E}">
        <p14:creationId xmlns:p14="http://schemas.microsoft.com/office/powerpoint/2010/main" val="223235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strike="sngStrike" dirty="0"/>
              <a:t>Load a list of favorites in from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strike="sngStrike" dirty="0"/>
              <a:t>Compare the stored list of favorites to another list of favorites provided by the user in another file. </a:t>
            </a:r>
          </a:p>
          <a:p>
            <a:pPr>
              <a:lnSpc>
                <a:spcPct val="100000"/>
              </a:lnSpc>
            </a:pPr>
            <a:r>
              <a:rPr lang="en-US" sz="3200" strike="sngStrike" dirty="0"/>
              <a:t>Report the top </a:t>
            </a:r>
            <a:r>
              <a:rPr lang="en-US" sz="3200" i="1" strike="sngStrike" dirty="0"/>
              <a:t>n</a:t>
            </a:r>
            <a:r>
              <a:rPr lang="en-US" sz="3200" strike="sngStrike" dirty="0"/>
              <a:t> favorites according to the list, where the user can specify </a:t>
            </a:r>
            <a:r>
              <a:rPr lang="en-US" sz="3200" i="1" strike="sngStrike" dirty="0"/>
              <a:t>n</a:t>
            </a:r>
            <a:r>
              <a:rPr lang="en-US" sz="3200" strike="sngStrike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3200" strike="sngStrike" dirty="0"/>
              <a:t>Move a specific favorite down in the list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Save the current list of favorites to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Add a list of favorites in a user-provided file to the stored list of favorites at a specified location.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DA6638-6176-40A4-9386-9EC6D8D7F7D5}"/>
              </a:ext>
            </a:extLst>
          </p:cNvPr>
          <p:cNvSpPr/>
          <p:nvPr/>
        </p:nvSpPr>
        <p:spPr>
          <a:xfrm>
            <a:off x="9269714" y="3840480"/>
            <a:ext cx="25897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PrintStream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72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PrintStream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Allows us to print to an output file.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PrintStream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"output.txt"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A31515"/>
                </a:solidFill>
                <a:latin typeface="Consolas" panose="020B0609020204030204" pitchFamily="49" charset="0"/>
              </a:rPr>
              <a:t>"hi"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addAll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method called </a:t>
            </a:r>
            <a:r>
              <a:rPr lang="en-US" sz="3600" dirty="0" err="1">
                <a:latin typeface="Consolas" panose="020B0609020204030204" pitchFamily="49" charset="0"/>
              </a:rPr>
              <a:t>addAll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/>
              <a:t>that accepts two </a:t>
            </a:r>
            <a:r>
              <a:rPr lang="en-US" sz="3600" dirty="0" err="1">
                <a:latin typeface="Consolas" panose="020B0609020204030204" pitchFamily="49" charset="0"/>
              </a:rPr>
              <a:t>ArrayList</a:t>
            </a:r>
            <a:r>
              <a:rPr lang="en-US" sz="3600" dirty="0" err="1"/>
              <a:t>s</a:t>
            </a:r>
            <a:r>
              <a:rPr lang="en-US" sz="3600" dirty="0"/>
              <a:t> of Strings </a:t>
            </a:r>
            <a:r>
              <a:rPr lang="en-US" sz="3600" dirty="0" err="1">
                <a:latin typeface="Consolas" panose="020B0609020204030204" pitchFamily="49" charset="0"/>
              </a:rPr>
              <a:t>mainList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otherList</a:t>
            </a:r>
            <a:r>
              <a:rPr lang="en-US" sz="3600" dirty="0"/>
              <a:t> and an integer </a:t>
            </a:r>
            <a:r>
              <a:rPr lang="en-US" sz="3600" dirty="0">
                <a:latin typeface="Consolas" panose="020B0609020204030204" pitchFamily="49" charset="0"/>
              </a:rPr>
              <a:t>location</a:t>
            </a:r>
            <a:r>
              <a:rPr lang="en-US" sz="3600" dirty="0"/>
              <a:t> as parameters and inserts all of the elements from </a:t>
            </a:r>
            <a:r>
              <a:rPr lang="en-US" sz="3600" dirty="0" err="1">
                <a:latin typeface="Consolas" panose="020B0609020204030204" pitchFamily="49" charset="0"/>
              </a:rPr>
              <a:t>otherList</a:t>
            </a:r>
            <a:r>
              <a:rPr lang="en-US" sz="3600" dirty="0"/>
              <a:t> into </a:t>
            </a:r>
            <a:r>
              <a:rPr lang="en-US" sz="3600" dirty="0" err="1">
                <a:latin typeface="Consolas" panose="020B0609020204030204" pitchFamily="49" charset="0"/>
              </a:rPr>
              <a:t>mainList</a:t>
            </a:r>
            <a:r>
              <a:rPr lang="en-US" sz="3600" dirty="0"/>
              <a:t> at the specified </a:t>
            </a:r>
            <a:r>
              <a:rPr lang="en-US" sz="3600" dirty="0">
                <a:latin typeface="Consolas" panose="020B0609020204030204" pitchFamily="49" charset="0"/>
              </a:rPr>
              <a:t>location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Large Example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Helpful for Creative Project 0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Quiz 0 will be held in your quiz section on Tuesday (Oct 11)</a:t>
            </a:r>
          </a:p>
          <a:p>
            <a:pPr lvl="1"/>
            <a:r>
              <a:rPr lang="en-US" sz="2800" dirty="0"/>
              <a:t>Details and logistic information in </a:t>
            </a:r>
            <a:r>
              <a:rPr lang="en-US" sz="2800" dirty="0">
                <a:hlinkClick r:id="rId2"/>
              </a:rPr>
              <a:t>announcement</a:t>
            </a:r>
            <a:endParaRPr lang="en-US" sz="2800" dirty="0"/>
          </a:p>
          <a:p>
            <a:r>
              <a:rPr lang="en-US" sz="3200" dirty="0"/>
              <a:t>Programming Assignment 0 (P0) was due on yesterday (Thursday, Oct 6)</a:t>
            </a:r>
          </a:p>
          <a:p>
            <a:pPr lvl="1"/>
            <a:r>
              <a:rPr lang="en-US" sz="2800" dirty="0"/>
              <a:t>You can expect grades and feedback to be released sometime around Thursday next week</a:t>
            </a:r>
          </a:p>
          <a:p>
            <a:r>
              <a:rPr lang="en-US" sz="3200" dirty="0"/>
              <a:t>Creative Project 0 will be released later today</a:t>
            </a:r>
          </a:p>
          <a:p>
            <a:pPr lvl="1"/>
            <a:r>
              <a:rPr lang="en-US" sz="2800" dirty="0"/>
              <a:t>It will be due next Thursday (Oct 13)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Large Example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Helpful for Creative Project 0!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77811" y="211203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an </a:t>
            </a:r>
            <a:r>
              <a:rPr lang="en-US" sz="3200" dirty="0">
                <a:latin typeface="Consolas" panose="020B0609020204030204" pitchFamily="49" charset="0"/>
              </a:rPr>
              <a:t>int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n</a:t>
            </a:r>
            <a:r>
              <a:rPr lang="en-US" sz="3200" dirty="0"/>
              <a:t> and returns a new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that contains the first n elements of list.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if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contained </a:t>
            </a:r>
            <a:br>
              <a:rPr lang="en-US" sz="3200" dirty="0"/>
            </a:br>
            <a:r>
              <a:rPr lang="en-US" sz="3200" dirty="0">
                <a:latin typeface="Consolas" panose="020B0609020204030204" pitchFamily="49" charset="0"/>
              </a:rPr>
              <a:t>['g', 'u', 'm', 'b', 'a', 'l', 'l’]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a call to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(list, 4)</a:t>
            </a:r>
            <a:r>
              <a:rPr lang="en-US" sz="3200" dirty="0"/>
              <a:t> would return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containing </a:t>
            </a:r>
            <a:r>
              <a:rPr lang="en-US" sz="3200" dirty="0">
                <a:latin typeface="Consolas" panose="020B0609020204030204" pitchFamily="49" charset="0"/>
              </a:rPr>
              <a:t>['g', 'u', 'm', 'b']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Large Example</a:t>
            </a:r>
            <a:r>
              <a:rPr lang="en-US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Helpful for Creative Project 0!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17891" y="27913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3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 will write a program called </a:t>
            </a:r>
            <a:r>
              <a:rPr lang="en-US" sz="3200" dirty="0">
                <a:latin typeface="Consolas" panose="020B0609020204030204" pitchFamily="49" charset="0"/>
              </a:rPr>
              <a:t>MovieFavorites.java</a:t>
            </a:r>
            <a:r>
              <a:rPr lang="en-US" sz="3200" dirty="0"/>
              <a:t> </a:t>
            </a:r>
            <a:r>
              <a:rPr lang="en-US" sz="3600" dirty="0"/>
              <a:t>that manages a list of favorite movies for a user (using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600" dirty="0"/>
              <a:t>) and allows the user to perform various different operations on their stored list of favorite movies.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Load a list of favorites in from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Compare the stored list of favorites to another list of favorites provided by the user in another file.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Move a specific favorite down in the list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Save the current list of favorites to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Add a list of favorites in a user-provided file to the stored list of favorites at a specified location.</a:t>
            </a:r>
          </a:p>
        </p:txBody>
      </p:sp>
    </p:spTree>
    <p:extLst>
      <p:ext uri="{BB962C8B-B14F-4D97-AF65-F5344CB8AC3E}">
        <p14:creationId xmlns:p14="http://schemas.microsoft.com/office/powerpoint/2010/main" val="137355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Favorites: Development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Set up main scaffold code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Menu loop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Each behavior, one at a time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You’ll see a similar development strategy in Creative Project 0’s specification – we recommend you follow it! 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10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10035</TotalTime>
  <Words>647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 Continued</vt:lpstr>
      <vt:lpstr>Lecture Outline</vt:lpstr>
      <vt:lpstr>Announcements</vt:lpstr>
      <vt:lpstr>Lecture Outline</vt:lpstr>
      <vt:lpstr>topN</vt:lpstr>
      <vt:lpstr>Lecture Outline</vt:lpstr>
      <vt:lpstr>Movie Favorites</vt:lpstr>
      <vt:lpstr>Movie Favorites Operations</vt:lpstr>
      <vt:lpstr>Movie Favorites: Development Strategy</vt:lpstr>
      <vt:lpstr>Movie Favorites Operations</vt:lpstr>
      <vt:lpstr>Movie Favorites Operations</vt:lpstr>
      <vt:lpstr>PrintStream</vt:lpstr>
      <vt:lpstr>addAll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233</cp:revision>
  <cp:lastPrinted>2022-09-27T21:33:44Z</cp:lastPrinted>
  <dcterms:created xsi:type="dcterms:W3CDTF">2020-06-13T06:27:42Z</dcterms:created>
  <dcterms:modified xsi:type="dcterms:W3CDTF">2022-10-08T03:31:19Z</dcterms:modified>
</cp:coreProperties>
</file>