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85" r:id="rId3"/>
    <p:sldId id="324" r:id="rId4"/>
    <p:sldId id="261" r:id="rId5"/>
    <p:sldId id="306" r:id="rId6"/>
    <p:sldId id="325" r:id="rId7"/>
    <p:sldId id="310" r:id="rId8"/>
    <p:sldId id="326" r:id="rId9"/>
    <p:sldId id="327" r:id="rId10"/>
    <p:sldId id="331" r:id="rId11"/>
    <p:sldId id="302" r:id="rId12"/>
    <p:sldId id="303" r:id="rId13"/>
    <p:sldId id="329" r:id="rId14"/>
    <p:sldId id="312" r:id="rId15"/>
    <p:sldId id="332" r:id="rId16"/>
    <p:sldId id="333" r:id="rId17"/>
    <p:sldId id="334" r:id="rId18"/>
    <p:sldId id="317" r:id="rId19"/>
    <p:sldId id="335" r:id="rId20"/>
    <p:sldId id="336" r:id="rId21"/>
    <p:sldId id="337" r:id="rId22"/>
    <p:sldId id="338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5F5F5"/>
    <a:srgbClr val="EF5777"/>
    <a:srgbClr val="0FB9B1"/>
    <a:srgbClr val="54A0FF"/>
    <a:srgbClr val="F7B731"/>
    <a:srgbClr val="FA8231"/>
    <a:srgbClr val="4E408B"/>
    <a:srgbClr val="43367C"/>
    <a:srgbClr val="2E2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1361"/>
  </p:normalViewPr>
  <p:slideViewPr>
    <p:cSldViewPr snapToGrid="0" snapToObjects="1">
      <p:cViewPr varScale="1">
        <p:scale>
          <a:sx n="83" d="100"/>
          <a:sy n="83" d="100"/>
        </p:scale>
        <p:origin x="57" y="165"/>
      </p:cViewPr>
      <p:guideLst/>
    </p:cSldViewPr>
  </p:slideViewPr>
  <p:outlineViewPr>
    <p:cViewPr>
      <p:scale>
        <a:sx n="33" d="100"/>
        <a:sy n="33" d="100"/>
      </p:scale>
      <p:origin x="0" y="-180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B3A00-37AE-DF4F-846D-B0E493D1DDE8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0FC8D-3FAB-384B-A523-F958535FC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3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9E575A9-56CD-5A42-B9C7-1068F9228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77" y="4013370"/>
            <a:ext cx="6212925" cy="1954786"/>
          </a:xfrm>
        </p:spPr>
        <p:txBody>
          <a:bodyPr anchor="t">
            <a:noAutofit/>
          </a:bodyPr>
          <a:lstStyle>
            <a:lvl1pPr>
              <a:defRPr sz="6000" b="0" i="0">
                <a:solidFill>
                  <a:srgbClr val="F0F0F0"/>
                </a:solidFill>
                <a:latin typeface="Montserrat SemiBold" pitchFamily="2" charset="77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B47C65-C622-BE47-AE97-E148F4F3EA4E}"/>
              </a:ext>
            </a:extLst>
          </p:cNvPr>
          <p:cNvSpPr txBox="1"/>
          <p:nvPr userDrawn="1"/>
        </p:nvSpPr>
        <p:spPr>
          <a:xfrm>
            <a:off x="292977" y="3182200"/>
            <a:ext cx="315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spc="100" baseline="0" dirty="0">
                <a:solidFill>
                  <a:srgbClr val="F0F0F0"/>
                </a:solidFill>
                <a:latin typeface="Montserrat ExtraBold" pitchFamily="2" charset="77"/>
              </a:rPr>
              <a:t>CSE 122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7A9EB4D-77DA-A446-AC45-F12975CF7B81}"/>
              </a:ext>
            </a:extLst>
          </p:cNvPr>
          <p:cNvSpPr/>
          <p:nvPr userDrawn="1"/>
        </p:nvSpPr>
        <p:spPr>
          <a:xfrm>
            <a:off x="420128" y="2753848"/>
            <a:ext cx="1269523" cy="420130"/>
          </a:xfrm>
          <a:prstGeom prst="roundRect">
            <a:avLst/>
          </a:prstGeom>
          <a:solidFill>
            <a:srgbClr val="FA8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0" i="0" spc="300" dirty="0">
                <a:latin typeface="Montserrat" pitchFamily="2" charset="77"/>
              </a:rPr>
              <a:t>LEC 02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E59AED-1ABF-8D47-B5D7-C50109AB6669}"/>
              </a:ext>
            </a:extLst>
          </p:cNvPr>
          <p:cNvSpPr/>
          <p:nvPr userDrawn="1"/>
        </p:nvSpPr>
        <p:spPr>
          <a:xfrm>
            <a:off x="7119063" y="1251643"/>
            <a:ext cx="5250244" cy="5153775"/>
          </a:xfrm>
          <a:prstGeom prst="roundRect">
            <a:avLst>
              <a:gd name="adj" fmla="val 1114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C2FC20-7CE0-2C4C-B8DA-5D843D7AD275}"/>
              </a:ext>
            </a:extLst>
          </p:cNvPr>
          <p:cNvSpPr txBox="1"/>
          <p:nvPr userDrawn="1"/>
        </p:nvSpPr>
        <p:spPr>
          <a:xfrm>
            <a:off x="8346734" y="5086747"/>
            <a:ext cx="3552289" cy="1174904"/>
          </a:xfrm>
          <a:prstGeom prst="rect">
            <a:avLst/>
          </a:prstGeom>
          <a:noFill/>
        </p:spPr>
        <p:txBody>
          <a:bodyPr wrap="square" numCol="3" rtlCol="0">
            <a:noAutofit/>
          </a:bodyPr>
          <a:lstStyle/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Ajay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Anson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Anthony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Audrey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Chloe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Colton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Connor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Elizabeth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Evelyn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Gaurav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Hilal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Hitesh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Jake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Jin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Karen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Kyler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Leon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Melissa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Noa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Parker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Poojitha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Samuel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Sara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Simon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Sravani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Tan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Vivek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E2DBEB-96AA-D441-AA1A-1803B569D8B7}"/>
              </a:ext>
            </a:extLst>
          </p:cNvPr>
          <p:cNvSpPr/>
          <p:nvPr userDrawn="1"/>
        </p:nvSpPr>
        <p:spPr>
          <a:xfrm>
            <a:off x="8346734" y="4819413"/>
            <a:ext cx="27671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Hunter Schafer </a:t>
            </a:r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/ Miya </a:t>
            </a:r>
            <a:r>
              <a:rPr lang="en-US" sz="12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Natsuhara</a:t>
            </a:r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7AD165-91DB-084B-A2F9-5E40F1ED88BD}"/>
              </a:ext>
            </a:extLst>
          </p:cNvPr>
          <p:cNvSpPr/>
          <p:nvPr userDrawn="1"/>
        </p:nvSpPr>
        <p:spPr>
          <a:xfrm>
            <a:off x="7360567" y="4819413"/>
            <a:ext cx="9861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Instructor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4EAA45-D4D9-8B42-AF08-0F7208E598C6}"/>
              </a:ext>
            </a:extLst>
          </p:cNvPr>
          <p:cNvSpPr/>
          <p:nvPr userDrawn="1"/>
        </p:nvSpPr>
        <p:spPr>
          <a:xfrm>
            <a:off x="7848275" y="5075655"/>
            <a:ext cx="4796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TAs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204213-5282-9748-829A-B0CF9968EAE3}"/>
              </a:ext>
            </a:extLst>
          </p:cNvPr>
          <p:cNvCxnSpPr/>
          <p:nvPr userDrawn="1"/>
        </p:nvCxnSpPr>
        <p:spPr>
          <a:xfrm>
            <a:off x="7452794" y="4551419"/>
            <a:ext cx="446830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C7426B-729E-F7D5-0736-3AD7D1926A0A}"/>
              </a:ext>
            </a:extLst>
          </p:cNvPr>
          <p:cNvSpPr/>
          <p:nvPr userDrawn="1"/>
        </p:nvSpPr>
        <p:spPr>
          <a:xfrm>
            <a:off x="-369625" y="5494620"/>
            <a:ext cx="4632957" cy="1688781"/>
          </a:xfrm>
          <a:prstGeom prst="roundRect">
            <a:avLst>
              <a:gd name="adj" fmla="val 9433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808DAC-636A-06AC-ADA9-6F6514C7FCE0}"/>
              </a:ext>
            </a:extLst>
          </p:cNvPr>
          <p:cNvSpPr/>
          <p:nvPr userDrawn="1"/>
        </p:nvSpPr>
        <p:spPr>
          <a:xfrm>
            <a:off x="71163" y="5574803"/>
            <a:ext cx="22506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Questions during Class?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DE38F8-AD40-1DC7-1944-4682FDD989B1}"/>
              </a:ext>
            </a:extLst>
          </p:cNvPr>
          <p:cNvSpPr/>
          <p:nvPr userDrawn="1"/>
        </p:nvSpPr>
        <p:spPr>
          <a:xfrm>
            <a:off x="72629" y="5851802"/>
            <a:ext cx="2432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Raise hand or send here</a:t>
            </a:r>
          </a:p>
          <a:p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20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sli.do</a:t>
            </a:r>
            <a:r>
              <a:rPr lang="en-US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    #cse-122 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F316C5E-94E4-1E69-FEBC-BC7B29D56913}"/>
              </a:ext>
            </a:extLst>
          </p:cNvPr>
          <p:cNvSpPr/>
          <p:nvPr userDrawn="1"/>
        </p:nvSpPr>
        <p:spPr>
          <a:xfrm>
            <a:off x="2950313" y="5594680"/>
            <a:ext cx="1218438" cy="122308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788E2-53AC-E040-9733-D210E855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10CAD9-D825-5C41-812F-1D2BA3804933}"/>
              </a:ext>
            </a:extLst>
          </p:cNvPr>
          <p:cNvSpPr txBox="1"/>
          <p:nvPr userDrawn="1"/>
        </p:nvSpPr>
        <p:spPr>
          <a:xfrm>
            <a:off x="568410" y="469557"/>
            <a:ext cx="2014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1727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B8B3-3837-584A-94CD-BA26A8EF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CF4A-8D26-7E47-BE24-56CAFA2B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A4DA-0832-AD49-906C-ED72A76C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e: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3AA407-1DA0-3243-8E37-6DD02AC469B7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sli.do</a:t>
            </a:r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      #cse-122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2FB86-FF62-31DF-F83C-54AC220C7122}"/>
              </a:ext>
            </a:extLst>
          </p:cNvPr>
          <p:cNvSpPr txBox="1"/>
          <p:nvPr userDrawn="1"/>
        </p:nvSpPr>
        <p:spPr>
          <a:xfrm>
            <a:off x="1106916" y="300371"/>
            <a:ext cx="3741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Think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7D0B743-6487-A3F6-EBE7-3E0368CD2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154039" y="300371"/>
            <a:ext cx="684160" cy="781897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F486DBF-0D75-55DB-9928-3E596B345D51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5B7D14-FA34-B2D9-C621-221E813EEED7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5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itce: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96D726-B7B5-E5FD-95E9-944FA8727D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4039" y="300371"/>
            <a:ext cx="961802" cy="769442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FA711B-19AB-5E1A-7C37-14ED2D5431ED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sli.do</a:t>
            </a:r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      #cse-122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92366A2-C9D8-2580-7B79-3B1F6DDAB802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61646E-9F5C-9C61-C30B-3DF312AA0AE9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522D9B-890F-87AE-E16B-BD76B76C8428}"/>
              </a:ext>
            </a:extLst>
          </p:cNvPr>
          <p:cNvSpPr txBox="1"/>
          <p:nvPr userDrawn="1"/>
        </p:nvSpPr>
        <p:spPr>
          <a:xfrm>
            <a:off x="1106916" y="300371"/>
            <a:ext cx="33576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Pair</a:t>
            </a:r>
          </a:p>
        </p:txBody>
      </p:sp>
    </p:spTree>
    <p:extLst>
      <p:ext uri="{BB962C8B-B14F-4D97-AF65-F5344CB8AC3E}">
        <p14:creationId xmlns:p14="http://schemas.microsoft.com/office/powerpoint/2010/main" val="403959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3D231-F19F-A840-B5BC-F29C9E521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AC8BA-BD64-6945-A342-22D20483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2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D3693-0064-BB4F-9EC2-569D4049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8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B460B4-70F4-B145-8648-892BD738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73FE4-2A2D-D54E-9CA7-3BE743A50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0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0E522-6C81-E146-9573-8B2A26576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7150" y="6329363"/>
            <a:ext cx="55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2E235D"/>
                </a:solidFill>
              </a:defRPr>
            </a:lvl1pPr>
          </a:lstStyle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829BDB-00F0-1A4D-85ED-E7EECB1665B0}"/>
              </a:ext>
            </a:extLst>
          </p:cNvPr>
          <p:cNvSpPr/>
          <p:nvPr userDrawn="1"/>
        </p:nvSpPr>
        <p:spPr>
          <a:xfrm>
            <a:off x="-89452" y="-2819"/>
            <a:ext cx="12503426" cy="23955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99840-7979-4642-ADBB-375B21C7BD9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" y="29972"/>
            <a:ext cx="2150721" cy="169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6FF7FA-8B99-C643-9479-91C32ACC4F6F}"/>
              </a:ext>
            </a:extLst>
          </p:cNvPr>
          <p:cNvSpPr txBox="1"/>
          <p:nvPr userDrawn="1"/>
        </p:nvSpPr>
        <p:spPr>
          <a:xfrm>
            <a:off x="10569575" y="0"/>
            <a:ext cx="1622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CSE 122 Autumn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2E279-6D9E-BC4A-A9B9-46E4512D586D}"/>
              </a:ext>
            </a:extLst>
          </p:cNvPr>
          <p:cNvSpPr txBox="1"/>
          <p:nvPr userDrawn="1"/>
        </p:nvSpPr>
        <p:spPr>
          <a:xfrm>
            <a:off x="3000376" y="-2819"/>
            <a:ext cx="6191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LEC 02: </a:t>
            </a:r>
            <a:r>
              <a:rPr lang="en-US" sz="900" b="1" i="0" dirty="0" err="1">
                <a:solidFill>
                  <a:schemeClr val="bg1"/>
                </a:solidFill>
                <a:latin typeface="Montserrat SemiBold" pitchFamily="2" charset="77"/>
              </a:rPr>
              <a:t>ArrayList</a:t>
            </a:r>
            <a:endParaRPr lang="en-US" sz="900" b="1" i="0" dirty="0">
              <a:solidFill>
                <a:schemeClr val="bg1"/>
              </a:solidFill>
              <a:latin typeface="Montserrat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4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open.spotify.com/playlist/31eOln0zVxrUEAg9eK8jrC?si=2dc7b7c1964b4a0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courses.cs.washington.edu/courses/cse122/22au/resources/testing_tips/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ourses.cs.washington.edu/courses/cse122/22au/office_hours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stem.org/us/courses/23932/lessons/45553/slides/260918)" TargetMode="External"/><Relationship Id="rId2" Type="http://schemas.openxmlformats.org/officeDocument/2006/relationships/hyperlink" Target="https://cse12x.github.io/java-tutorial/index.html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E336-7FEF-924C-B9A0-DBFB9A4D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3" y="4125093"/>
            <a:ext cx="6591226" cy="1954786"/>
          </a:xfrm>
        </p:spPr>
        <p:txBody>
          <a:bodyPr/>
          <a:lstStyle/>
          <a:p>
            <a:r>
              <a:rPr lang="en-US" sz="3600" dirty="0" err="1"/>
              <a:t>ArrayList</a:t>
            </a:r>
            <a:endParaRPr lang="en-US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0A5DD-90C5-8F48-BFF7-AE8301DF7CEF}"/>
              </a:ext>
            </a:extLst>
          </p:cNvPr>
          <p:cNvSpPr txBox="1"/>
          <p:nvPr/>
        </p:nvSpPr>
        <p:spPr>
          <a:xfrm>
            <a:off x="7456906" y="2225075"/>
            <a:ext cx="44768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 to your neighbors:</a:t>
            </a:r>
          </a:p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Dogs or cats? 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B3FA4D-2EA7-2844-8846-AA5A5AC61268}"/>
              </a:ext>
            </a:extLst>
          </p:cNvPr>
          <p:cNvSpPr txBox="1"/>
          <p:nvPr/>
        </p:nvSpPr>
        <p:spPr>
          <a:xfrm>
            <a:off x="7379594" y="1403798"/>
            <a:ext cx="4631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80" dirty="0">
                <a:solidFill>
                  <a:schemeClr val="bg1">
                    <a:lumMod val="65000"/>
                  </a:schemeClr>
                </a:solidFill>
                <a:latin typeface="Montserrat SemiBold" pitchFamily="2" charset="77"/>
              </a:rPr>
              <a:t>BEFORE WE START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43380-B729-584C-8218-B4C9A0B5BB95}"/>
              </a:ext>
            </a:extLst>
          </p:cNvPr>
          <p:cNvSpPr txBox="1"/>
          <p:nvPr/>
        </p:nvSpPr>
        <p:spPr>
          <a:xfrm>
            <a:off x="7630732" y="4125093"/>
            <a:ext cx="4211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Music: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Hunter/Miya’s Playlist</a:t>
            </a: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Open photo">
            <a:extLst>
              <a:ext uri="{FF2B5EF4-FFF2-40B4-BE49-F238E27FC236}">
                <a16:creationId xmlns:a16="http://schemas.microsoft.com/office/drawing/2014/main" id="{2673CB24-A704-4973-807F-5A57027503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271" y="5692767"/>
            <a:ext cx="1027793" cy="102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29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 err="1"/>
              <a:t>ArrayList</a:t>
            </a:r>
            <a:r>
              <a:rPr lang="en-US" dirty="0"/>
              <a:t> Recap</a:t>
            </a:r>
          </a:p>
          <a:p>
            <a:pPr>
              <a:spcAft>
                <a:spcPts val="1200"/>
              </a:spcAft>
            </a:pPr>
            <a:r>
              <a:rPr lang="en-US" b="1" dirty="0" err="1">
                <a:solidFill>
                  <a:schemeClr val="accent5"/>
                </a:solidFill>
              </a:rPr>
              <a:t>ArrayList</a:t>
            </a:r>
            <a:r>
              <a:rPr lang="en-US" b="1" dirty="0">
                <a:solidFill>
                  <a:schemeClr val="accent5"/>
                </a:solidFill>
              </a:rPr>
              <a:t> Examples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4024433" y="2770340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29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FDAD0-8E15-3369-5466-83CFC6E3F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2CD5F46-9BDE-40C0-4839-7317955CCD03}"/>
              </a:ext>
            </a:extLst>
          </p:cNvPr>
          <p:cNvSpPr txBox="1">
            <a:spLocks/>
          </p:cNvSpPr>
          <p:nvPr/>
        </p:nvSpPr>
        <p:spPr>
          <a:xfrm>
            <a:off x="838199" y="2150701"/>
            <a:ext cx="10515600" cy="44666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buClr>
                <a:schemeClr val="tx1"/>
              </a:buClr>
            </a:pPr>
            <a:r>
              <a:rPr lang="en-US" b="1" dirty="0">
                <a:solidFill>
                  <a:schemeClr val="accent3"/>
                </a:solidFill>
              </a:rPr>
              <a:t>Goal</a:t>
            </a:r>
            <a:r>
              <a:rPr lang="en-US" dirty="0"/>
              <a:t>: Get you actively participating in your learning</a:t>
            </a:r>
            <a:endParaRPr lang="en-US" b="1" dirty="0"/>
          </a:p>
          <a:p>
            <a:pPr fontAlgn="base"/>
            <a:r>
              <a:rPr lang="en-US" dirty="0"/>
              <a:t>Typical Activity</a:t>
            </a:r>
          </a:p>
          <a:p>
            <a:pPr lvl="1" fontAlgn="base"/>
            <a:r>
              <a:rPr lang="en-US" dirty="0"/>
              <a:t>Question is posed</a:t>
            </a:r>
          </a:p>
          <a:p>
            <a:pPr lvl="1" fontAlgn="base">
              <a:buClr>
                <a:schemeClr val="tx1"/>
              </a:buClr>
            </a:pPr>
            <a:r>
              <a:rPr lang="en-US" b="1" dirty="0">
                <a:solidFill>
                  <a:schemeClr val="accent3"/>
                </a:solidFill>
              </a:rPr>
              <a:t>Think</a:t>
            </a:r>
            <a:r>
              <a:rPr lang="en-US" b="1" dirty="0"/>
              <a:t> </a:t>
            </a:r>
            <a:r>
              <a:rPr lang="en-US" dirty="0"/>
              <a:t>(1 min): Think about the question on your own</a:t>
            </a:r>
            <a:endParaRPr lang="en-US" b="1" dirty="0"/>
          </a:p>
          <a:p>
            <a:pPr lvl="1" fontAlgn="base">
              <a:buClr>
                <a:schemeClr val="tx1"/>
              </a:buClr>
            </a:pPr>
            <a:r>
              <a:rPr lang="en-US" b="1" dirty="0">
                <a:solidFill>
                  <a:schemeClr val="accent3"/>
                </a:solidFill>
              </a:rPr>
              <a:t>Pair</a:t>
            </a:r>
            <a:r>
              <a:rPr lang="en-US" b="1" dirty="0"/>
              <a:t> </a:t>
            </a:r>
            <a:r>
              <a:rPr lang="en-US" dirty="0"/>
              <a:t>(2 min): Talk with your neighbor to discuss question</a:t>
            </a:r>
            <a:endParaRPr lang="en-US" b="1" dirty="0"/>
          </a:p>
          <a:p>
            <a:pPr lvl="2" fontAlgn="base">
              <a:buClr>
                <a:schemeClr val="tx1"/>
              </a:buClr>
            </a:pPr>
            <a:r>
              <a:rPr lang="en-US" dirty="0"/>
              <a:t>If you arrive at different conclusions, discuss your logic and figure out why you differ!</a:t>
            </a:r>
          </a:p>
          <a:p>
            <a:pPr lvl="2" fontAlgn="base">
              <a:buClr>
                <a:schemeClr val="tx1"/>
              </a:buClr>
            </a:pPr>
            <a:r>
              <a:rPr lang="en-US" dirty="0"/>
              <a:t>If you arrived at the same conclusion, discuss why the other answers might be wrong!</a:t>
            </a:r>
          </a:p>
          <a:p>
            <a:pPr lvl="1" fontAlgn="base">
              <a:buClr>
                <a:schemeClr val="tx1"/>
              </a:buClr>
            </a:pPr>
            <a:r>
              <a:rPr lang="en-US" b="1" dirty="0">
                <a:solidFill>
                  <a:schemeClr val="accent3"/>
                </a:solidFill>
              </a:rPr>
              <a:t>Share</a:t>
            </a:r>
            <a:r>
              <a:rPr lang="en-US" b="1" dirty="0"/>
              <a:t> </a:t>
            </a:r>
            <a:r>
              <a:rPr lang="en-US" dirty="0"/>
              <a:t>(1 min): We discuss the conclusions as a class</a:t>
            </a:r>
            <a:endParaRPr lang="en-US" b="1" dirty="0"/>
          </a:p>
          <a:p>
            <a:pPr fontAlgn="base"/>
            <a:r>
              <a:rPr lang="en-US" dirty="0"/>
              <a:t>During each of the </a:t>
            </a:r>
            <a:r>
              <a:rPr lang="en-US" b="1" dirty="0">
                <a:solidFill>
                  <a:schemeClr val="accent3"/>
                </a:solidFill>
              </a:rPr>
              <a:t>Think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chemeClr val="accent3"/>
                </a:solidFill>
              </a:rPr>
              <a:t>Pair</a:t>
            </a:r>
            <a:r>
              <a:rPr lang="en-US" dirty="0"/>
              <a:t> stages, you will respond to the question via a </a:t>
            </a:r>
            <a:r>
              <a:rPr lang="en-US" dirty="0" err="1"/>
              <a:t>sli.do</a:t>
            </a:r>
            <a:r>
              <a:rPr lang="en-US" dirty="0"/>
              <a:t> poll</a:t>
            </a:r>
          </a:p>
          <a:p>
            <a:pPr lvl="1" fontAlgn="base"/>
            <a:r>
              <a:rPr lang="en-US" dirty="0"/>
              <a:t>Not worth any points, just here to help you learn! 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2" descr="Open photo">
            <a:extLst>
              <a:ext uri="{FF2B5EF4-FFF2-40B4-BE49-F238E27FC236}">
                <a16:creationId xmlns:a16="http://schemas.microsoft.com/office/drawing/2014/main" id="{64DCCD4D-6020-4D13-A645-DC2E9A6D7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591" y="292377"/>
            <a:ext cx="762635" cy="76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259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pen photo">
            <a:extLst>
              <a:ext uri="{FF2B5EF4-FFF2-40B4-BE49-F238E27FC236}">
                <a16:creationId xmlns:a16="http://schemas.microsoft.com/office/drawing/2014/main" id="{13F331E2-21D1-42D0-A4D1-B77661D05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591" y="292377"/>
            <a:ext cx="762635" cy="76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C97DB8B-CE89-4FF0-A568-C8A520FF6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206" y="1416814"/>
            <a:ext cx="10575593" cy="768393"/>
          </a:xfrm>
        </p:spPr>
        <p:txBody>
          <a:bodyPr>
            <a:noAutofit/>
          </a:bodyPr>
          <a:lstStyle/>
          <a:p>
            <a:r>
              <a:rPr lang="en-US" sz="4000" dirty="0"/>
              <a:t>What is the best “plain English” description of this method?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BEC0BD-6974-485C-A1B0-0A09B2BB8D00}"/>
              </a:ext>
            </a:extLst>
          </p:cNvPr>
          <p:cNvSpPr txBox="1"/>
          <p:nvPr/>
        </p:nvSpPr>
        <p:spPr>
          <a:xfrm>
            <a:off x="796030" y="2424674"/>
            <a:ext cx="7433571" cy="1488483"/>
          </a:xfrm>
          <a:prstGeom prst="rect">
            <a:avLst/>
          </a:prstGeom>
          <a:solidFill>
            <a:srgbClr val="FAFAF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267F99"/>
                </a:solidFill>
                <a:latin typeface="Consolas" panose="020B0609020204030204" pitchFamily="49" charset="0"/>
              </a:rPr>
              <a:t>void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795E26"/>
                </a:solidFill>
                <a:latin typeface="Consolas" panose="020B0609020204030204" pitchFamily="49" charset="0"/>
              </a:rPr>
              <a:t>method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267F99"/>
                </a:solidFill>
                <a:latin typeface="Consolas" panose="020B0609020204030204" pitchFamily="49" charset="0"/>
              </a:rPr>
              <a:t>ArrayList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&lt;Double&gt; list)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dirty="0">
                <a:solidFill>
                  <a:srgbClr val="AF00DB"/>
                </a:solidFill>
                <a:latin typeface="Consolas" panose="020B0609020204030204" pitchFamily="49" charset="0"/>
              </a:rPr>
              <a:t>for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>
                <a:solidFill>
                  <a:srgbClr val="098658"/>
                </a:solidFill>
                <a:latin typeface="Consolas" panose="020B0609020204030204" pitchFamily="49" charset="0"/>
              </a:rPr>
              <a:t>0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&lt;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Consolas" panose="020B0609020204030204" pitchFamily="49" charset="0"/>
              </a:rPr>
              <a:t>size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++)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System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out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Consolas" panose="020B0609020204030204" pitchFamily="49" charset="0"/>
              </a:rPr>
              <a:t>println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 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") 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Consolas" panose="020B0609020204030204" pitchFamily="49" charset="0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));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  }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65D4F2-E660-4AEF-8D5F-C9ABF64824FF}"/>
              </a:ext>
            </a:extLst>
          </p:cNvPr>
          <p:cNvSpPr txBox="1"/>
          <p:nvPr/>
        </p:nvSpPr>
        <p:spPr>
          <a:xfrm>
            <a:off x="776377" y="4037162"/>
            <a:ext cx="108980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stuff</a:t>
            </a:r>
          </a:p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out the list from front to back, with elements numbered 0, 1, 2, …</a:t>
            </a:r>
          </a:p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out the list from front to back</a:t>
            </a:r>
          </a:p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out the list from back to front</a:t>
            </a:r>
          </a:p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out the elements of the list using a for loop that starts at 0 and runs until one less than the size of the list and at each point prints out the element at that index.</a:t>
            </a:r>
          </a:p>
          <a:p>
            <a:pPr marL="342900" indent="-342900">
              <a:buAutoNum type="alphaUcParenR"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59093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pen photo">
            <a:extLst>
              <a:ext uri="{FF2B5EF4-FFF2-40B4-BE49-F238E27FC236}">
                <a16:creationId xmlns:a16="http://schemas.microsoft.com/office/drawing/2014/main" id="{2A781EE3-A298-47A7-B989-043BF4B47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591" y="292377"/>
            <a:ext cx="762635" cy="76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306EB41F-E4FA-439A-A48B-133697A12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22572"/>
            <a:ext cx="10515600" cy="762635"/>
          </a:xfrm>
        </p:spPr>
        <p:txBody>
          <a:bodyPr>
            <a:noAutofit/>
          </a:bodyPr>
          <a:lstStyle/>
          <a:p>
            <a:r>
              <a:rPr lang="en-US" sz="4000" dirty="0"/>
              <a:t>What is the best “plain English” description of this method?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D463A7-CEFA-40CE-9621-15F620281B1E}"/>
              </a:ext>
            </a:extLst>
          </p:cNvPr>
          <p:cNvSpPr txBox="1"/>
          <p:nvPr/>
        </p:nvSpPr>
        <p:spPr>
          <a:xfrm>
            <a:off x="838199" y="2435829"/>
            <a:ext cx="7391402" cy="1477328"/>
          </a:xfrm>
          <a:prstGeom prst="rect">
            <a:avLst/>
          </a:prstGeom>
          <a:solidFill>
            <a:srgbClr val="FAFAF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267F99"/>
                </a:solidFill>
                <a:latin typeface="Consolas" panose="020B0609020204030204" pitchFamily="49" charset="0"/>
              </a:rPr>
              <a:t>void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795E26"/>
                </a:solidFill>
                <a:latin typeface="Consolas" panose="020B0609020204030204" pitchFamily="49" charset="0"/>
              </a:rPr>
              <a:t>method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267F99"/>
                </a:solidFill>
                <a:latin typeface="Consolas" panose="020B0609020204030204" pitchFamily="49" charset="0"/>
              </a:rPr>
              <a:t>ArrayList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&lt;Double&gt; list)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dirty="0">
                <a:solidFill>
                  <a:srgbClr val="AF00DB"/>
                </a:solidFill>
                <a:latin typeface="Consolas" panose="020B0609020204030204" pitchFamily="49" charset="0"/>
              </a:rPr>
              <a:t>for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>
                <a:solidFill>
                  <a:srgbClr val="098658"/>
                </a:solidFill>
                <a:latin typeface="Consolas" panose="020B0609020204030204" pitchFamily="49" charset="0"/>
              </a:rPr>
              <a:t>0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&lt;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Consolas" panose="020B0609020204030204" pitchFamily="49" charset="0"/>
              </a:rPr>
              <a:t>size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++)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System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out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Consolas" panose="020B0609020204030204" pitchFamily="49" charset="0"/>
              </a:rPr>
              <a:t>println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 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") 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Consolas" panose="020B0609020204030204" pitchFamily="49" charset="0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));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  }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79C593-D434-48BA-83F2-09E32EF785D2}"/>
              </a:ext>
            </a:extLst>
          </p:cNvPr>
          <p:cNvSpPr txBox="1"/>
          <p:nvPr/>
        </p:nvSpPr>
        <p:spPr>
          <a:xfrm>
            <a:off x="838199" y="4060169"/>
            <a:ext cx="108362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stuff</a:t>
            </a:r>
          </a:p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out the list from front to back, with elements numbered 0, 1, 2, …</a:t>
            </a:r>
          </a:p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out the list from front to back</a:t>
            </a:r>
          </a:p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out the list from back to front</a:t>
            </a:r>
          </a:p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out the elements of the list using a for loop that starts at 0 and runs until one less than the size of the list and at each point prints out the element at that index.</a:t>
            </a:r>
          </a:p>
          <a:p>
            <a:pPr marL="342900" indent="-342900">
              <a:buAutoNum type="alphaUcParenR"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27045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loadFromFile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Write a method called </a:t>
            </a:r>
            <a:r>
              <a:rPr lang="en-US" dirty="0" err="1">
                <a:latin typeface="Consolas" panose="020B0609020204030204" pitchFamily="49" charset="0"/>
              </a:rPr>
              <a:t>loadFromFile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/>
              <a:t>that accepts a </a:t>
            </a:r>
            <a:r>
              <a:rPr lang="en-US" dirty="0">
                <a:latin typeface="Consolas" panose="020B0609020204030204" pitchFamily="49" charset="0"/>
              </a:rPr>
              <a:t>Scanner </a:t>
            </a:r>
            <a:r>
              <a:rPr lang="en-US" dirty="0"/>
              <a:t>as a parameter and returns a new </a:t>
            </a:r>
            <a:r>
              <a:rPr lang="en-US" dirty="0" err="1">
                <a:latin typeface="Consolas" panose="020B0609020204030204" pitchFamily="49" charset="0"/>
              </a:rPr>
              <a:t>ArrayList</a:t>
            </a:r>
            <a:r>
              <a:rPr lang="en-US" dirty="0"/>
              <a:t> of </a:t>
            </a:r>
            <a:r>
              <a:rPr lang="en-US" dirty="0">
                <a:latin typeface="Consolas" panose="020B0609020204030204" pitchFamily="49" charset="0"/>
              </a:rPr>
              <a:t>String</a:t>
            </a:r>
            <a:r>
              <a:rPr lang="en-US" dirty="0"/>
              <a:t>s where each element of the </a:t>
            </a:r>
            <a:r>
              <a:rPr lang="en-US" dirty="0" err="1">
                <a:latin typeface="Consolas" panose="020B0609020204030204" pitchFamily="49" charset="0"/>
              </a:rPr>
              <a:t>ArrayList</a:t>
            </a:r>
            <a:r>
              <a:rPr lang="en-US" dirty="0"/>
              <a:t> is a line from the </a:t>
            </a:r>
            <a:r>
              <a:rPr lang="en-US" dirty="0">
                <a:latin typeface="Consolas" panose="020B0609020204030204" pitchFamily="49" charset="0"/>
              </a:rPr>
              <a:t>Scanner</a:t>
            </a:r>
            <a:r>
              <a:rPr lang="en-US" dirty="0"/>
              <a:t>, matching the order of the </a:t>
            </a:r>
            <a:r>
              <a:rPr lang="en-US" dirty="0">
                <a:latin typeface="Consolas" panose="020B0609020204030204" pitchFamily="49" charset="0"/>
              </a:rPr>
              <a:t>Scanner</a:t>
            </a:r>
            <a:r>
              <a:rPr lang="en-US" dirty="0"/>
              <a:t>’s contents.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e.g., the first line in the </a:t>
            </a:r>
            <a:r>
              <a:rPr lang="en-US" dirty="0">
                <a:latin typeface="Consolas" panose="020B0609020204030204" pitchFamily="49" charset="0"/>
              </a:rPr>
              <a:t>Scanner</a:t>
            </a:r>
            <a:r>
              <a:rPr lang="en-US" dirty="0"/>
              <a:t> is stored at index 0, the next line is stored at index 1, etc. </a:t>
            </a:r>
          </a:p>
        </p:txBody>
      </p:sp>
    </p:spTree>
    <p:extLst>
      <p:ext uri="{BB962C8B-B14F-4D97-AF65-F5344CB8AC3E}">
        <p14:creationId xmlns:p14="http://schemas.microsoft.com/office/powerpoint/2010/main" val="15002888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moveDown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Write a method called </a:t>
            </a:r>
            <a:r>
              <a:rPr lang="en-US" dirty="0" err="1">
                <a:latin typeface="Consolas" panose="020B0609020204030204" pitchFamily="49" charset="0"/>
              </a:rPr>
              <a:t>moveDown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/>
              <a:t>that accepts an </a:t>
            </a:r>
            <a:r>
              <a:rPr lang="en-US" dirty="0" err="1">
                <a:latin typeface="Consolas" panose="020B0609020204030204" pitchFamily="49" charset="0"/>
              </a:rPr>
              <a:t>ArrayList</a:t>
            </a:r>
            <a:r>
              <a:rPr lang="en-US" dirty="0"/>
              <a:t> of integers </a:t>
            </a:r>
            <a:r>
              <a:rPr lang="en-US" dirty="0">
                <a:latin typeface="Consolas" panose="020B0609020204030204" pitchFamily="49" charset="0"/>
              </a:rPr>
              <a:t>list</a:t>
            </a:r>
            <a:r>
              <a:rPr lang="en-US" dirty="0"/>
              <a:t> and an </a:t>
            </a:r>
            <a:r>
              <a:rPr lang="en-US" dirty="0">
                <a:latin typeface="Consolas" panose="020B0609020204030204" pitchFamily="49" charset="0"/>
              </a:rPr>
              <a:t>int</a:t>
            </a:r>
            <a:r>
              <a:rPr lang="en-US" dirty="0"/>
              <a:t> </a:t>
            </a:r>
            <a:r>
              <a:rPr lang="en-US" dirty="0">
                <a:latin typeface="Consolas" panose="020B0609020204030204" pitchFamily="49" charset="0"/>
              </a:rPr>
              <a:t>n</a:t>
            </a:r>
            <a:r>
              <a:rPr lang="en-US" dirty="0"/>
              <a:t> and moves the element at index </a:t>
            </a:r>
            <a:r>
              <a:rPr lang="en-US" dirty="0">
                <a:latin typeface="Consolas" panose="020B0609020204030204" pitchFamily="49" charset="0"/>
              </a:rPr>
              <a:t>n</a:t>
            </a:r>
            <a:r>
              <a:rPr lang="en-US" dirty="0"/>
              <a:t> one space to the right in </a:t>
            </a:r>
            <a:r>
              <a:rPr lang="en-US" dirty="0">
                <a:latin typeface="Consolas" panose="020B0609020204030204" pitchFamily="49" charset="0"/>
              </a:rPr>
              <a:t>list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example, if </a:t>
            </a:r>
            <a:r>
              <a:rPr lang="en-US" dirty="0">
                <a:latin typeface="Consolas" panose="020B0609020204030204" pitchFamily="49" charset="0"/>
              </a:rPr>
              <a:t>list</a:t>
            </a:r>
            <a:r>
              <a:rPr lang="en-US" dirty="0"/>
              <a:t> contains </a:t>
            </a:r>
            <a:r>
              <a:rPr lang="en-US" dirty="0">
                <a:latin typeface="Consolas" panose="020B0609020204030204" pitchFamily="49" charset="0"/>
              </a:rPr>
              <a:t>[8, 4, 13, -7]</a:t>
            </a:r>
            <a:r>
              <a:rPr lang="en-US" dirty="0"/>
              <a:t> and our method is called with </a:t>
            </a:r>
            <a:r>
              <a:rPr lang="en-US" dirty="0" err="1">
                <a:latin typeface="Consolas" panose="020B0609020204030204" pitchFamily="49" charset="0"/>
              </a:rPr>
              <a:t>moveDown</a:t>
            </a:r>
            <a:r>
              <a:rPr lang="en-US" dirty="0">
                <a:latin typeface="Consolas" panose="020B0609020204030204" pitchFamily="49" charset="0"/>
              </a:rPr>
              <a:t>(list, 2)</a:t>
            </a:r>
            <a:r>
              <a:rPr lang="en-US" dirty="0"/>
              <a:t>, after the method call </a:t>
            </a:r>
            <a:r>
              <a:rPr lang="en-US" dirty="0">
                <a:latin typeface="Consolas" panose="020B0609020204030204" pitchFamily="49" charset="0"/>
              </a:rPr>
              <a:t>list</a:t>
            </a:r>
            <a:r>
              <a:rPr lang="en-US" dirty="0"/>
              <a:t> would contain </a:t>
            </a:r>
            <a:r>
              <a:rPr lang="en-US" dirty="0">
                <a:latin typeface="Consolas" panose="020B0609020204030204" pitchFamily="49" charset="0"/>
              </a:rPr>
              <a:t>[8, 4, -7, 13]</a:t>
            </a:r>
            <a:r>
              <a:rPr lang="en-US" dirty="0"/>
              <a:t> (notice that the elements at indexes 2 and 3 have swapped places). </a:t>
            </a:r>
          </a:p>
        </p:txBody>
      </p:sp>
    </p:spTree>
    <p:extLst>
      <p:ext uri="{BB962C8B-B14F-4D97-AF65-F5344CB8AC3E}">
        <p14:creationId xmlns:p14="http://schemas.microsoft.com/office/powerpoint/2010/main" val="7748083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pen photo">
            <a:extLst>
              <a:ext uri="{FF2B5EF4-FFF2-40B4-BE49-F238E27FC236}">
                <a16:creationId xmlns:a16="http://schemas.microsoft.com/office/drawing/2014/main" id="{13F331E2-21D1-42D0-A4D1-B77661D05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591" y="292377"/>
            <a:ext cx="762635" cy="76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C97DB8B-CE89-4FF0-A568-C8A520FF6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206" y="1416814"/>
            <a:ext cx="10575593" cy="768393"/>
          </a:xfrm>
        </p:spPr>
        <p:txBody>
          <a:bodyPr>
            <a:noAutofit/>
          </a:bodyPr>
          <a:lstStyle/>
          <a:p>
            <a:r>
              <a:rPr lang="en-US" sz="3600" dirty="0"/>
              <a:t>What </a:t>
            </a:r>
            <a:r>
              <a:rPr lang="en-US" sz="3600" dirty="0" err="1"/>
              <a:t>ArrayList</a:t>
            </a:r>
            <a:r>
              <a:rPr lang="en-US" sz="3600" dirty="0"/>
              <a:t> methods (and in what order) could we use to implement the </a:t>
            </a:r>
            <a:r>
              <a:rPr lang="en-US" sz="3600" dirty="0" err="1"/>
              <a:t>moveDown</a:t>
            </a:r>
            <a:r>
              <a:rPr lang="en-US" sz="3600" dirty="0"/>
              <a:t> method?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65D4F2-E660-4AEF-8D5F-C9ABF64824FF}"/>
              </a:ext>
            </a:extLst>
          </p:cNvPr>
          <p:cNvSpPr txBox="1"/>
          <p:nvPr/>
        </p:nvSpPr>
        <p:spPr>
          <a:xfrm>
            <a:off x="546339" y="2455652"/>
            <a:ext cx="108980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nsolas" panose="020B0609020204030204" pitchFamily="49" charset="0"/>
              </a:rPr>
              <a:t>A)</a:t>
            </a:r>
            <a:r>
              <a:rPr lang="en-US" sz="2400" b="1" dirty="0">
                <a:solidFill>
                  <a:srgbClr val="001080"/>
                </a:solidFill>
                <a:latin typeface="Consolas" panose="020B0609020204030204" pitchFamily="49" charset="0"/>
              </a:rPr>
              <a:t> </a:t>
            </a:r>
            <a:r>
              <a:rPr lang="pt-BR" sz="2400" dirty="0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pt-BR" sz="2400" dirty="0">
                <a:solidFill>
                  <a:srgbClr val="795E26"/>
                </a:solidFill>
                <a:latin typeface="Consolas" panose="020B0609020204030204" pitchFamily="49" charset="0"/>
              </a:rPr>
              <a:t>remove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  <a:b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pt-BR" sz="2400" dirty="0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pt-BR" sz="2400" dirty="0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</a:p>
          <a:p>
            <a:pPr marL="342900" indent="-342900">
              <a:buAutoNum type="alphaUcParenR"/>
            </a:pPr>
            <a:endParaRPr lang="en-US" sz="2400" dirty="0"/>
          </a:p>
          <a:p>
            <a:r>
              <a:rPr lang="en-US" sz="2400" b="1" dirty="0">
                <a:latin typeface="Consolas" panose="020B0609020204030204" pitchFamily="49" charset="0"/>
              </a:rPr>
              <a:t>B)</a:t>
            </a:r>
            <a:r>
              <a:rPr lang="en-US" sz="2400" dirty="0">
                <a:solidFill>
                  <a:srgbClr val="267F99"/>
                </a:solidFill>
                <a:latin typeface="Consolas" panose="020B0609020204030204" pitchFamily="49" charset="0"/>
              </a:rPr>
              <a:t> int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element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remove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</a:p>
          <a:p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  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(n, element);</a:t>
            </a:r>
          </a:p>
          <a:p>
            <a:endParaRPr lang="en-US" sz="2400" dirty="0"/>
          </a:p>
          <a:p>
            <a:r>
              <a:rPr lang="pt-BR" sz="2400" b="1" dirty="0">
                <a:latin typeface="Consolas" panose="020B0609020204030204" pitchFamily="49" charset="0"/>
              </a:rPr>
              <a:t>C)</a:t>
            </a:r>
            <a:r>
              <a:rPr lang="pt-BR" sz="2400" dirty="0">
                <a:solidFill>
                  <a:srgbClr val="001080"/>
                </a:solidFill>
                <a:latin typeface="Consolas" panose="020B0609020204030204" pitchFamily="49" charset="0"/>
              </a:rPr>
              <a:t> list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pt-BR" sz="2400" dirty="0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</a:p>
          <a:p>
            <a:r>
              <a:rPr lang="pt-BR" sz="2400" dirty="0">
                <a:solidFill>
                  <a:srgbClr val="001080"/>
                </a:solidFill>
                <a:latin typeface="Consolas" panose="020B0609020204030204" pitchFamily="49" charset="0"/>
              </a:rPr>
              <a:t>   list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pt-BR" sz="2400" dirty="0">
                <a:solidFill>
                  <a:srgbClr val="795E26"/>
                </a:solidFill>
                <a:latin typeface="Consolas" panose="020B0609020204030204" pitchFamily="49" charset="0"/>
              </a:rPr>
              <a:t>remove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(n-</a:t>
            </a:r>
            <a:r>
              <a:rPr lang="pt-BR" sz="2400" dirty="0">
                <a:solidFill>
                  <a:srgbClr val="098658"/>
                </a:solidFill>
                <a:latin typeface="Consolas" panose="020B0609020204030204" pitchFamily="49" charset="0"/>
              </a:rPr>
              <a:t>1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pt-BR" sz="2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400" b="1" dirty="0">
                <a:latin typeface="Consolas" panose="020B0609020204030204" pitchFamily="49" charset="0"/>
              </a:rPr>
              <a:t>D)</a:t>
            </a:r>
            <a:r>
              <a:rPr lang="en-US" sz="2400" dirty="0">
                <a:solidFill>
                  <a:srgbClr val="267F99"/>
                </a:solidFill>
                <a:latin typeface="Consolas" panose="020B0609020204030204" pitchFamily="49" charset="0"/>
              </a:rPr>
              <a:t> int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element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remove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</a:p>
          <a:p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  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(n+</a:t>
            </a:r>
            <a:r>
              <a:rPr lang="en-US" sz="2400" dirty="0">
                <a:solidFill>
                  <a:srgbClr val="098658"/>
                </a:solidFill>
                <a:latin typeface="Consolas" panose="020B0609020204030204" pitchFamily="49" charset="0"/>
              </a:rPr>
              <a:t>1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, element);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33876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pen photo">
            <a:extLst>
              <a:ext uri="{FF2B5EF4-FFF2-40B4-BE49-F238E27FC236}">
                <a16:creationId xmlns:a16="http://schemas.microsoft.com/office/drawing/2014/main" id="{2A781EE3-A298-47A7-B989-043BF4B47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591" y="292377"/>
            <a:ext cx="762635" cy="76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79C5185-F873-4CB0-B785-95ED8A515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206" y="1416814"/>
            <a:ext cx="10575593" cy="768393"/>
          </a:xfrm>
        </p:spPr>
        <p:txBody>
          <a:bodyPr>
            <a:noAutofit/>
          </a:bodyPr>
          <a:lstStyle/>
          <a:p>
            <a:r>
              <a:rPr lang="en-US" sz="3600" dirty="0"/>
              <a:t>What </a:t>
            </a:r>
            <a:r>
              <a:rPr lang="en-US" sz="3600" dirty="0" err="1"/>
              <a:t>ArrayList</a:t>
            </a:r>
            <a:r>
              <a:rPr lang="en-US" sz="3600" dirty="0"/>
              <a:t> methods (and in what order) could we use to implement the </a:t>
            </a:r>
            <a:r>
              <a:rPr lang="en-US" sz="3600" dirty="0" err="1"/>
              <a:t>moveDown</a:t>
            </a:r>
            <a:r>
              <a:rPr lang="en-US" sz="3600" dirty="0"/>
              <a:t> method?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BE1371-6038-45E7-9954-C4F9C2DDEEC1}"/>
              </a:ext>
            </a:extLst>
          </p:cNvPr>
          <p:cNvSpPr txBox="1"/>
          <p:nvPr/>
        </p:nvSpPr>
        <p:spPr>
          <a:xfrm>
            <a:off x="546339" y="2455652"/>
            <a:ext cx="108980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nsolas" panose="020B0609020204030204" pitchFamily="49" charset="0"/>
              </a:rPr>
              <a:t>A)</a:t>
            </a:r>
            <a:r>
              <a:rPr lang="en-US" sz="2400" b="1" dirty="0">
                <a:solidFill>
                  <a:srgbClr val="001080"/>
                </a:solidFill>
                <a:latin typeface="Consolas" panose="020B0609020204030204" pitchFamily="49" charset="0"/>
              </a:rPr>
              <a:t> </a:t>
            </a:r>
            <a:r>
              <a:rPr lang="pt-BR" sz="2400" dirty="0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pt-BR" sz="2400" dirty="0">
                <a:solidFill>
                  <a:srgbClr val="795E26"/>
                </a:solidFill>
                <a:latin typeface="Consolas" panose="020B0609020204030204" pitchFamily="49" charset="0"/>
              </a:rPr>
              <a:t>remove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  <a:b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pt-BR" sz="2400" dirty="0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pt-BR" sz="2400" dirty="0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</a:p>
          <a:p>
            <a:pPr marL="342900" indent="-342900">
              <a:buAutoNum type="alphaUcParenR"/>
            </a:pPr>
            <a:endParaRPr lang="en-US" sz="2400" dirty="0"/>
          </a:p>
          <a:p>
            <a:r>
              <a:rPr lang="en-US" sz="2400" b="1" dirty="0">
                <a:latin typeface="Consolas" panose="020B0609020204030204" pitchFamily="49" charset="0"/>
              </a:rPr>
              <a:t>B)</a:t>
            </a:r>
            <a:r>
              <a:rPr lang="en-US" sz="2400" dirty="0">
                <a:solidFill>
                  <a:srgbClr val="267F99"/>
                </a:solidFill>
                <a:latin typeface="Consolas" panose="020B0609020204030204" pitchFamily="49" charset="0"/>
              </a:rPr>
              <a:t> int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element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remove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</a:p>
          <a:p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  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(n, element);</a:t>
            </a:r>
          </a:p>
          <a:p>
            <a:endParaRPr lang="en-US" sz="2400" dirty="0"/>
          </a:p>
          <a:p>
            <a:r>
              <a:rPr lang="pt-BR" sz="2400" b="1" dirty="0">
                <a:latin typeface="Consolas" panose="020B0609020204030204" pitchFamily="49" charset="0"/>
              </a:rPr>
              <a:t>C)</a:t>
            </a:r>
            <a:r>
              <a:rPr lang="pt-BR" sz="2400" dirty="0">
                <a:solidFill>
                  <a:srgbClr val="001080"/>
                </a:solidFill>
                <a:latin typeface="Consolas" panose="020B0609020204030204" pitchFamily="49" charset="0"/>
              </a:rPr>
              <a:t> list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pt-BR" sz="2400" dirty="0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</a:p>
          <a:p>
            <a:r>
              <a:rPr lang="pt-BR" sz="2400" dirty="0">
                <a:solidFill>
                  <a:srgbClr val="001080"/>
                </a:solidFill>
                <a:latin typeface="Consolas" panose="020B0609020204030204" pitchFamily="49" charset="0"/>
              </a:rPr>
              <a:t>   list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pt-BR" sz="2400" dirty="0">
                <a:solidFill>
                  <a:srgbClr val="795E26"/>
                </a:solidFill>
                <a:latin typeface="Consolas" panose="020B0609020204030204" pitchFamily="49" charset="0"/>
              </a:rPr>
              <a:t>remove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(n-</a:t>
            </a:r>
            <a:r>
              <a:rPr lang="pt-BR" sz="2400" dirty="0">
                <a:solidFill>
                  <a:srgbClr val="098658"/>
                </a:solidFill>
                <a:latin typeface="Consolas" panose="020B0609020204030204" pitchFamily="49" charset="0"/>
              </a:rPr>
              <a:t>1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pt-BR" sz="2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400" b="1" dirty="0">
                <a:latin typeface="Consolas" panose="020B0609020204030204" pitchFamily="49" charset="0"/>
              </a:rPr>
              <a:t>D)</a:t>
            </a:r>
            <a:r>
              <a:rPr lang="en-US" sz="2400" dirty="0">
                <a:solidFill>
                  <a:srgbClr val="267F99"/>
                </a:solidFill>
                <a:latin typeface="Consolas" panose="020B0609020204030204" pitchFamily="49" charset="0"/>
              </a:rPr>
              <a:t> int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element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remove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</a:p>
          <a:p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  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(n+</a:t>
            </a:r>
            <a:r>
              <a:rPr lang="en-US" sz="2400" dirty="0">
                <a:solidFill>
                  <a:srgbClr val="098658"/>
                </a:solidFill>
                <a:latin typeface="Consolas" panose="020B0609020204030204" pitchFamily="49" charset="0"/>
              </a:rPr>
              <a:t>1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, element);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37530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F28DC-F311-4D56-BBF2-B1B9B1E0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Edge Cases! (And Testing)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83ACD-65AE-0C5F-2BE3-3FCE668798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When writing a method, especially one that takes input of some kind (e.g., parameters, user input, a Scanner with input) it’s good to think carefully about what assumptions you can make (or cannot make) about this input.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u="sng" dirty="0"/>
              <a:t>Edge case</a:t>
            </a:r>
            <a:r>
              <a:rPr lang="en-US" dirty="0"/>
              <a:t>: A scenario that is uncommon but possible, especially at the “edge” of a parameter’s valid range.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❓ What happens if the user passes a negative number to </a:t>
            </a:r>
            <a:r>
              <a:rPr lang="en-US" dirty="0" err="1">
                <a:latin typeface="Consolas" panose="020B0609020204030204" pitchFamily="49" charset="0"/>
              </a:rPr>
              <a:t>moveDown</a:t>
            </a:r>
            <a:r>
              <a:rPr lang="en-US" dirty="0"/>
              <a:t>?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❓ What happens if the user passes a number larger than the length of the list to </a:t>
            </a:r>
            <a:r>
              <a:rPr lang="en-US" dirty="0" err="1">
                <a:latin typeface="Consolas" panose="020B0609020204030204" pitchFamily="49" charset="0"/>
              </a:rPr>
              <a:t>moveDown</a:t>
            </a:r>
            <a:r>
              <a:rPr lang="en-US" dirty="0"/>
              <a:t>?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More </a:t>
            </a:r>
            <a:r>
              <a:rPr lang="en-US" dirty="0">
                <a:solidFill>
                  <a:schemeClr val="accent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testing tips</a:t>
            </a:r>
            <a:r>
              <a:rPr lang="en-US" dirty="0"/>
              <a:t> on the course website’s Resources page! </a:t>
            </a:r>
          </a:p>
        </p:txBody>
      </p:sp>
    </p:spTree>
    <p:extLst>
      <p:ext uri="{BB962C8B-B14F-4D97-AF65-F5344CB8AC3E}">
        <p14:creationId xmlns:p14="http://schemas.microsoft.com/office/powerpoint/2010/main" val="4189944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compareToList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Write a method called </a:t>
            </a:r>
            <a:r>
              <a:rPr lang="en-US" dirty="0" err="1">
                <a:latin typeface="Consolas" panose="020B0609020204030204" pitchFamily="49" charset="0"/>
              </a:rPr>
              <a:t>compareToList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/>
              <a:t>that accepts two </a:t>
            </a:r>
            <a:r>
              <a:rPr lang="en-US" dirty="0" err="1">
                <a:latin typeface="Consolas" panose="020B0609020204030204" pitchFamily="49" charset="0"/>
              </a:rPr>
              <a:t>ArrayList</a:t>
            </a:r>
            <a:r>
              <a:rPr lang="en-US" dirty="0" err="1"/>
              <a:t>s</a:t>
            </a:r>
            <a:r>
              <a:rPr lang="en-US" dirty="0"/>
              <a:t> of integers </a:t>
            </a:r>
            <a:r>
              <a:rPr lang="en-US" dirty="0">
                <a:latin typeface="Consolas" panose="020B0609020204030204" pitchFamily="49" charset="0"/>
              </a:rPr>
              <a:t>list1</a:t>
            </a:r>
            <a:r>
              <a:rPr lang="en-US" dirty="0"/>
              <a:t> and </a:t>
            </a:r>
            <a:r>
              <a:rPr lang="en-US" dirty="0">
                <a:latin typeface="Consolas" panose="020B0609020204030204" pitchFamily="49" charset="0"/>
              </a:rPr>
              <a:t>list2</a:t>
            </a:r>
            <a:r>
              <a:rPr lang="en-US" dirty="0"/>
              <a:t> as parameters and compares the elements of the two lists, printing out the locations of common elements in each of the </a:t>
            </a:r>
            <a:r>
              <a:rPr lang="en-US" dirty="0" err="1">
                <a:latin typeface="Consolas" panose="020B0609020204030204" pitchFamily="49" charset="0"/>
              </a:rPr>
              <a:t>ArrayList</a:t>
            </a:r>
            <a:r>
              <a:rPr lang="en-US" dirty="0" err="1"/>
              <a:t>s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example, if </a:t>
            </a:r>
            <a:r>
              <a:rPr lang="en-US" dirty="0">
                <a:latin typeface="Consolas" panose="020B0609020204030204" pitchFamily="49" charset="0"/>
              </a:rPr>
              <a:t>list1</a:t>
            </a:r>
            <a:r>
              <a:rPr lang="en-US" dirty="0"/>
              <a:t> contained </a:t>
            </a:r>
            <a:r>
              <a:rPr lang="en-US" dirty="0">
                <a:latin typeface="Consolas" panose="020B0609020204030204" pitchFamily="49" charset="0"/>
              </a:rPr>
              <a:t>[5, 6, 7, 8] </a:t>
            </a:r>
            <a:r>
              <a:rPr lang="en-US" dirty="0"/>
              <a:t>and </a:t>
            </a:r>
            <a:r>
              <a:rPr lang="en-US" dirty="0">
                <a:latin typeface="Consolas" panose="020B0609020204030204" pitchFamily="49" charset="0"/>
              </a:rPr>
              <a:t>list2</a:t>
            </a:r>
            <a:r>
              <a:rPr lang="en-US" dirty="0"/>
              <a:t> contained </a:t>
            </a:r>
            <a:r>
              <a:rPr lang="en-US" dirty="0">
                <a:latin typeface="Consolas" panose="020B0609020204030204" pitchFamily="49" charset="0"/>
              </a:rPr>
              <a:t>[7, 5, 9, 0, 2], </a:t>
            </a:r>
            <a:r>
              <a:rPr lang="en-US" dirty="0"/>
              <a:t>a call to </a:t>
            </a:r>
            <a:r>
              <a:rPr lang="en-US" dirty="0" err="1">
                <a:latin typeface="Consolas" panose="020B0609020204030204" pitchFamily="49" charset="0"/>
              </a:rPr>
              <a:t>compareToList</a:t>
            </a:r>
            <a:r>
              <a:rPr lang="en-US" dirty="0">
                <a:latin typeface="Consolas" panose="020B0609020204030204" pitchFamily="49" charset="0"/>
              </a:rPr>
              <a:t>(list1, list2) </a:t>
            </a:r>
            <a:r>
              <a:rPr lang="en-US" dirty="0"/>
              <a:t>would produce output such as: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2169C-13CD-4EB2-B96B-3936AFDD8EB3}"/>
              </a:ext>
            </a:extLst>
          </p:cNvPr>
          <p:cNvSpPr txBox="1"/>
          <p:nvPr/>
        </p:nvSpPr>
        <p:spPr>
          <a:xfrm>
            <a:off x="2794959" y="5228607"/>
            <a:ext cx="6602082" cy="95410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nsolas" panose="020B0609020204030204" pitchFamily="49" charset="0"/>
              </a:rPr>
              <a:t>- 5 (list1 at 0, list2 at 1)</a:t>
            </a:r>
          </a:p>
          <a:p>
            <a:r>
              <a:rPr lang="en-US" sz="2800" dirty="0">
                <a:latin typeface="Consolas" panose="020B0609020204030204" pitchFamily="49" charset="0"/>
              </a:rPr>
              <a:t>- 7 (list1 at 2, list2 at 0)</a:t>
            </a:r>
          </a:p>
        </p:txBody>
      </p:sp>
    </p:spTree>
    <p:extLst>
      <p:ext uri="{BB962C8B-B14F-4D97-AF65-F5344CB8AC3E}">
        <p14:creationId xmlns:p14="http://schemas.microsoft.com/office/powerpoint/2010/main" val="1520460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 err="1"/>
              <a:t>ArrayList</a:t>
            </a:r>
            <a:r>
              <a:rPr lang="en-US" dirty="0"/>
              <a:t> Recap</a:t>
            </a:r>
          </a:p>
          <a:p>
            <a:pPr>
              <a:spcAft>
                <a:spcPts val="1200"/>
              </a:spcAft>
            </a:pPr>
            <a:r>
              <a:rPr lang="en-US" dirty="0" err="1"/>
              <a:t>ArrayList</a:t>
            </a:r>
            <a:r>
              <a:rPr lang="en-US" dirty="0"/>
              <a:t> Examples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732788" y="1458097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607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pen photo">
            <a:extLst>
              <a:ext uri="{FF2B5EF4-FFF2-40B4-BE49-F238E27FC236}">
                <a16:creationId xmlns:a16="http://schemas.microsoft.com/office/drawing/2014/main" id="{13F331E2-21D1-42D0-A4D1-B77661D05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591" y="292377"/>
            <a:ext cx="762635" cy="76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C97DB8B-CE89-4FF0-A568-C8A520FF6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206" y="1416814"/>
            <a:ext cx="10575593" cy="768393"/>
          </a:xfrm>
        </p:spPr>
        <p:txBody>
          <a:bodyPr>
            <a:noAutofit/>
          </a:bodyPr>
          <a:lstStyle/>
          <a:p>
            <a:r>
              <a:rPr lang="en-US" sz="3600" dirty="0"/>
              <a:t>Spend 1 min on your own thinking about how you would implement this method! (focus on </a:t>
            </a:r>
            <a:r>
              <a:rPr lang="en-US" sz="3600" i="1" dirty="0"/>
              <a:t>pseudocode</a:t>
            </a:r>
            <a:r>
              <a:rPr lang="en-US" sz="3600" dirty="0"/>
              <a:t>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6F84605-5F5A-47F1-8AE0-4DEDAC1B1C55}"/>
              </a:ext>
            </a:extLst>
          </p:cNvPr>
          <p:cNvSpPr txBox="1">
            <a:spLocks/>
          </p:cNvSpPr>
          <p:nvPr/>
        </p:nvSpPr>
        <p:spPr>
          <a:xfrm>
            <a:off x="838200" y="2490158"/>
            <a:ext cx="10646434" cy="36868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Write a method called </a:t>
            </a:r>
            <a:r>
              <a:rPr lang="en-US" sz="2400" dirty="0" err="1">
                <a:latin typeface="Consolas" panose="020B0609020204030204" pitchFamily="49" charset="0"/>
              </a:rPr>
              <a:t>compareToList</a:t>
            </a:r>
            <a:r>
              <a:rPr lang="en-US" sz="2400" dirty="0">
                <a:latin typeface="Consolas" panose="020B0609020204030204" pitchFamily="49" charset="0"/>
              </a:rPr>
              <a:t> </a:t>
            </a:r>
            <a:r>
              <a:rPr lang="en-US" sz="2400" dirty="0"/>
              <a:t>that accepts two </a:t>
            </a:r>
            <a:r>
              <a:rPr lang="en-US" sz="2400" dirty="0" err="1">
                <a:latin typeface="Consolas" panose="020B0609020204030204" pitchFamily="49" charset="0"/>
              </a:rPr>
              <a:t>ArrayList</a:t>
            </a:r>
            <a:r>
              <a:rPr lang="en-US" sz="2400" dirty="0" err="1"/>
              <a:t>s</a:t>
            </a:r>
            <a:r>
              <a:rPr lang="en-US" sz="2400" dirty="0"/>
              <a:t> of integers </a:t>
            </a:r>
            <a:r>
              <a:rPr lang="en-US" sz="2400" dirty="0">
                <a:latin typeface="Consolas" panose="020B0609020204030204" pitchFamily="49" charset="0"/>
              </a:rPr>
              <a:t>list1</a:t>
            </a:r>
            <a:r>
              <a:rPr lang="en-US" sz="2400" dirty="0"/>
              <a:t> and </a:t>
            </a:r>
            <a:r>
              <a:rPr lang="en-US" sz="2400" dirty="0">
                <a:latin typeface="Consolas" panose="020B0609020204030204" pitchFamily="49" charset="0"/>
              </a:rPr>
              <a:t>list2</a:t>
            </a:r>
            <a:r>
              <a:rPr lang="en-US" sz="2400" dirty="0"/>
              <a:t> as parameters and compares the elements of the two lists, printing out the locations of common elements in each of the </a:t>
            </a:r>
            <a:r>
              <a:rPr lang="en-US" sz="2400" dirty="0" err="1">
                <a:latin typeface="Consolas" panose="020B0609020204030204" pitchFamily="49" charset="0"/>
              </a:rPr>
              <a:t>ArrayList</a:t>
            </a:r>
            <a:r>
              <a:rPr lang="en-US" sz="2400" dirty="0" err="1"/>
              <a:t>s</a:t>
            </a:r>
            <a:r>
              <a:rPr lang="en-US" sz="2400" dirty="0"/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For example, if </a:t>
            </a:r>
            <a:r>
              <a:rPr lang="en-US" sz="2400" dirty="0">
                <a:latin typeface="Consolas" panose="020B0609020204030204" pitchFamily="49" charset="0"/>
              </a:rPr>
              <a:t>list1</a:t>
            </a:r>
            <a:r>
              <a:rPr lang="en-US" sz="2400" dirty="0"/>
              <a:t> contained </a:t>
            </a:r>
            <a:r>
              <a:rPr lang="en-US" sz="2400" dirty="0">
                <a:latin typeface="Consolas" panose="020B0609020204030204" pitchFamily="49" charset="0"/>
              </a:rPr>
              <a:t>[5, 6, 7, 8] </a:t>
            </a:r>
            <a:r>
              <a:rPr lang="en-US" sz="2400" dirty="0"/>
              <a:t>and </a:t>
            </a:r>
            <a:r>
              <a:rPr lang="en-US" sz="2400" dirty="0">
                <a:latin typeface="Consolas" panose="020B0609020204030204" pitchFamily="49" charset="0"/>
              </a:rPr>
              <a:t>list2</a:t>
            </a:r>
            <a:r>
              <a:rPr lang="en-US" sz="2400" dirty="0"/>
              <a:t> contained </a:t>
            </a:r>
            <a:r>
              <a:rPr lang="en-US" sz="2400" dirty="0">
                <a:latin typeface="Consolas" panose="020B0609020204030204" pitchFamily="49" charset="0"/>
              </a:rPr>
              <a:t>[7, 5, 9, 0, 2], </a:t>
            </a:r>
            <a:r>
              <a:rPr lang="en-US" sz="2400" dirty="0"/>
              <a:t>a call to </a:t>
            </a:r>
            <a:r>
              <a:rPr lang="en-US" sz="2400" dirty="0" err="1">
                <a:latin typeface="Consolas" panose="020B0609020204030204" pitchFamily="49" charset="0"/>
              </a:rPr>
              <a:t>compareToList</a:t>
            </a:r>
            <a:r>
              <a:rPr lang="en-US" sz="2400" dirty="0">
                <a:latin typeface="Consolas" panose="020B0609020204030204" pitchFamily="49" charset="0"/>
              </a:rPr>
              <a:t>(list1, list2) </a:t>
            </a:r>
            <a:r>
              <a:rPr lang="en-US" sz="2400" dirty="0"/>
              <a:t>would produce output such as: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47F449-8192-4369-A3D0-A628BC64115D}"/>
              </a:ext>
            </a:extLst>
          </p:cNvPr>
          <p:cNvSpPr txBox="1"/>
          <p:nvPr/>
        </p:nvSpPr>
        <p:spPr>
          <a:xfrm>
            <a:off x="2794959" y="5450697"/>
            <a:ext cx="6684224" cy="83099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nsolas" panose="020B0609020204030204" pitchFamily="49" charset="0"/>
              </a:rPr>
              <a:t>- 5 (list1 at 0, list2 at 1)</a:t>
            </a:r>
          </a:p>
          <a:p>
            <a:r>
              <a:rPr lang="en-US" sz="2400" dirty="0">
                <a:latin typeface="Consolas" panose="020B0609020204030204" pitchFamily="49" charset="0"/>
              </a:rPr>
              <a:t>- 7 (list1 at 2, list2 at 0)</a:t>
            </a:r>
          </a:p>
        </p:txBody>
      </p:sp>
    </p:spTree>
    <p:extLst>
      <p:ext uri="{BB962C8B-B14F-4D97-AF65-F5344CB8AC3E}">
        <p14:creationId xmlns:p14="http://schemas.microsoft.com/office/powerpoint/2010/main" val="3054347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Open photo">
            <a:extLst>
              <a:ext uri="{FF2B5EF4-FFF2-40B4-BE49-F238E27FC236}">
                <a16:creationId xmlns:a16="http://schemas.microsoft.com/office/drawing/2014/main" id="{2A781EE3-A298-47A7-B989-043BF4B47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9591" y="292377"/>
            <a:ext cx="762635" cy="76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18E1CAA-A44D-41D9-9899-E9E48F544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206" y="1416814"/>
            <a:ext cx="11258519" cy="768393"/>
          </a:xfrm>
        </p:spPr>
        <p:txBody>
          <a:bodyPr>
            <a:noAutofit/>
          </a:bodyPr>
          <a:lstStyle/>
          <a:p>
            <a:r>
              <a:rPr lang="en-US" sz="3600" dirty="0"/>
              <a:t>Spend 2 min discussing about how you would implement this method with a neighbor! (focus on </a:t>
            </a:r>
            <a:r>
              <a:rPr lang="en-US" sz="3600" i="1" dirty="0"/>
              <a:t>pseudocode</a:t>
            </a:r>
            <a:r>
              <a:rPr lang="en-US" sz="3600" dirty="0"/>
              <a:t>)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2CCBCEE-5A6C-44F5-9528-6262AA83D0E8}"/>
              </a:ext>
            </a:extLst>
          </p:cNvPr>
          <p:cNvSpPr txBox="1">
            <a:spLocks/>
          </p:cNvSpPr>
          <p:nvPr/>
        </p:nvSpPr>
        <p:spPr>
          <a:xfrm>
            <a:off x="838200" y="2490158"/>
            <a:ext cx="10646434" cy="36868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Write a method called </a:t>
            </a:r>
            <a:r>
              <a:rPr lang="en-US" sz="2400" dirty="0" err="1">
                <a:latin typeface="Consolas" panose="020B0609020204030204" pitchFamily="49" charset="0"/>
              </a:rPr>
              <a:t>compareToList</a:t>
            </a:r>
            <a:r>
              <a:rPr lang="en-US" sz="2400" dirty="0">
                <a:latin typeface="Consolas" panose="020B0609020204030204" pitchFamily="49" charset="0"/>
              </a:rPr>
              <a:t> </a:t>
            </a:r>
            <a:r>
              <a:rPr lang="en-US" sz="2400" dirty="0"/>
              <a:t>that accepts two </a:t>
            </a:r>
            <a:r>
              <a:rPr lang="en-US" sz="2400" dirty="0" err="1">
                <a:latin typeface="Consolas" panose="020B0609020204030204" pitchFamily="49" charset="0"/>
              </a:rPr>
              <a:t>ArrayList</a:t>
            </a:r>
            <a:r>
              <a:rPr lang="en-US" sz="2400" dirty="0" err="1"/>
              <a:t>s</a:t>
            </a:r>
            <a:r>
              <a:rPr lang="en-US" sz="2400" dirty="0"/>
              <a:t> of integers </a:t>
            </a:r>
            <a:r>
              <a:rPr lang="en-US" sz="2400" dirty="0">
                <a:latin typeface="Consolas" panose="020B0609020204030204" pitchFamily="49" charset="0"/>
              </a:rPr>
              <a:t>list1</a:t>
            </a:r>
            <a:r>
              <a:rPr lang="en-US" sz="2400" dirty="0"/>
              <a:t> and </a:t>
            </a:r>
            <a:r>
              <a:rPr lang="en-US" sz="2400" dirty="0">
                <a:latin typeface="Consolas" panose="020B0609020204030204" pitchFamily="49" charset="0"/>
              </a:rPr>
              <a:t>list2</a:t>
            </a:r>
            <a:r>
              <a:rPr lang="en-US" sz="2400" dirty="0"/>
              <a:t> as parameters and compares the elements of the two lists, printing out the locations of common elements in each of the </a:t>
            </a:r>
            <a:r>
              <a:rPr lang="en-US" sz="2400" dirty="0" err="1">
                <a:latin typeface="Consolas" panose="020B0609020204030204" pitchFamily="49" charset="0"/>
              </a:rPr>
              <a:t>ArrayList</a:t>
            </a:r>
            <a:r>
              <a:rPr lang="en-US" sz="2400" dirty="0" err="1"/>
              <a:t>s</a:t>
            </a:r>
            <a:r>
              <a:rPr lang="en-US" sz="2400" dirty="0"/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For example, if </a:t>
            </a:r>
            <a:r>
              <a:rPr lang="en-US" sz="2400" dirty="0">
                <a:latin typeface="Consolas" panose="020B0609020204030204" pitchFamily="49" charset="0"/>
              </a:rPr>
              <a:t>list1</a:t>
            </a:r>
            <a:r>
              <a:rPr lang="en-US" sz="2400" dirty="0"/>
              <a:t> contained </a:t>
            </a:r>
            <a:r>
              <a:rPr lang="en-US" sz="2400" dirty="0">
                <a:latin typeface="Consolas" panose="020B0609020204030204" pitchFamily="49" charset="0"/>
              </a:rPr>
              <a:t>[5, 6, 7, 8] </a:t>
            </a:r>
            <a:r>
              <a:rPr lang="en-US" sz="2400" dirty="0"/>
              <a:t>and </a:t>
            </a:r>
            <a:r>
              <a:rPr lang="en-US" sz="2400" dirty="0">
                <a:latin typeface="Consolas" panose="020B0609020204030204" pitchFamily="49" charset="0"/>
              </a:rPr>
              <a:t>list2</a:t>
            </a:r>
            <a:r>
              <a:rPr lang="en-US" sz="2400" dirty="0"/>
              <a:t> contained </a:t>
            </a:r>
            <a:r>
              <a:rPr lang="en-US" sz="2400" dirty="0">
                <a:latin typeface="Consolas" panose="020B0609020204030204" pitchFamily="49" charset="0"/>
              </a:rPr>
              <a:t>[7, 5, 9, 0, 2], </a:t>
            </a:r>
            <a:r>
              <a:rPr lang="en-US" sz="2400" dirty="0"/>
              <a:t>a call to </a:t>
            </a:r>
            <a:r>
              <a:rPr lang="en-US" sz="2400" dirty="0" err="1">
                <a:latin typeface="Consolas" panose="020B0609020204030204" pitchFamily="49" charset="0"/>
              </a:rPr>
              <a:t>compareToList</a:t>
            </a:r>
            <a:r>
              <a:rPr lang="en-US" sz="2400" dirty="0">
                <a:latin typeface="Consolas" panose="020B0609020204030204" pitchFamily="49" charset="0"/>
              </a:rPr>
              <a:t>(list1, list2) </a:t>
            </a:r>
            <a:r>
              <a:rPr lang="en-US" sz="2400" dirty="0"/>
              <a:t>would produce output such as: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699CE9-E67A-4565-9B48-2228C8328B87}"/>
              </a:ext>
            </a:extLst>
          </p:cNvPr>
          <p:cNvSpPr txBox="1"/>
          <p:nvPr/>
        </p:nvSpPr>
        <p:spPr>
          <a:xfrm>
            <a:off x="2794959" y="5450697"/>
            <a:ext cx="6684224" cy="83099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nsolas" panose="020B0609020204030204" pitchFamily="49" charset="0"/>
              </a:rPr>
              <a:t>- 5 (list1 at 0, list2 at 3)</a:t>
            </a:r>
          </a:p>
          <a:p>
            <a:r>
              <a:rPr lang="en-US" sz="2400" dirty="0">
                <a:latin typeface="Consolas" panose="020B0609020204030204" pitchFamily="49" charset="0"/>
              </a:rPr>
              <a:t>- 7 (list1 at 2, list2 at 0)</a:t>
            </a:r>
          </a:p>
        </p:txBody>
      </p:sp>
    </p:spTree>
    <p:extLst>
      <p:ext uri="{BB962C8B-B14F-4D97-AF65-F5344CB8AC3E}">
        <p14:creationId xmlns:p14="http://schemas.microsoft.com/office/powerpoint/2010/main" val="34855544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topN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Write a method called </a:t>
            </a:r>
            <a:r>
              <a:rPr lang="en-US" sz="3200" dirty="0" err="1">
                <a:latin typeface="Consolas" panose="020B0609020204030204" pitchFamily="49" charset="0"/>
              </a:rPr>
              <a:t>topN</a:t>
            </a:r>
            <a:r>
              <a:rPr lang="en-US" sz="3200" dirty="0">
                <a:latin typeface="Consolas" panose="020B0609020204030204" pitchFamily="49" charset="0"/>
              </a:rPr>
              <a:t> </a:t>
            </a:r>
            <a:r>
              <a:rPr lang="en-US" sz="3200" dirty="0"/>
              <a:t>that accepts an </a:t>
            </a:r>
            <a:r>
              <a:rPr lang="en-US" sz="3200" dirty="0" err="1">
                <a:latin typeface="Consolas" panose="020B0609020204030204" pitchFamily="49" charset="0"/>
              </a:rPr>
              <a:t>ArrayList</a:t>
            </a:r>
            <a:r>
              <a:rPr lang="en-US" sz="3200" dirty="0"/>
              <a:t> of characters </a:t>
            </a:r>
            <a:r>
              <a:rPr lang="en-US" sz="3200" dirty="0">
                <a:latin typeface="Consolas" panose="020B0609020204030204" pitchFamily="49" charset="0"/>
              </a:rPr>
              <a:t>list</a:t>
            </a:r>
            <a:r>
              <a:rPr lang="en-US" sz="3200" dirty="0"/>
              <a:t> and an </a:t>
            </a:r>
            <a:r>
              <a:rPr lang="en-US" sz="3200" dirty="0">
                <a:latin typeface="Consolas" panose="020B0609020204030204" pitchFamily="49" charset="0"/>
              </a:rPr>
              <a:t>int</a:t>
            </a:r>
            <a:r>
              <a:rPr lang="en-US" sz="3200" dirty="0"/>
              <a:t> </a:t>
            </a:r>
            <a:r>
              <a:rPr lang="en-US" sz="3200" dirty="0">
                <a:latin typeface="Consolas" panose="020B0609020204030204" pitchFamily="49" charset="0"/>
              </a:rPr>
              <a:t>n</a:t>
            </a:r>
            <a:r>
              <a:rPr lang="en-US" sz="3200" dirty="0"/>
              <a:t> and returns a new </a:t>
            </a:r>
            <a:r>
              <a:rPr lang="en-US" sz="3200" dirty="0" err="1">
                <a:latin typeface="Consolas" panose="020B0609020204030204" pitchFamily="49" charset="0"/>
              </a:rPr>
              <a:t>ArrayList</a:t>
            </a:r>
            <a:r>
              <a:rPr lang="en-US" sz="3200" dirty="0"/>
              <a:t> of characters that contains the first n elements of list.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For example, if </a:t>
            </a:r>
            <a:r>
              <a:rPr lang="en-US" sz="3200" dirty="0">
                <a:latin typeface="Consolas" panose="020B0609020204030204" pitchFamily="49" charset="0"/>
              </a:rPr>
              <a:t>list</a:t>
            </a:r>
            <a:r>
              <a:rPr lang="en-US" sz="3200" dirty="0"/>
              <a:t> contained </a:t>
            </a:r>
            <a:br>
              <a:rPr lang="en-US" sz="3200" dirty="0"/>
            </a:br>
            <a:r>
              <a:rPr lang="en-US" sz="3200" dirty="0">
                <a:latin typeface="Consolas" panose="020B0609020204030204" pitchFamily="49" charset="0"/>
              </a:rPr>
              <a:t>['g', 'u', 'm', 'b', 'a', 'l', 'l’]</a:t>
            </a:r>
            <a:r>
              <a:rPr lang="en-US" sz="3200" dirty="0"/>
              <a:t>, </a:t>
            </a:r>
            <a:br>
              <a:rPr lang="en-US" sz="3200" dirty="0"/>
            </a:br>
            <a:r>
              <a:rPr lang="en-US" sz="3200" dirty="0"/>
              <a:t>a call to </a:t>
            </a:r>
            <a:r>
              <a:rPr lang="en-US" sz="3200" dirty="0" err="1">
                <a:latin typeface="Consolas" panose="020B0609020204030204" pitchFamily="49" charset="0"/>
              </a:rPr>
              <a:t>topN</a:t>
            </a:r>
            <a:r>
              <a:rPr lang="en-US" sz="3200" dirty="0">
                <a:latin typeface="Consolas" panose="020B0609020204030204" pitchFamily="49" charset="0"/>
              </a:rPr>
              <a:t>(list, 4)</a:t>
            </a:r>
            <a:r>
              <a:rPr lang="en-US" sz="3200" dirty="0"/>
              <a:t> would return an </a:t>
            </a:r>
            <a:r>
              <a:rPr lang="en-US" sz="3200" dirty="0" err="1">
                <a:latin typeface="Consolas" panose="020B0609020204030204" pitchFamily="49" charset="0"/>
              </a:rPr>
              <a:t>ArrayList</a:t>
            </a:r>
            <a:r>
              <a:rPr lang="en-US" sz="3200" dirty="0"/>
              <a:t> containing </a:t>
            </a:r>
            <a:r>
              <a:rPr lang="en-US" sz="3200" dirty="0">
                <a:latin typeface="Consolas" panose="020B0609020204030204" pitchFamily="49" charset="0"/>
              </a:rPr>
              <a:t>['g', 'u', 'm', 'b']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41924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E5B18-EC10-4D28-83F1-A67D382E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D5913-F37F-40C7-AF10-284F41771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 Introductory Programming Lab (IPL) is open and in full swing! </a:t>
            </a:r>
          </a:p>
          <a:p>
            <a:pPr lvl="1"/>
            <a:r>
              <a:rPr lang="en-US" sz="2800" dirty="0"/>
              <a:t>MGH 334</a:t>
            </a:r>
          </a:p>
          <a:p>
            <a:pPr lvl="1"/>
            <a:r>
              <a:rPr lang="en-US" sz="2800" dirty="0"/>
              <a:t>Schedule on the </a:t>
            </a:r>
            <a:r>
              <a:rPr lang="en-US" sz="2800" dirty="0">
                <a:hlinkClick r:id="rId2"/>
              </a:rPr>
              <a:t>course website</a:t>
            </a:r>
            <a:r>
              <a:rPr lang="en-US" sz="2800" dirty="0"/>
              <a:t>, staffed by our awesome TAs</a:t>
            </a:r>
          </a:p>
          <a:p>
            <a:pPr lvl="1"/>
            <a:r>
              <a:rPr lang="en-US" sz="2800" dirty="0"/>
              <a:t>Open 12:30pm-9:30pm most days! </a:t>
            </a:r>
          </a:p>
          <a:p>
            <a:pPr lvl="1"/>
            <a:endParaRPr lang="en-US" sz="2800" dirty="0"/>
          </a:p>
          <a:p>
            <a:r>
              <a:rPr lang="en-US" sz="3200" dirty="0"/>
              <a:t>Programming Assignment 0 (P0) is due on Thursday (Oct 6)</a:t>
            </a:r>
          </a:p>
        </p:txBody>
      </p:sp>
    </p:spTree>
    <p:extLst>
      <p:ext uri="{BB962C8B-B14F-4D97-AF65-F5344CB8AC3E}">
        <p14:creationId xmlns:p14="http://schemas.microsoft.com/office/powerpoint/2010/main" val="2673783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E392B-0C4D-B84F-93B0-83EAB1A7C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Help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573A5-5633-2843-BF7A-E5728E5A4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Discussion Board</a:t>
            </a:r>
          </a:p>
          <a:p>
            <a:pPr lvl="1"/>
            <a:r>
              <a:rPr lang="en-US" dirty="0"/>
              <a:t>Feel free to make a public or private post on Ed</a:t>
            </a:r>
          </a:p>
          <a:p>
            <a:pPr lvl="1"/>
            <a:r>
              <a:rPr lang="en-US" dirty="0"/>
              <a:t>We encourage you to answer other peoples’ questions! A great way to learn</a:t>
            </a:r>
          </a:p>
          <a:p>
            <a:r>
              <a:rPr lang="en-US" dirty="0"/>
              <a:t>Introductory Programming Lab (Office Hours) </a:t>
            </a:r>
          </a:p>
          <a:p>
            <a:pPr lvl="1"/>
            <a:r>
              <a:rPr lang="en-US" dirty="0"/>
              <a:t>TAs can help you face to face in office hours, and look at your code</a:t>
            </a:r>
          </a:p>
          <a:p>
            <a:pPr lvl="1"/>
            <a:r>
              <a:rPr lang="en-US" dirty="0"/>
              <a:t>You can go to the IPL with </a:t>
            </a:r>
            <a:r>
              <a:rPr lang="en-US" b="1" dirty="0"/>
              <a:t>any </a:t>
            </a:r>
            <a:r>
              <a:rPr lang="en-US" dirty="0"/>
              <a:t>course questions, not just assignments</a:t>
            </a:r>
          </a:p>
          <a:p>
            <a:r>
              <a:rPr lang="en-US" dirty="0"/>
              <a:t>Section</a:t>
            </a:r>
          </a:p>
          <a:p>
            <a:pPr lvl="1"/>
            <a:r>
              <a:rPr lang="en-US" dirty="0"/>
              <a:t>Work through related problems, get to know your TA who is here to support you</a:t>
            </a:r>
          </a:p>
          <a:p>
            <a:r>
              <a:rPr lang="en-US" dirty="0"/>
              <a:t>Your Peers</a:t>
            </a:r>
          </a:p>
          <a:p>
            <a:pPr lvl="1"/>
            <a:r>
              <a:rPr lang="en-US" dirty="0"/>
              <a:t>We encourage you to form study groups! Discord or Ed are great places to do that</a:t>
            </a:r>
          </a:p>
          <a:p>
            <a:r>
              <a:rPr lang="en-US" dirty="0"/>
              <a:t>Email</a:t>
            </a:r>
          </a:p>
          <a:p>
            <a:pPr lvl="1"/>
            <a:r>
              <a:rPr lang="en-US" dirty="0"/>
              <a:t>We prefer that all content and logistic questions go on the Ed discussion board (even if you make them private). 503 of you &gt;&gt;&gt; 33 of us! </a:t>
            </a:r>
          </a:p>
          <a:p>
            <a:pPr lvl="1"/>
            <a:r>
              <a:rPr lang="en-US" dirty="0"/>
              <a:t>For serious personal circumstances, you can email Hunter/Miya directly. It never hurts to email us, but if it’s a common logistic question, we will politely tell you to post on the discussion board.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cse122-22au-instructors@cs.washington.edu</a:t>
            </a:r>
          </a:p>
        </p:txBody>
      </p:sp>
    </p:spTree>
    <p:extLst>
      <p:ext uri="{BB962C8B-B14F-4D97-AF65-F5344CB8AC3E}">
        <p14:creationId xmlns:p14="http://schemas.microsoft.com/office/powerpoint/2010/main" val="1853282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38E38-D08F-8B27-6ED2-C88F6AB9A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Reminders: Review Java Syntax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BDEB8-C966-8EC8-50ED-621E3DF23F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hlinkClick r:id="rId2"/>
              </a:rPr>
              <a:t>Java Tutorial </a:t>
            </a:r>
            <a:r>
              <a:rPr lang="en-US" sz="3200" dirty="0"/>
              <a:t>reviews all the relevant programming features you should familiar with (even if you don’t know them in Java).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Hunter has also recorded a 30-minute video going over some Java review along with some practice problems (all in this </a:t>
            </a:r>
            <a:r>
              <a:rPr lang="en-US" sz="3200" dirty="0">
                <a:hlinkClick r:id="rId3"/>
              </a:rPr>
              <a:t>Ed lesson</a:t>
            </a:r>
            <a:r>
              <a:rPr lang="en-US" sz="32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2695721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b="1" dirty="0" err="1">
                <a:solidFill>
                  <a:schemeClr val="accent5"/>
                </a:solidFill>
              </a:rPr>
              <a:t>ArrayList</a:t>
            </a:r>
            <a:r>
              <a:rPr lang="en-US" b="1" dirty="0">
                <a:solidFill>
                  <a:schemeClr val="accent5"/>
                </a:solidFill>
              </a:rPr>
              <a:t> Recap</a:t>
            </a:r>
          </a:p>
          <a:p>
            <a:pPr>
              <a:spcAft>
                <a:spcPts val="1200"/>
              </a:spcAft>
            </a:pPr>
            <a:r>
              <a:rPr lang="en-US" dirty="0" err="1"/>
              <a:t>ArrayList</a:t>
            </a:r>
            <a:r>
              <a:rPr lang="en-US" dirty="0"/>
              <a:t> Examples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570104" y="2103224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15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9F6E64-B983-40A4-2550-A1222EC74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ArrayList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4CB16C-E1C5-02A8-D197-076B2AEF5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ArrayLists</a:t>
            </a:r>
            <a:r>
              <a:rPr lang="en-US" dirty="0"/>
              <a:t> are very similar to arrays</a:t>
            </a:r>
          </a:p>
          <a:p>
            <a:r>
              <a:rPr lang="en-US" dirty="0"/>
              <a:t>Can hold multiple pieces of data (elements)</a:t>
            </a:r>
          </a:p>
          <a:p>
            <a:r>
              <a:rPr lang="en-US" dirty="0"/>
              <a:t>Elements must all have the same type</a:t>
            </a:r>
          </a:p>
          <a:p>
            <a:pPr lvl="1"/>
            <a:r>
              <a:rPr lang="en-US" dirty="0" err="1"/>
              <a:t>ArrayLists</a:t>
            </a:r>
            <a:r>
              <a:rPr lang="en-US" dirty="0"/>
              <a:t> can only hold Objects, so might need to use “wrapper” types </a:t>
            </a:r>
            <a:br>
              <a:rPr lang="en-US" dirty="0"/>
            </a:br>
            <a:r>
              <a:rPr lang="en-US" dirty="0">
                <a:latin typeface="Consolas" panose="020B0609020204030204" pitchFamily="49" charset="0"/>
              </a:rPr>
              <a:t>Integer, Double, Boolean, Character, etc.</a:t>
            </a:r>
          </a:p>
          <a:p>
            <a:r>
              <a:rPr lang="en-US" dirty="0"/>
              <a:t>Zero-based indexing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BUT </a:t>
            </a:r>
            <a:r>
              <a:rPr lang="en-US" dirty="0" err="1"/>
              <a:t>ArrayLists</a:t>
            </a:r>
            <a:r>
              <a:rPr lang="en-US" dirty="0"/>
              <a:t> have dynamic length (so they can resize)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1F84D2-2381-48F3-AA19-B9253E8B9F00}"/>
              </a:ext>
            </a:extLst>
          </p:cNvPr>
          <p:cNvSpPr/>
          <p:nvPr/>
        </p:nvSpPr>
        <p:spPr>
          <a:xfrm>
            <a:off x="106585" y="5190448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D2FB9F-3F95-4E7B-B3B8-332570B42345}"/>
              </a:ext>
            </a:extLst>
          </p:cNvPr>
          <p:cNvSpPr/>
          <p:nvPr/>
        </p:nvSpPr>
        <p:spPr>
          <a:xfrm>
            <a:off x="1797760" y="5190448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16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4A99D3-BF5A-44ED-A9EF-E31736C20AF5}"/>
              </a:ext>
            </a:extLst>
          </p:cNvPr>
          <p:cNvSpPr/>
          <p:nvPr/>
        </p:nvSpPr>
        <p:spPr>
          <a:xfrm>
            <a:off x="951444" y="5190447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0BA29A-E4A5-4CD8-85E1-538C6636F733}"/>
              </a:ext>
            </a:extLst>
          </p:cNvPr>
          <p:cNvSpPr/>
          <p:nvPr/>
        </p:nvSpPr>
        <p:spPr>
          <a:xfrm>
            <a:off x="2644076" y="5190446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23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4868DF-355B-44C7-9E8D-FD38A231FC31}"/>
              </a:ext>
            </a:extLst>
          </p:cNvPr>
          <p:cNvSpPr/>
          <p:nvPr/>
        </p:nvSpPr>
        <p:spPr>
          <a:xfrm>
            <a:off x="3488935" y="5190444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42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11A1C80D-2088-4757-B20D-2DC00894D10E}"/>
              </a:ext>
            </a:extLst>
          </p:cNvPr>
          <p:cNvSpPr/>
          <p:nvPr/>
        </p:nvSpPr>
        <p:spPr>
          <a:xfrm>
            <a:off x="4447065" y="5482151"/>
            <a:ext cx="2463084" cy="347813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E3CEE8-37FF-443F-B6F7-D7DD6740739A}"/>
              </a:ext>
            </a:extLst>
          </p:cNvPr>
          <p:cNvSpPr txBox="1"/>
          <p:nvPr/>
        </p:nvSpPr>
        <p:spPr>
          <a:xfrm>
            <a:off x="4343822" y="5186207"/>
            <a:ext cx="2669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Consolas" panose="020B0609020204030204" pitchFamily="49" charset="0"/>
              </a:rPr>
              <a:t>list.add</a:t>
            </a:r>
            <a:r>
              <a:rPr lang="en-US" dirty="0">
                <a:latin typeface="Consolas" panose="020B0609020204030204" pitchFamily="49" charset="0"/>
              </a:rPr>
              <a:t>(2, 15);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EA46E94-ED20-4CFF-BE56-80A4EB60B9CD}"/>
              </a:ext>
            </a:extLst>
          </p:cNvPr>
          <p:cNvSpPr/>
          <p:nvPr/>
        </p:nvSpPr>
        <p:spPr>
          <a:xfrm>
            <a:off x="7013391" y="5190450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4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8D1D66F-CCC1-42EE-BBA4-1029CC29858B}"/>
              </a:ext>
            </a:extLst>
          </p:cNvPr>
          <p:cNvSpPr/>
          <p:nvPr/>
        </p:nvSpPr>
        <p:spPr>
          <a:xfrm>
            <a:off x="8704566" y="5190450"/>
            <a:ext cx="844859" cy="8190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15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8BD1FB7-A4BF-4674-A972-3D23868F5A7A}"/>
              </a:ext>
            </a:extLst>
          </p:cNvPr>
          <p:cNvSpPr/>
          <p:nvPr/>
        </p:nvSpPr>
        <p:spPr>
          <a:xfrm>
            <a:off x="7858250" y="5190449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8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23CB5C8-FFB1-43C5-822A-4681D3663070}"/>
              </a:ext>
            </a:extLst>
          </p:cNvPr>
          <p:cNvSpPr/>
          <p:nvPr/>
        </p:nvSpPr>
        <p:spPr>
          <a:xfrm>
            <a:off x="10375884" y="5190449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23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121BB00-063F-452E-95C8-1E84A9284CE6}"/>
              </a:ext>
            </a:extLst>
          </p:cNvPr>
          <p:cNvSpPr/>
          <p:nvPr/>
        </p:nvSpPr>
        <p:spPr>
          <a:xfrm>
            <a:off x="11220743" y="5190447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42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3E6E738-AC71-4192-9AE5-45DB952B5E72}"/>
              </a:ext>
            </a:extLst>
          </p:cNvPr>
          <p:cNvSpPr/>
          <p:nvPr/>
        </p:nvSpPr>
        <p:spPr>
          <a:xfrm>
            <a:off x="9540225" y="5190450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16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ABC372-EA18-445E-85A0-2AA4E2203661}"/>
              </a:ext>
            </a:extLst>
          </p:cNvPr>
          <p:cNvSpPr txBox="1"/>
          <p:nvPr/>
        </p:nvSpPr>
        <p:spPr>
          <a:xfrm>
            <a:off x="819366" y="6076038"/>
            <a:ext cx="2669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Consolas" panose="020B0609020204030204" pitchFamily="49" charset="0"/>
              </a:rPr>
              <a:t>list.size</a:t>
            </a:r>
            <a:r>
              <a:rPr lang="en-US" dirty="0">
                <a:latin typeface="Consolas" panose="020B0609020204030204" pitchFamily="49" charset="0"/>
              </a:rPr>
              <a:t>(): 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C297C2-DE1B-4512-87CE-9E256477D231}"/>
              </a:ext>
            </a:extLst>
          </p:cNvPr>
          <p:cNvSpPr txBox="1"/>
          <p:nvPr/>
        </p:nvSpPr>
        <p:spPr>
          <a:xfrm>
            <a:off x="8205440" y="6144697"/>
            <a:ext cx="2669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Consolas" panose="020B0609020204030204" pitchFamily="49" charset="0"/>
              </a:rPr>
              <a:t>list.size</a:t>
            </a:r>
            <a:r>
              <a:rPr lang="en-US" dirty="0">
                <a:latin typeface="Consolas" panose="020B0609020204030204" pitchFamily="49" charset="0"/>
              </a:rPr>
              <a:t>(): </a:t>
            </a:r>
            <a:r>
              <a:rPr lang="en-US" b="1" dirty="0">
                <a:solidFill>
                  <a:schemeClr val="accent6"/>
                </a:solidFill>
                <a:latin typeface="Consolas" panose="020B0609020204030204" pitchFamily="49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39448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9F6E64-B983-40A4-2550-A1222EC74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ArrayList</a:t>
            </a:r>
            <a:r>
              <a:rPr lang="en-US" dirty="0"/>
              <a:t> Methods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B805D724-3C57-4897-B1AF-99EF3B6B31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9130875"/>
              </p:ext>
            </p:extLst>
          </p:nvPr>
        </p:nvGraphicFramePr>
        <p:xfrm>
          <a:off x="838200" y="1199070"/>
          <a:ext cx="10515600" cy="495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622840401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6243660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61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add(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type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Adds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to the end of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6744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add(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int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 index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, type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 element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Adds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to the specified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in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r>
                        <a:rPr lang="en-US" i="0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499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size()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the number of elements in the </a:t>
                      </a:r>
                      <a:r>
                        <a:rPr lang="en-US" dirty="0" err="1">
                          <a:latin typeface="Consolas" panose="020B0609020204030204" pitchFamily="49" charset="0"/>
                        </a:rPr>
                        <a:t>ArrayList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6927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contains(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type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 element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true</a:t>
                      </a:r>
                      <a:r>
                        <a:rPr lang="en-US" dirty="0"/>
                        <a:t> if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is contained in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r>
                        <a:rPr lang="en-US" i="0" dirty="0"/>
                        <a:t>, 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false</a:t>
                      </a:r>
                      <a:r>
                        <a:rPr lang="en-US" i="0" dirty="0"/>
                        <a:t> otherwise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7863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get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(int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 index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the element at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</a:t>
                      </a:r>
                      <a:r>
                        <a:rPr lang="en-US" i="0" dirty="0">
                          <a:latin typeface="+mj-lt"/>
                        </a:rPr>
                        <a:t> </a:t>
                      </a:r>
                      <a:r>
                        <a:rPr lang="en-US" i="0" dirty="0">
                          <a:latin typeface="+mn-lt"/>
                        </a:rPr>
                        <a:t>in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134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remove(int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Removes the element at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</a:t>
                      </a:r>
                      <a:r>
                        <a:rPr lang="en-US" i="0" dirty="0"/>
                        <a:t> from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r>
                        <a:rPr lang="en-US" i="0" dirty="0"/>
                        <a:t> and returns the removed element.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51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nsolas" panose="020B0609020204030204" pitchFamily="49" charset="0"/>
                        </a:rPr>
                        <a:t>indexOf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(type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the index of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in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r>
                        <a:rPr lang="en-US" i="0" dirty="0"/>
                        <a:t>; returns -1 if the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doesn’t exist in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9485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set(int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, type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Sets the element at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 </a:t>
                      </a:r>
                      <a:r>
                        <a:rPr lang="en-US" i="0" dirty="0">
                          <a:latin typeface="+mn-lt"/>
                        </a:rPr>
                        <a:t>to the given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0" dirty="0">
                          <a:latin typeface="+mn-lt"/>
                        </a:rPr>
                        <a:t> and returns the old value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341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6410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9F6E64-B983-40A4-2550-A1222EC74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ArrayList</a:t>
            </a:r>
            <a:r>
              <a:rPr lang="en-US" dirty="0"/>
              <a:t> Methods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4122049-992C-4AAA-ADCF-1DC397AE7E1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371600"/>
            <a:ext cx="10515600" cy="1900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Whenever referring to “the </a:t>
            </a:r>
            <a:r>
              <a:rPr lang="en-US" dirty="0" err="1"/>
              <a:t>ArrayList</a:t>
            </a:r>
            <a:r>
              <a:rPr lang="en-US" dirty="0"/>
              <a:t>”, we are referring to the </a:t>
            </a:r>
            <a:r>
              <a:rPr lang="en-US" dirty="0" err="1"/>
              <a:t>ArrayList</a:t>
            </a:r>
            <a:r>
              <a:rPr lang="en-US" dirty="0"/>
              <a:t> we’re calling the method on!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A8B923-E3E6-44BA-83A8-9AC7A5ABAF51}"/>
              </a:ext>
            </a:extLst>
          </p:cNvPr>
          <p:cNvSpPr/>
          <p:nvPr/>
        </p:nvSpPr>
        <p:spPr>
          <a:xfrm>
            <a:off x="1004157" y="2690336"/>
            <a:ext cx="107035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267F99"/>
                </a:solidFill>
                <a:latin typeface="Consolas" panose="020B0609020204030204" pitchFamily="49" charset="0"/>
              </a:rPr>
              <a:t>ArrayList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2800" dirty="0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en-US" sz="2800" dirty="0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8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800" dirty="0" err="1">
                <a:solidFill>
                  <a:srgbClr val="267F99"/>
                </a:solidFill>
                <a:latin typeface="Consolas" panose="020B0609020204030204" pitchFamily="49" charset="0"/>
              </a:rPr>
              <a:t>ArrayList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2800" dirty="0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&gt;();</a:t>
            </a:r>
          </a:p>
          <a:p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8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800" dirty="0" err="1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2800" dirty="0">
                <a:solidFill>
                  <a:srgbClr val="A31515"/>
                </a:solidFill>
                <a:latin typeface="Consolas" panose="020B0609020204030204" pitchFamily="49" charset="0"/>
              </a:rPr>
              <a:t>"hello"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8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800" dirty="0" err="1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2800" dirty="0">
                <a:solidFill>
                  <a:srgbClr val="098658"/>
                </a:solidFill>
                <a:latin typeface="Consolas" panose="020B0609020204030204" pitchFamily="49" charset="0"/>
              </a:rPr>
              <a:t>0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2800" dirty="0">
                <a:solidFill>
                  <a:srgbClr val="A31515"/>
                </a:solidFill>
                <a:latin typeface="Consolas" panose="020B0609020204030204" pitchFamily="49" charset="0"/>
              </a:rPr>
              <a:t>"world"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8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800" dirty="0" err="1">
                <a:solidFill>
                  <a:srgbClr val="795E26"/>
                </a:solidFill>
                <a:latin typeface="Consolas" panose="020B0609020204030204" pitchFamily="49" charset="0"/>
              </a:rPr>
              <a:t>indexOf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2800" dirty="0">
                <a:solidFill>
                  <a:srgbClr val="A31515"/>
                </a:solidFill>
                <a:latin typeface="Consolas" panose="020B0609020204030204" pitchFamily="49" charset="0"/>
              </a:rPr>
              <a:t>"hello"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791974999"/>
      </p:ext>
    </p:extLst>
  </p:cSld>
  <p:clrMapOvr>
    <a:masterClrMapping/>
  </p:clrMapOvr>
</p:sld>
</file>

<file path=ppt/theme/theme1.xml><?xml version="1.0" encoding="utf-8"?>
<a:theme xmlns:a="http://schemas.openxmlformats.org/drawingml/2006/main" name="CSE 373 Summer 2020">
  <a:themeElements>
    <a:clrScheme name="CSE 373 20s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235D"/>
      </a:accent1>
      <a:accent2>
        <a:srgbClr val="E83C60"/>
      </a:accent2>
      <a:accent3>
        <a:srgbClr val="2699A9"/>
      </a:accent3>
      <a:accent4>
        <a:srgbClr val="FFC000"/>
      </a:accent4>
      <a:accent5>
        <a:srgbClr val="EE8A64"/>
      </a:accent5>
      <a:accent6>
        <a:srgbClr val="09A9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9376</TotalTime>
  <Words>1933</Words>
  <Application>Microsoft Office PowerPoint</Application>
  <PresentationFormat>Widescreen</PresentationFormat>
  <Paragraphs>184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Consolas</vt:lpstr>
      <vt:lpstr>Montserrat</vt:lpstr>
      <vt:lpstr>Montserrat ExtraBold</vt:lpstr>
      <vt:lpstr>Montserrat SemiBold</vt:lpstr>
      <vt:lpstr>System Font Regular</vt:lpstr>
      <vt:lpstr>CSE 373 Summer 2020</vt:lpstr>
      <vt:lpstr>ArrayList</vt:lpstr>
      <vt:lpstr>Lecture Outline</vt:lpstr>
      <vt:lpstr>Announcements</vt:lpstr>
      <vt:lpstr>Getting Help</vt:lpstr>
      <vt:lpstr>Reminders: Review Java Syntax</vt:lpstr>
      <vt:lpstr>Lecture Outline</vt:lpstr>
      <vt:lpstr>ArrayList</vt:lpstr>
      <vt:lpstr>ArrayList Methods</vt:lpstr>
      <vt:lpstr>ArrayList Methods</vt:lpstr>
      <vt:lpstr>Lecture Outline</vt:lpstr>
      <vt:lpstr>In-Class Activities</vt:lpstr>
      <vt:lpstr>What is the best “plain English” description of this method? </vt:lpstr>
      <vt:lpstr>What is the best “plain English” description of this method? </vt:lpstr>
      <vt:lpstr>loadFromFile</vt:lpstr>
      <vt:lpstr>moveDown</vt:lpstr>
      <vt:lpstr>What ArrayList methods (and in what order) could we use to implement the moveDown method?</vt:lpstr>
      <vt:lpstr>What ArrayList methods (and in what order) could we use to implement the moveDown method?</vt:lpstr>
      <vt:lpstr>Edge Cases! (And Testing)</vt:lpstr>
      <vt:lpstr>compareToList</vt:lpstr>
      <vt:lpstr>Spend 1 min on your own thinking about how you would implement this method! (focus on pseudocode)</vt:lpstr>
      <vt:lpstr>Spend 2 min discussing about how you would implement this method with a neighbor! (focus on pseudocode)</vt:lpstr>
      <vt:lpstr>topN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S Johnston</dc:creator>
  <cp:lastModifiedBy>mnats</cp:lastModifiedBy>
  <cp:revision>216</cp:revision>
  <cp:lastPrinted>2022-09-27T21:33:44Z</cp:lastPrinted>
  <dcterms:created xsi:type="dcterms:W3CDTF">2020-06-13T06:27:42Z</dcterms:created>
  <dcterms:modified xsi:type="dcterms:W3CDTF">2022-10-04T23:53:56Z</dcterms:modified>
</cp:coreProperties>
</file>