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85" r:id="rId3"/>
    <p:sldId id="865" r:id="rId4"/>
    <p:sldId id="845" r:id="rId5"/>
    <p:sldId id="864" r:id="rId6"/>
    <p:sldId id="844" r:id="rId7"/>
    <p:sldId id="853" r:id="rId8"/>
    <p:sldId id="862" r:id="rId9"/>
    <p:sldId id="846" r:id="rId10"/>
    <p:sldId id="847" r:id="rId11"/>
    <p:sldId id="856" r:id="rId12"/>
    <p:sldId id="863" r:id="rId13"/>
    <p:sldId id="860" r:id="rId14"/>
    <p:sldId id="86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5C71387-6F25-40BE-A9C7-2DE5AC23F89B}">
          <p14:sldIdLst>
            <p14:sldId id="256"/>
            <p14:sldId id="285"/>
            <p14:sldId id="865"/>
            <p14:sldId id="845"/>
            <p14:sldId id="864"/>
            <p14:sldId id="844"/>
            <p14:sldId id="853"/>
            <p14:sldId id="862"/>
            <p14:sldId id="846"/>
            <p14:sldId id="847"/>
            <p14:sldId id="856"/>
            <p14:sldId id="863"/>
            <p14:sldId id="860"/>
            <p14:sldId id="8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nats" initials="m" lastIdx="1" clrIdx="0">
    <p:extLst>
      <p:ext uri="{19B8F6BF-5375-455C-9EA6-DF929625EA0E}">
        <p15:presenceInfo xmlns:p15="http://schemas.microsoft.com/office/powerpoint/2012/main" userId="S-1-5-21-2454115528-2111753937-1836222636-10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accent2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B9B1"/>
    <a:srgbClr val="54A0FF"/>
    <a:srgbClr val="FAFAFA"/>
    <a:srgbClr val="F5F5F5"/>
    <a:srgbClr val="EF5777"/>
    <a:srgbClr val="F7B731"/>
    <a:srgbClr val="FA8231"/>
    <a:srgbClr val="4E408B"/>
    <a:srgbClr val="43367C"/>
    <a:srgbClr val="2E2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346" autoAdjust="0"/>
    <p:restoredTop sz="91361"/>
  </p:normalViewPr>
  <p:slideViewPr>
    <p:cSldViewPr snapToGrid="0" snapToObjects="1">
      <p:cViewPr>
        <p:scale>
          <a:sx n="127" d="100"/>
          <a:sy n="127" d="100"/>
        </p:scale>
        <p:origin x="1536" y="928"/>
      </p:cViewPr>
      <p:guideLst/>
    </p:cSldViewPr>
  </p:slideViewPr>
  <p:outlineViewPr>
    <p:cViewPr>
      <p:scale>
        <a:sx n="33" d="100"/>
        <a:sy n="33" d="100"/>
      </p:scale>
      <p:origin x="0" y="-180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B3A00-37AE-DF4F-846D-B0E493D1DDE8}" type="datetimeFigureOut">
              <a:rPr lang="en-US" smtClean="0"/>
              <a:t>12/7/22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0FC8D-3FAB-384B-A523-F958535FC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39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E5B6226-E642-10B0-730C-CA63F126DC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-82520" y="236757"/>
            <a:ext cx="12540363" cy="7181466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39E575A9-56CD-5A42-B9C7-1068F9228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977" y="4013370"/>
            <a:ext cx="6212925" cy="1954786"/>
          </a:xfrm>
        </p:spPr>
        <p:txBody>
          <a:bodyPr anchor="t">
            <a:noAutofit/>
          </a:bodyPr>
          <a:lstStyle>
            <a:lvl1pPr>
              <a:defRPr sz="6000" b="0" i="0">
                <a:solidFill>
                  <a:srgbClr val="F0F0F0"/>
                </a:solidFill>
                <a:latin typeface="Montserrat SemiBold" pitchFamily="2" charset="77"/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B47C65-C622-BE47-AE97-E148F4F3EA4E}"/>
              </a:ext>
            </a:extLst>
          </p:cNvPr>
          <p:cNvSpPr txBox="1"/>
          <p:nvPr userDrawn="1"/>
        </p:nvSpPr>
        <p:spPr>
          <a:xfrm>
            <a:off x="292977" y="3182200"/>
            <a:ext cx="315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0" spc="100" baseline="0" dirty="0">
                <a:solidFill>
                  <a:srgbClr val="F0F0F0"/>
                </a:solidFill>
                <a:latin typeface="Montserrat ExtraBold" pitchFamily="2" charset="77"/>
              </a:rPr>
              <a:t>CSE 122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7A9EB4D-77DA-A446-AC45-F12975CF7B81}"/>
              </a:ext>
            </a:extLst>
          </p:cNvPr>
          <p:cNvSpPr/>
          <p:nvPr userDrawn="1"/>
        </p:nvSpPr>
        <p:spPr>
          <a:xfrm>
            <a:off x="420128" y="2753848"/>
            <a:ext cx="1269523" cy="420130"/>
          </a:xfrm>
          <a:prstGeom prst="roundRect">
            <a:avLst/>
          </a:prstGeom>
          <a:solidFill>
            <a:srgbClr val="FA82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0" i="0" spc="300" dirty="0">
                <a:latin typeface="Montserrat" pitchFamily="2" charset="77"/>
              </a:rPr>
              <a:t>LEC 17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0E59AED-1ABF-8D47-B5D7-C50109AB6669}"/>
              </a:ext>
            </a:extLst>
          </p:cNvPr>
          <p:cNvSpPr/>
          <p:nvPr userDrawn="1"/>
        </p:nvSpPr>
        <p:spPr>
          <a:xfrm>
            <a:off x="7119063" y="1251643"/>
            <a:ext cx="5250244" cy="5153775"/>
          </a:xfrm>
          <a:prstGeom prst="roundRect">
            <a:avLst>
              <a:gd name="adj" fmla="val 1114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C2FC20-7CE0-2C4C-B8DA-5D843D7AD275}"/>
              </a:ext>
            </a:extLst>
          </p:cNvPr>
          <p:cNvSpPr txBox="1"/>
          <p:nvPr userDrawn="1"/>
        </p:nvSpPr>
        <p:spPr>
          <a:xfrm>
            <a:off x="8346734" y="5086747"/>
            <a:ext cx="3552289" cy="1174904"/>
          </a:xfrm>
          <a:prstGeom prst="rect">
            <a:avLst/>
          </a:prstGeom>
          <a:noFill/>
        </p:spPr>
        <p:txBody>
          <a:bodyPr wrap="square" numCol="3" rtlCol="0">
            <a:noAutofit/>
          </a:bodyPr>
          <a:lstStyle/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Ajay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Andrew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Anson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Anthony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Audrey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Chloe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Colton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Connor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Elizabeth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Evelyn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Gaurav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Hilal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Hitesh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Jake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Jin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Joe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Karen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Kyler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Leon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Melissa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Noa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Parker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Poojitha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Samuel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Sara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Simon</a:t>
            </a:r>
          </a:p>
          <a:p>
            <a:r>
              <a:rPr lang="en-US" sz="8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Sravani</a:t>
            </a:r>
            <a:endParaRPr lang="en-US" sz="8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Tan</a:t>
            </a:r>
          </a:p>
          <a:p>
            <a:r>
              <a:rPr lang="en-US" sz="8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Vivek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2E2DBEB-96AA-D441-AA1A-1803B569D8B7}"/>
              </a:ext>
            </a:extLst>
          </p:cNvPr>
          <p:cNvSpPr/>
          <p:nvPr userDrawn="1"/>
        </p:nvSpPr>
        <p:spPr>
          <a:xfrm>
            <a:off x="8346734" y="4819413"/>
            <a:ext cx="27671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Hunter Schafer </a:t>
            </a:r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/ Miya </a:t>
            </a:r>
            <a:r>
              <a:rPr lang="en-US" sz="1200" b="1" i="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Natsuhara</a:t>
            </a:r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E7AD165-91DB-084B-A2F9-5E40F1ED88BD}"/>
              </a:ext>
            </a:extLst>
          </p:cNvPr>
          <p:cNvSpPr/>
          <p:nvPr userDrawn="1"/>
        </p:nvSpPr>
        <p:spPr>
          <a:xfrm>
            <a:off x="7360567" y="4819413"/>
            <a:ext cx="9861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Instructor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84EAA45-D4D9-8B42-AF08-0F7208E598C6}"/>
              </a:ext>
            </a:extLst>
          </p:cNvPr>
          <p:cNvSpPr/>
          <p:nvPr userDrawn="1"/>
        </p:nvSpPr>
        <p:spPr>
          <a:xfrm>
            <a:off x="7848275" y="5075655"/>
            <a:ext cx="4796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TAs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E204213-5282-9748-829A-B0CF9968EAE3}"/>
              </a:ext>
            </a:extLst>
          </p:cNvPr>
          <p:cNvCxnSpPr/>
          <p:nvPr userDrawn="1"/>
        </p:nvCxnSpPr>
        <p:spPr>
          <a:xfrm>
            <a:off x="7452794" y="4551419"/>
            <a:ext cx="4468305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6C7426B-729E-F7D5-0736-3AD7D1926A0A}"/>
              </a:ext>
            </a:extLst>
          </p:cNvPr>
          <p:cNvSpPr/>
          <p:nvPr userDrawn="1"/>
        </p:nvSpPr>
        <p:spPr>
          <a:xfrm>
            <a:off x="-369625" y="5494620"/>
            <a:ext cx="4632957" cy="1688781"/>
          </a:xfrm>
          <a:prstGeom prst="roundRect">
            <a:avLst>
              <a:gd name="adj" fmla="val 9433"/>
            </a:avLst>
          </a:prstGeom>
          <a:solidFill>
            <a:srgbClr val="FAFAFA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808DAC-636A-06AC-ADA9-6F6514C7FCE0}"/>
              </a:ext>
            </a:extLst>
          </p:cNvPr>
          <p:cNvSpPr/>
          <p:nvPr userDrawn="1"/>
        </p:nvSpPr>
        <p:spPr>
          <a:xfrm>
            <a:off x="71163" y="5574803"/>
            <a:ext cx="22506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200" b="1" i="0" dirty="0">
                <a:solidFill>
                  <a:schemeClr val="bg1">
                    <a:lumMod val="65000"/>
                  </a:schemeClr>
                </a:solidFill>
                <a:latin typeface="Montserrat" pitchFamily="2" charset="77"/>
              </a:rPr>
              <a:t>Questions during Class?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DE38F8-AD40-1DC7-1944-4682FDD989B1}"/>
              </a:ext>
            </a:extLst>
          </p:cNvPr>
          <p:cNvSpPr/>
          <p:nvPr userDrawn="1"/>
        </p:nvSpPr>
        <p:spPr>
          <a:xfrm>
            <a:off x="72629" y="5851802"/>
            <a:ext cx="24321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Raise hand or send here</a:t>
            </a:r>
          </a:p>
          <a:p>
            <a:endParaRPr lang="en-US" sz="1200" b="1" i="0" dirty="0">
              <a:solidFill>
                <a:schemeClr val="tx1">
                  <a:lumMod val="65000"/>
                  <a:lumOff val="35000"/>
                </a:schemeClr>
              </a:solidFill>
              <a:latin typeface="Montserrat SemiBold" pitchFamily="2" charset="77"/>
            </a:endParaRPr>
          </a:p>
          <a:p>
            <a:r>
              <a:rPr lang="en-US" sz="2000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 SemiBold" pitchFamily="2" charset="77"/>
              </a:rPr>
              <a:t>sli.do    #cse122 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F316C5E-94E4-1E69-FEBC-BC7B29D56913}"/>
              </a:ext>
            </a:extLst>
          </p:cNvPr>
          <p:cNvSpPr/>
          <p:nvPr userDrawn="1"/>
        </p:nvSpPr>
        <p:spPr>
          <a:xfrm>
            <a:off x="2950313" y="5594680"/>
            <a:ext cx="1218438" cy="122308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6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788E2-53AC-E040-9733-D210E8554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10CAD9-D825-5C41-812F-1D2BA3804933}"/>
              </a:ext>
            </a:extLst>
          </p:cNvPr>
          <p:cNvSpPr txBox="1"/>
          <p:nvPr userDrawn="1"/>
        </p:nvSpPr>
        <p:spPr>
          <a:xfrm>
            <a:off x="568410" y="469557"/>
            <a:ext cx="2014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0" dirty="0">
                <a:latin typeface="Calibri" panose="020F0502020204030204" pitchFamily="34" charset="0"/>
                <a:cs typeface="Calibri" panose="020F0502020204030204" pitchFamily="34" charset="0"/>
              </a:rPr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51727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6B8B3-3837-584A-94CD-BA26A8EFF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6CF4A-8D26-7E47-BE24-56CAFA2BF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DA4DA-0832-AD49-906C-ED72A76C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1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tice: Th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3AA407-1DA0-3243-8E37-6DD02AC469B7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sli.do      #cse122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B2FB86-FF62-31DF-F83C-54AC220C7122}"/>
              </a:ext>
            </a:extLst>
          </p:cNvPr>
          <p:cNvSpPr txBox="1"/>
          <p:nvPr userDrawn="1"/>
        </p:nvSpPr>
        <p:spPr>
          <a:xfrm>
            <a:off x="1106916" y="300371"/>
            <a:ext cx="37417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Think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C7D0B743-6487-A3F6-EBE7-3E0368CD2E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 flipH="1">
            <a:off x="154039" y="300371"/>
            <a:ext cx="684160" cy="781897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F486DBF-0D75-55DB-9928-3E596B345D51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D5B7D14-FA34-B2D9-C621-221E813EEED7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05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acitce: Pai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91B53D-D190-0D4A-BA39-A8F17D8FE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388066"/>
            <a:ext cx="10515600" cy="7626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F8F08A-57D8-194E-8383-EB3BBBF69B6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536DF9B-F95B-9446-A8D9-E083A46274F8}"/>
              </a:ext>
            </a:extLst>
          </p:cNvPr>
          <p:cNvSpPr/>
          <p:nvPr userDrawn="1"/>
        </p:nvSpPr>
        <p:spPr>
          <a:xfrm>
            <a:off x="-29763" y="231050"/>
            <a:ext cx="12221763" cy="98440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A96D726-B7B5-E5FD-95E9-944FA8727D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54039" y="300371"/>
            <a:ext cx="961802" cy="769442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0FA711B-19AB-5E1A-7C37-14ED2D5431ED}"/>
              </a:ext>
            </a:extLst>
          </p:cNvPr>
          <p:cNvSpPr/>
          <p:nvPr userDrawn="1"/>
        </p:nvSpPr>
        <p:spPr>
          <a:xfrm>
            <a:off x="8365340" y="393723"/>
            <a:ext cx="3380431" cy="556054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i="0" dirty="0">
                <a:latin typeface="Calibri" panose="020F0502020204030204" pitchFamily="34" charset="0"/>
                <a:cs typeface="Calibri" panose="020F0502020204030204" pitchFamily="34" charset="0"/>
              </a:rPr>
              <a:t>sli.do      #cse122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92366A2-C9D8-2580-7B79-3B1F6DDAB802}"/>
              </a:ext>
            </a:extLst>
          </p:cNvPr>
          <p:cNvSpPr/>
          <p:nvPr userDrawn="1"/>
        </p:nvSpPr>
        <p:spPr>
          <a:xfrm>
            <a:off x="7256995" y="195215"/>
            <a:ext cx="960120" cy="960120"/>
          </a:xfrm>
          <a:prstGeom prst="roundRect">
            <a:avLst/>
          </a:prstGeom>
          <a:solidFill>
            <a:srgbClr val="4E408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b="1" i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61646E-9F5C-9C61-C30B-3DF312AA0AE9}"/>
              </a:ext>
            </a:extLst>
          </p:cNvPr>
          <p:cNvSpPr/>
          <p:nvPr userDrawn="1"/>
        </p:nvSpPr>
        <p:spPr>
          <a:xfrm>
            <a:off x="7362151" y="300371"/>
            <a:ext cx="749808" cy="749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522D9B-890F-87AE-E16B-BD76B76C8428}"/>
              </a:ext>
            </a:extLst>
          </p:cNvPr>
          <p:cNvSpPr txBox="1"/>
          <p:nvPr userDrawn="1"/>
        </p:nvSpPr>
        <p:spPr>
          <a:xfrm>
            <a:off x="1106916" y="300371"/>
            <a:ext cx="33576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chemeClr val="bg1"/>
                </a:solidFill>
              </a:rPr>
              <a:t>Practice : Pair</a:t>
            </a:r>
          </a:p>
        </p:txBody>
      </p:sp>
    </p:spTree>
    <p:extLst>
      <p:ext uri="{BB962C8B-B14F-4D97-AF65-F5344CB8AC3E}">
        <p14:creationId xmlns:p14="http://schemas.microsoft.com/office/powerpoint/2010/main" val="4039598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3D231-F19F-A840-B5BC-F29C9E521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0AC8BA-BD64-6945-A342-22D204834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23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2D3693-0064-BB4F-9EC2-569D40495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CCEFC-A9FF-8249-A3D3-21FB7B7CCB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86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B460B4-70F4-B145-8648-892BD7385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5"/>
            <a:ext cx="10515600" cy="7626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173FE4-2A2D-D54E-9CA7-3BE743A500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0"/>
            <a:ext cx="10515600" cy="4805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0E522-6C81-E146-9573-8B2A265760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87150" y="6329363"/>
            <a:ext cx="552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rgbClr val="2E235D"/>
                </a:solidFill>
              </a:defRPr>
            </a:lvl1pPr>
          </a:lstStyle>
          <a:p>
            <a:fld id="{B84CCEFC-A9FF-8249-A3D3-21FB7B7CC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829BDB-00F0-1A4D-85ED-E7EECB1665B0}"/>
              </a:ext>
            </a:extLst>
          </p:cNvPr>
          <p:cNvSpPr/>
          <p:nvPr userDrawn="1"/>
        </p:nvSpPr>
        <p:spPr>
          <a:xfrm>
            <a:off x="-89452" y="-2819"/>
            <a:ext cx="12503426" cy="239554"/>
          </a:xfrm>
          <a:prstGeom prst="rect">
            <a:avLst/>
          </a:prstGeom>
          <a:solidFill>
            <a:srgbClr val="2E235D"/>
          </a:solidFill>
          <a:ln w="12700">
            <a:solidFill>
              <a:srgbClr val="2E2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F99840-7979-4642-ADBB-375B21C7BD95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63" y="29972"/>
            <a:ext cx="2150721" cy="1690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16FF7FA-8B99-C643-9479-91C32ACC4F6F}"/>
              </a:ext>
            </a:extLst>
          </p:cNvPr>
          <p:cNvSpPr txBox="1"/>
          <p:nvPr userDrawn="1"/>
        </p:nvSpPr>
        <p:spPr>
          <a:xfrm>
            <a:off x="10569575" y="0"/>
            <a:ext cx="16224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CSE 122 Autumn 2022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82E279-6D9E-BC4A-A9B9-46E4512D586D}"/>
              </a:ext>
            </a:extLst>
          </p:cNvPr>
          <p:cNvSpPr txBox="1"/>
          <p:nvPr userDrawn="1"/>
        </p:nvSpPr>
        <p:spPr>
          <a:xfrm>
            <a:off x="3000376" y="-2819"/>
            <a:ext cx="61912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i="0" dirty="0">
                <a:solidFill>
                  <a:schemeClr val="bg1"/>
                </a:solidFill>
                <a:latin typeface="Montserrat SemiBold" pitchFamily="2" charset="77"/>
              </a:rPr>
              <a:t>LEC 17: Putting It All Together (Review)</a:t>
            </a:r>
          </a:p>
        </p:txBody>
      </p:sp>
    </p:spTree>
    <p:extLst>
      <p:ext uri="{BB962C8B-B14F-4D97-AF65-F5344CB8AC3E}">
        <p14:creationId xmlns:p14="http://schemas.microsoft.com/office/powerpoint/2010/main" val="8468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6" r:id="rId4"/>
    <p:sldLayoutId id="2147483657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open.spotify.com/playlist/31eOln0zVxrUEAg9eK8jrC?si=2dc7b7c1964b4a06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courses.cs.washington.edu/courses/cse122/22au/exams/study_tips/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3E336-7FEF-924C-B9A0-DBFB9A4D8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333" y="4125093"/>
            <a:ext cx="6591226" cy="1954786"/>
          </a:xfrm>
        </p:spPr>
        <p:txBody>
          <a:bodyPr/>
          <a:lstStyle/>
          <a:p>
            <a:r>
              <a:rPr lang="en-US" sz="3600" dirty="0"/>
              <a:t>Putting It All Together</a:t>
            </a:r>
            <a:br>
              <a:rPr lang="en-US" sz="3600" dirty="0"/>
            </a:br>
            <a:r>
              <a:rPr lang="en-US" sz="3600" dirty="0"/>
              <a:t>(Review)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40A5DD-90C5-8F48-BFF7-AE8301DF7CEF}"/>
              </a:ext>
            </a:extLst>
          </p:cNvPr>
          <p:cNvSpPr txBox="1"/>
          <p:nvPr/>
        </p:nvSpPr>
        <p:spPr>
          <a:xfrm>
            <a:off x="7498025" y="2041170"/>
            <a:ext cx="447680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Talk to your neighbors:</a:t>
            </a:r>
          </a:p>
          <a:p>
            <a:pPr algn="ctr"/>
            <a:br>
              <a:rPr lang="en-US" sz="22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are you best study strategies for exams?</a:t>
            </a:r>
            <a:endParaRPr lang="en-US" sz="2200" b="1" i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B3FA4D-2EA7-2844-8846-AA5A5AC61268}"/>
              </a:ext>
            </a:extLst>
          </p:cNvPr>
          <p:cNvSpPr txBox="1"/>
          <p:nvPr/>
        </p:nvSpPr>
        <p:spPr>
          <a:xfrm>
            <a:off x="7379594" y="1403798"/>
            <a:ext cx="4631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pc="80" dirty="0">
                <a:solidFill>
                  <a:schemeClr val="bg1">
                    <a:lumMod val="65000"/>
                  </a:schemeClr>
                </a:solidFill>
                <a:latin typeface="Montserrat SemiBold" pitchFamily="2" charset="77"/>
              </a:rPr>
              <a:t>BEFORE WE START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343380-B729-584C-8218-B4C9A0B5BB95}"/>
              </a:ext>
            </a:extLst>
          </p:cNvPr>
          <p:cNvSpPr txBox="1"/>
          <p:nvPr/>
        </p:nvSpPr>
        <p:spPr>
          <a:xfrm>
            <a:off x="7630732" y="4125093"/>
            <a:ext cx="4211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Music: </a:t>
            </a:r>
            <a:r>
              <a:rPr lang="en-US" sz="22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Hunter/Miya’s Playlist</a:t>
            </a:r>
            <a:endParaRPr lang="en-US" sz="2200" i="1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E39FC2-B6E4-1748-18D7-1781567E4B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063" y="5681100"/>
            <a:ext cx="1043858" cy="1043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297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109F8-9DEB-EC29-CD9A-FFEF96F6B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Mind Maps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6382AE-103E-F8AA-7F4D-0DB40BB2B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5954486" cy="48053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One of the most important parts of learning is </a:t>
            </a:r>
            <a:r>
              <a:rPr lang="en-US" i="1" dirty="0"/>
              <a:t>relating </a:t>
            </a:r>
            <a:r>
              <a:rPr lang="en-US" dirty="0"/>
              <a:t>concepts to each other</a:t>
            </a:r>
          </a:p>
          <a:p>
            <a:pPr lvl="1"/>
            <a:r>
              <a:rPr lang="en-US" dirty="0"/>
              <a:t>Almost all learning is contextual: based on relating one thing to another</a:t>
            </a:r>
          </a:p>
          <a:p>
            <a:pPr lvl="1"/>
            <a:r>
              <a:rPr lang="en-US" i="1" dirty="0"/>
              <a:t>Transfer</a:t>
            </a:r>
            <a:r>
              <a:rPr lang="en-US" dirty="0"/>
              <a:t> is challenging! </a:t>
            </a:r>
          </a:p>
          <a:p>
            <a:r>
              <a:rPr lang="en-US" b="1" dirty="0"/>
              <a:t>Mind Maps </a:t>
            </a:r>
            <a:r>
              <a:rPr lang="en-US" dirty="0"/>
              <a:t>empower you to write out how topics relate to each other. Concretizing relations.</a:t>
            </a:r>
          </a:p>
          <a:p>
            <a:r>
              <a:rPr lang="en-US" dirty="0"/>
              <a:t>Can be incredibly helpful when reviewing and can be a great resource for looking back at this class</a:t>
            </a:r>
          </a:p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DE0600C-B58F-DD89-FF64-E01B746902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1543" y="1972886"/>
            <a:ext cx="5116286" cy="3170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74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6CA49-1D88-6952-1F22-E05E2B936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 a Mind Map of Course </a:t>
            </a:r>
            <a:r>
              <a:rPr lang="en-US" dirty="0" err="1"/>
              <a:t>Conepts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C0E1B1-0A1F-2E71-8564-0243142116E0}"/>
              </a:ext>
            </a:extLst>
          </p:cNvPr>
          <p:cNvSpPr/>
          <p:nvPr/>
        </p:nvSpPr>
        <p:spPr>
          <a:xfrm>
            <a:off x="7245626" y="159026"/>
            <a:ext cx="4691270" cy="1003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D4D6638-00EE-C4E1-40F0-9465B3E8A637}"/>
              </a:ext>
            </a:extLst>
          </p:cNvPr>
          <p:cNvSpPr txBox="1">
            <a:spLocks/>
          </p:cNvSpPr>
          <p:nvPr/>
        </p:nvSpPr>
        <p:spPr>
          <a:xfrm>
            <a:off x="838200" y="2150701"/>
            <a:ext cx="10515600" cy="40262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Use whatever tool you want! </a:t>
            </a:r>
          </a:p>
          <a:p>
            <a:r>
              <a:rPr lang="en-US" dirty="0"/>
              <a:t>Paper</a:t>
            </a:r>
          </a:p>
          <a:p>
            <a:r>
              <a:rPr lang="en-US" dirty="0"/>
              <a:t>Miro / Other Whiteboarding Software</a:t>
            </a:r>
          </a:p>
          <a:p>
            <a:r>
              <a:rPr lang="en-US" dirty="0"/>
              <a:t>Google Slides / </a:t>
            </a:r>
            <a:r>
              <a:rPr lang="en-US" dirty="0" err="1"/>
              <a:t>Powerpoint</a:t>
            </a:r>
            <a:endParaRPr lang="en-US" dirty="0"/>
          </a:p>
          <a:p>
            <a:r>
              <a:rPr lang="en-US" dirty="0"/>
              <a:t>Any tool you are comfortable with! </a:t>
            </a:r>
          </a:p>
        </p:txBody>
      </p:sp>
    </p:spTree>
    <p:extLst>
      <p:ext uri="{BB962C8B-B14F-4D97-AF65-F5344CB8AC3E}">
        <p14:creationId xmlns:p14="http://schemas.microsoft.com/office/powerpoint/2010/main" val="39127858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Exam Logistics</a:t>
            </a:r>
          </a:p>
          <a:p>
            <a:pPr>
              <a:spcAft>
                <a:spcPts val="1200"/>
              </a:spcAft>
            </a:pPr>
            <a:r>
              <a:rPr lang="en-US" dirty="0"/>
              <a:t>Review</a:t>
            </a:r>
          </a:p>
          <a:p>
            <a:pPr>
              <a:spcAft>
                <a:spcPts val="1200"/>
              </a:spcAft>
            </a:pPr>
            <a:r>
              <a:rPr lang="en-US" dirty="0"/>
              <a:t>How to Study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Mind Maps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Practice: Stacks &amp; Queues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5083418" y="4028582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28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A4CD1-F2A9-A266-5BDB-4D6F4EA8C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Stacks &amp; Queues: </a:t>
            </a:r>
            <a:r>
              <a:rPr lang="en-US" dirty="0" err="1"/>
              <a:t>reverseByN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2E1CE97-7A90-E407-665C-600469172C90}"/>
              </a:ext>
            </a:extLst>
          </p:cNvPr>
          <p:cNvSpPr txBox="1">
            <a:spLocks/>
          </p:cNvSpPr>
          <p:nvPr/>
        </p:nvSpPr>
        <p:spPr>
          <a:xfrm>
            <a:off x="838200" y="2150701"/>
            <a:ext cx="10515600" cy="40262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Start writing a solution to </a:t>
            </a:r>
            <a:r>
              <a:rPr lang="en-US" dirty="0" err="1"/>
              <a:t>reverseByN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16E5A3C-51B5-1986-58CB-B9B2318C6F3C}"/>
              </a:ext>
            </a:extLst>
          </p:cNvPr>
          <p:cNvSpPr/>
          <p:nvPr/>
        </p:nvSpPr>
        <p:spPr>
          <a:xfrm>
            <a:off x="7245626" y="159026"/>
            <a:ext cx="4691270" cy="1003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398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A4CD1-F2A9-A266-5BDB-4D6F4EA8C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Stacks &amp; Queues: </a:t>
            </a:r>
            <a:r>
              <a:rPr lang="en-US" dirty="0" err="1"/>
              <a:t>reverseByN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2E1CE97-7A90-E407-665C-600469172C90}"/>
              </a:ext>
            </a:extLst>
          </p:cNvPr>
          <p:cNvSpPr txBox="1">
            <a:spLocks/>
          </p:cNvSpPr>
          <p:nvPr/>
        </p:nvSpPr>
        <p:spPr>
          <a:xfrm>
            <a:off x="838200" y="2150701"/>
            <a:ext cx="10515600" cy="40262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Start writing a solution to </a:t>
            </a:r>
            <a:r>
              <a:rPr lang="en-US" dirty="0" err="1"/>
              <a:t>reverseByN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747542C-ABB6-071C-F5BF-B37B8B088220}"/>
              </a:ext>
            </a:extLst>
          </p:cNvPr>
          <p:cNvSpPr/>
          <p:nvPr/>
        </p:nvSpPr>
        <p:spPr>
          <a:xfrm>
            <a:off x="7245626" y="159026"/>
            <a:ext cx="4691270" cy="1003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527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Exam Logistics</a:t>
            </a:r>
          </a:p>
          <a:p>
            <a:pPr>
              <a:spcAft>
                <a:spcPts val="1200"/>
              </a:spcAft>
            </a:pPr>
            <a:r>
              <a:rPr lang="en-US" dirty="0"/>
              <a:t>Review</a:t>
            </a:r>
          </a:p>
          <a:p>
            <a:pPr>
              <a:spcAft>
                <a:spcPts val="1200"/>
              </a:spcAft>
            </a:pPr>
            <a:r>
              <a:rPr lang="en-US" dirty="0"/>
              <a:t>How to Study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Mind Maps</a:t>
            </a:r>
          </a:p>
          <a:p>
            <a:pPr>
              <a:spcAft>
                <a:spcPts val="1200"/>
              </a:spcAft>
            </a:pPr>
            <a:r>
              <a:rPr lang="en-US" dirty="0"/>
              <a:t>Practice: Stacks &amp; Queues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485730" y="1456204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060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DAF65-D121-7384-D33B-D9A7F74B9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 Format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98780B-8E07-1B0B-A533-F3EF1D0BC0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6 questions in total, each will receive one ESN grade</a:t>
            </a:r>
          </a:p>
          <a:p>
            <a:pPr lvl="1"/>
            <a:r>
              <a:rPr lang="en-US" dirty="0"/>
              <a:t>Some questions might have sub-parts</a:t>
            </a:r>
          </a:p>
          <a:p>
            <a:pPr lvl="1"/>
            <a:r>
              <a:rPr lang="en-US" dirty="0"/>
              <a:t>Reminder: Quiz and Exam grades are all mixed into the same bucket</a:t>
            </a:r>
          </a:p>
          <a:p>
            <a:r>
              <a:rPr lang="en-US" dirty="0"/>
              <a:t>General format</a:t>
            </a:r>
          </a:p>
          <a:p>
            <a:pPr lvl="1"/>
            <a:r>
              <a:rPr lang="en-US" dirty="0"/>
              <a:t>3 Questions: Mix of Conceptual, Mechanical/Tracing, Debugging Problems</a:t>
            </a:r>
          </a:p>
          <a:p>
            <a:pPr lvl="1"/>
            <a:r>
              <a:rPr lang="en-US" dirty="0"/>
              <a:t>3 Questions: Programming Problems </a:t>
            </a:r>
          </a:p>
          <a:p>
            <a:r>
              <a:rPr lang="en-US" dirty="0"/>
              <a:t>See sections for the last 2 weeks for practice handwriting problems</a:t>
            </a:r>
          </a:p>
        </p:txBody>
      </p:sp>
    </p:spTree>
    <p:extLst>
      <p:ext uri="{BB962C8B-B14F-4D97-AF65-F5344CB8AC3E}">
        <p14:creationId xmlns:p14="http://schemas.microsoft.com/office/powerpoint/2010/main" val="39443599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CA1C3-FC58-7393-AB05-9D6731469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 Logistics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54A0A-3D76-CB33-315E-A74622C0F9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Most important bits</a:t>
            </a:r>
          </a:p>
          <a:p>
            <a:r>
              <a:rPr lang="en-US" dirty="0"/>
              <a:t>Tuesday 12/13 from 12:30 – 2:20 pm</a:t>
            </a:r>
          </a:p>
          <a:p>
            <a:r>
              <a:rPr lang="en-US" dirty="0"/>
              <a:t>Seat assignments</a:t>
            </a:r>
          </a:p>
          <a:p>
            <a:r>
              <a:rPr lang="en-US" dirty="0"/>
              <a:t>Don’t cheat </a:t>
            </a:r>
          </a:p>
          <a:p>
            <a:pPr lvl="1"/>
            <a:r>
              <a:rPr lang="en-US" dirty="0"/>
              <a:t>Only have the exam open during the time (don’t’ start early; don’t work after)</a:t>
            </a:r>
          </a:p>
          <a:p>
            <a:pPr lvl="1"/>
            <a:r>
              <a:rPr lang="en-US" dirty="0"/>
              <a:t>No electronic devices</a:t>
            </a:r>
          </a:p>
          <a:p>
            <a:r>
              <a:rPr lang="en-US" dirty="0"/>
              <a:t>You can bring one 8.5x11 inch paper with notes (front and back)</a:t>
            </a:r>
          </a:p>
          <a:p>
            <a:pPr lvl="1"/>
            <a:r>
              <a:rPr lang="en-US" dirty="0"/>
              <a:t>Will also provide a reference sheet (see course website)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Questions? Raise hand or as on </a:t>
            </a:r>
            <a:r>
              <a:rPr lang="en-US" dirty="0" err="1"/>
              <a:t>sli.do</a:t>
            </a:r>
            <a:r>
              <a:rPr lang="en-US" dirty="0"/>
              <a:t> (cse122)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5A116E-C0DE-7306-138E-3FC97F2AC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4210" y="4667504"/>
            <a:ext cx="2190496" cy="219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244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Exam Logistics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Review</a:t>
            </a:r>
          </a:p>
          <a:p>
            <a:pPr>
              <a:spcAft>
                <a:spcPts val="1200"/>
              </a:spcAft>
            </a:pPr>
            <a:r>
              <a:rPr lang="en-US" dirty="0"/>
              <a:t>How to Study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Mind Maps</a:t>
            </a:r>
          </a:p>
          <a:p>
            <a:pPr>
              <a:spcAft>
                <a:spcPts val="1200"/>
              </a:spcAft>
            </a:pPr>
            <a:r>
              <a:rPr lang="en-US" dirty="0"/>
              <a:t>Practice: Stacks &amp; Queues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2380411" y="2149540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95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CB5DF-A241-CD9C-0C4B-A48C9DD68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So Far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9763A1-72D7-79E8-2124-35E75A3F7AB6}"/>
              </a:ext>
            </a:extLst>
          </p:cNvPr>
          <p:cNvSpPr txBox="1"/>
          <p:nvPr/>
        </p:nvSpPr>
        <p:spPr>
          <a:xfrm>
            <a:off x="1266530" y="1219200"/>
            <a:ext cx="4459357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latin typeface="Verdana" charset="0"/>
              </a:rPr>
              <a:t>CS Concepts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Problem Solving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Debugging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Client/Implementer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Object Oriented Programming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Encapsulation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Testing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Third Party Libraries</a:t>
            </a: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US" dirty="0">
              <a:latin typeface="Verdana" charset="0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US" dirty="0">
              <a:latin typeface="Verdana" charset="0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latin typeface="Verdana" charset="0"/>
              </a:rPr>
              <a:t>Data Structures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Lists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Stacks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Queues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2D Arrays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Sets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Maps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3A234B-59F5-E23A-7836-AD9E1E7DF515}"/>
              </a:ext>
            </a:extLst>
          </p:cNvPr>
          <p:cNvSpPr txBox="1"/>
          <p:nvPr/>
        </p:nvSpPr>
        <p:spPr>
          <a:xfrm>
            <a:off x="6466115" y="1041023"/>
            <a:ext cx="5148943" cy="5816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latin typeface="Verdana" charset="0"/>
              </a:rPr>
              <a:t>Java Language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Intro to Java (e.g., File Processing)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Iterators and For-each Loops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Exceptions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Interfaces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References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JUnit*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Verdana" charset="0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Verdana" charset="0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Verdana" charset="0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u="sng" dirty="0">
                <a:latin typeface="Verdana" charset="0"/>
              </a:rPr>
              <a:t>Java Collections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Arrays / 2D Arrays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 err="1">
                <a:latin typeface="Verdana" charset="0"/>
              </a:rPr>
              <a:t>ArrayList</a:t>
            </a:r>
            <a:endParaRPr lang="en-US" dirty="0">
              <a:latin typeface="Verdana" charset="0"/>
            </a:endParaRP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LinkedList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Stack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 err="1">
                <a:latin typeface="Verdana" charset="0"/>
              </a:rPr>
              <a:t>TreeSet</a:t>
            </a:r>
            <a:r>
              <a:rPr lang="en-US" dirty="0">
                <a:latin typeface="Verdana" charset="0"/>
              </a:rPr>
              <a:t> / </a:t>
            </a:r>
            <a:r>
              <a:rPr lang="en-US" dirty="0" err="1">
                <a:latin typeface="Verdana" charset="0"/>
              </a:rPr>
              <a:t>TreeMap</a:t>
            </a:r>
            <a:endParaRPr lang="en-US" dirty="0">
              <a:latin typeface="Verdana" charset="0"/>
            </a:endParaRP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HashSet / HashMap</a:t>
            </a: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n-US" dirty="0">
                <a:latin typeface="Verdana" charset="0"/>
              </a:rPr>
              <a:t>Interfaces for Java Collections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Verdana" charset="0"/>
            </a:endParaRPr>
          </a:p>
          <a:p>
            <a:pPr marL="285750" indent="-285750" defTabSz="914400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US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680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CC456-7098-502F-5077-78F780561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C2CEB-06EA-3042-177C-9C507A19B4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Pre-Class Materials + Lectures</a:t>
            </a:r>
          </a:p>
          <a:p>
            <a:r>
              <a:rPr lang="en-US" dirty="0"/>
              <a:t>Section Handouts</a:t>
            </a:r>
          </a:p>
          <a:p>
            <a:r>
              <a:rPr lang="en-US" dirty="0"/>
              <a:t>Quizzes so Far</a:t>
            </a:r>
          </a:p>
          <a:p>
            <a:r>
              <a:rPr lang="en-US" dirty="0"/>
              <a:t>Your Notes!</a:t>
            </a:r>
          </a:p>
          <a:p>
            <a:pPr lvl="1"/>
            <a:r>
              <a:rPr lang="en-US" dirty="0"/>
              <a:t>Helpful for contextualizing what you learned</a:t>
            </a:r>
          </a:p>
        </p:txBody>
      </p:sp>
    </p:spTree>
    <p:extLst>
      <p:ext uri="{BB962C8B-B14F-4D97-AF65-F5344CB8AC3E}">
        <p14:creationId xmlns:p14="http://schemas.microsoft.com/office/powerpoint/2010/main" val="26037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2B81-4FB1-3D4C-B5CC-F81F1C1D9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 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DD871-301D-734F-B5EC-A5910673E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/>
              <a:t>Exam Logistics</a:t>
            </a:r>
          </a:p>
          <a:p>
            <a:pPr>
              <a:spcAft>
                <a:spcPts val="1200"/>
              </a:spcAft>
            </a:pPr>
            <a:r>
              <a:rPr lang="en-US" dirty="0"/>
              <a:t>Review</a:t>
            </a:r>
          </a:p>
          <a:p>
            <a:pPr>
              <a:spcAft>
                <a:spcPts val="1200"/>
              </a:spcAft>
            </a:pPr>
            <a:r>
              <a:rPr lang="en-US" b="1" dirty="0">
                <a:solidFill>
                  <a:schemeClr val="accent5"/>
                </a:solidFill>
              </a:rPr>
              <a:t>How to Study</a:t>
            </a:r>
          </a:p>
          <a:p>
            <a:pPr lvl="1">
              <a:spcAft>
                <a:spcPts val="1200"/>
              </a:spcAft>
            </a:pPr>
            <a:r>
              <a:rPr lang="en-US" dirty="0"/>
              <a:t>Mind Maps</a:t>
            </a:r>
          </a:p>
          <a:p>
            <a:pPr>
              <a:spcAft>
                <a:spcPts val="1200"/>
              </a:spcAft>
            </a:pPr>
            <a:r>
              <a:rPr lang="en-US" dirty="0"/>
              <a:t>Practice: Stacks &amp; Queues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A474EB40-D05B-4D47-ACB8-073DBA3E897B}"/>
              </a:ext>
            </a:extLst>
          </p:cNvPr>
          <p:cNvSpPr/>
          <p:nvPr/>
        </p:nvSpPr>
        <p:spPr>
          <a:xfrm rot="10800000">
            <a:off x="3314908" y="2772538"/>
            <a:ext cx="444843" cy="308919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11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975FB-7084-6DAA-96DF-93FBA9A49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Study Strategies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5D3B1C-8608-BBF4-EBDF-C3839CEA8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Study Early and Often</a:t>
            </a:r>
          </a:p>
          <a:p>
            <a:r>
              <a:rPr lang="en-US" dirty="0"/>
              <a:t>Stay Healthy</a:t>
            </a:r>
          </a:p>
          <a:p>
            <a:r>
              <a:rPr lang="en-US" dirty="0"/>
              <a:t>Study Like you Test</a:t>
            </a:r>
          </a:p>
          <a:p>
            <a:r>
              <a:rPr lang="en-US" dirty="0"/>
              <a:t>Connect Problems: How is one problem similar/different to another?</a:t>
            </a:r>
          </a:p>
          <a:p>
            <a:r>
              <a:rPr lang="en-US" dirty="0"/>
              <a:t>Mixed Practice vs. Massed Practice</a:t>
            </a:r>
          </a:p>
          <a:p>
            <a:r>
              <a:rPr lang="en-US" dirty="0"/>
              <a:t>Embrace Difficulty</a:t>
            </a:r>
          </a:p>
          <a:p>
            <a:r>
              <a:rPr lang="en-US" dirty="0"/>
              <a:t>Reference Sheet: Iterative Refining</a:t>
            </a:r>
          </a:p>
        </p:txBody>
      </p:sp>
    </p:spTree>
    <p:extLst>
      <p:ext uri="{BB962C8B-B14F-4D97-AF65-F5344CB8AC3E}">
        <p14:creationId xmlns:p14="http://schemas.microsoft.com/office/powerpoint/2010/main" val="3877130905"/>
      </p:ext>
    </p:extLst>
  </p:cSld>
  <p:clrMapOvr>
    <a:masterClrMapping/>
  </p:clrMapOvr>
</p:sld>
</file>

<file path=ppt/theme/theme1.xml><?xml version="1.0" encoding="utf-8"?>
<a:theme xmlns:a="http://schemas.openxmlformats.org/drawingml/2006/main" name="CSE 373 Summer 2020">
  <a:themeElements>
    <a:clrScheme name="CSE 373 20s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E235D"/>
      </a:accent1>
      <a:accent2>
        <a:srgbClr val="E83C60"/>
      </a:accent2>
      <a:accent3>
        <a:srgbClr val="2699A9"/>
      </a:accent3>
      <a:accent4>
        <a:srgbClr val="FFC000"/>
      </a:accent4>
      <a:accent5>
        <a:srgbClr val="EE8A64"/>
      </a:accent5>
      <a:accent6>
        <a:srgbClr val="09A98A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28514</TotalTime>
  <Words>476</Words>
  <Application>Microsoft Macintosh PowerPoint</Application>
  <PresentationFormat>Widescreen</PresentationFormat>
  <Paragraphs>114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System Font Regular</vt:lpstr>
      <vt:lpstr>Arial</vt:lpstr>
      <vt:lpstr>Calibri</vt:lpstr>
      <vt:lpstr>Montserrat</vt:lpstr>
      <vt:lpstr>Montserrat ExtraBold</vt:lpstr>
      <vt:lpstr>Montserrat SemiBold</vt:lpstr>
      <vt:lpstr>Verdana</vt:lpstr>
      <vt:lpstr>CSE 373 Summer 2020</vt:lpstr>
      <vt:lpstr>Putting It All Together (Review)</vt:lpstr>
      <vt:lpstr>Lecture Outline</vt:lpstr>
      <vt:lpstr>Exam Format</vt:lpstr>
      <vt:lpstr>Exam Logistics</vt:lpstr>
      <vt:lpstr>Lecture Outline</vt:lpstr>
      <vt:lpstr>Review So Far</vt:lpstr>
      <vt:lpstr>Review Resources</vt:lpstr>
      <vt:lpstr>Lecture Outline</vt:lpstr>
      <vt:lpstr>Study Strategies</vt:lpstr>
      <vt:lpstr>Mind Maps</vt:lpstr>
      <vt:lpstr>Start a Mind Map of Course Conepts</vt:lpstr>
      <vt:lpstr>Lecture Outline</vt:lpstr>
      <vt:lpstr>Stacks &amp; Queues: reverseByN</vt:lpstr>
      <vt:lpstr>Stacks &amp; Queues: reverseByN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S Johnston</dc:creator>
  <cp:lastModifiedBy>Hunter Schafer</cp:lastModifiedBy>
  <cp:revision>427</cp:revision>
  <cp:lastPrinted>2022-09-27T21:33:44Z</cp:lastPrinted>
  <dcterms:created xsi:type="dcterms:W3CDTF">2020-06-13T06:27:42Z</dcterms:created>
  <dcterms:modified xsi:type="dcterms:W3CDTF">2022-12-07T19:01:15Z</dcterms:modified>
</cp:coreProperties>
</file>