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5" r:id="rId3"/>
    <p:sldId id="324" r:id="rId4"/>
    <p:sldId id="822" r:id="rId5"/>
    <p:sldId id="413" r:id="rId6"/>
    <p:sldId id="809" r:id="rId7"/>
    <p:sldId id="823" r:id="rId8"/>
    <p:sldId id="816" r:id="rId9"/>
    <p:sldId id="817" r:id="rId10"/>
    <p:sldId id="818" r:id="rId11"/>
    <p:sldId id="824" r:id="rId12"/>
    <p:sldId id="819" r:id="rId13"/>
    <p:sldId id="825" r:id="rId14"/>
    <p:sldId id="82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822"/>
            <p14:sldId id="413"/>
            <p14:sldId id="809"/>
            <p14:sldId id="823"/>
            <p14:sldId id="816"/>
            <p14:sldId id="817"/>
            <p14:sldId id="818"/>
            <p14:sldId id="824"/>
            <p14:sldId id="819"/>
            <p14:sldId id="825"/>
            <p14:sldId id="8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0" autoAdjust="0"/>
    <p:restoredTop sz="91361"/>
  </p:normalViewPr>
  <p:slideViewPr>
    <p:cSldViewPr snapToGrid="0" snapToObjects="1">
      <p:cViewPr varScale="1">
        <p:scale>
          <a:sx n="157" d="100"/>
          <a:sy n="157" d="100"/>
        </p:scale>
        <p:origin x="240" y="264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B1053BC-48E9-B332-863E-201839F36F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236757"/>
            <a:ext cx="12314278" cy="706732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15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15: JUnit Testing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ackaday.com/2015/10/26/killed-by-a-machine-the-therac-25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/>
              <a:t>JUnit </a:t>
            </a:r>
            <a:r>
              <a:rPr lang="en-US" sz="3600" dirty="0"/>
              <a:t>Testing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98025" y="2041170"/>
            <a:ext cx="44768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endParaRPr lang="en-US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Almost there! </a:t>
            </a:r>
            <a:b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Exciting plans for Winter break?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F7D84A-2C30-56F5-D817-702BB93C9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614" y="5696792"/>
            <a:ext cx="1021170" cy="102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52A45-2129-8938-F40C-906B50A7E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How Many Test Cases Is Enough?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34745-CCC1-C724-49DE-6815CC693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general, more test -&gt; more confidence</a:t>
            </a:r>
          </a:p>
          <a:p>
            <a:r>
              <a:rPr lang="en-US" dirty="0"/>
              <a:t>Try to think </a:t>
            </a:r>
            <a:r>
              <a:rPr lang="en-US" dirty="0" err="1"/>
              <a:t>adversarially</a:t>
            </a:r>
            <a:r>
              <a:rPr lang="en-US" dirty="0"/>
              <a:t> and try to break your own code with tests</a:t>
            </a:r>
          </a:p>
          <a:p>
            <a:r>
              <a:rPr lang="en-US" dirty="0"/>
              <a:t>Specification Testing (based on the spec) vs. Clear-box Testing (based on how you know your implementation works)</a:t>
            </a:r>
          </a:p>
          <a:p>
            <a:r>
              <a:rPr lang="en-US" dirty="0"/>
              <a:t>Consider testing entirely different cases </a:t>
            </a:r>
          </a:p>
          <a:p>
            <a:pPr lvl="1"/>
            <a:r>
              <a:rPr lang="en-US" dirty="0"/>
              <a:t>Think about </a:t>
            </a:r>
            <a:r>
              <a:rPr lang="en-US" b="1" dirty="0"/>
              <a:t>boundary cases </a:t>
            </a:r>
            <a:r>
              <a:rPr lang="en-US" dirty="0"/>
              <a:t>in particular, where</a:t>
            </a:r>
            <a:br>
              <a:rPr lang="en-US" dirty="0"/>
            </a:br>
            <a:r>
              <a:rPr lang="en-US" dirty="0"/>
              <a:t>should the behavior change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0F31D4-FF5C-04A2-A003-8356CEC50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400" y="4000500"/>
            <a:ext cx="39116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744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Importance of Testing</a:t>
            </a:r>
          </a:p>
          <a:p>
            <a:pPr>
              <a:spcAft>
                <a:spcPts val="1200"/>
              </a:spcAft>
            </a:pPr>
            <a:r>
              <a:rPr lang="en-US" dirty="0"/>
              <a:t>JUnit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How Much Testing is Enough?	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Example: Brainstorm Test Cases (</a:t>
            </a:r>
            <a:r>
              <a:rPr lang="en-US" b="1" dirty="0" err="1">
                <a:solidFill>
                  <a:schemeClr val="accent5"/>
                </a:solidFill>
              </a:rPr>
              <a:t>TFTPlayer</a:t>
            </a:r>
            <a:r>
              <a:rPr lang="en-US" b="1" dirty="0">
                <a:solidFill>
                  <a:schemeClr val="accent5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dirty="0"/>
              <a:t>Challenge: Floating Point Precision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7649332" y="3982812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470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76A5F0-1608-89CC-50AD-841839CAD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test cases can you test for the </a:t>
            </a:r>
            <a:r>
              <a:rPr lang="en-US" dirty="0" err="1"/>
              <a:t>TFTPlayer</a:t>
            </a:r>
            <a:r>
              <a:rPr lang="en-US" dirty="0"/>
              <a:t> class from the PCM?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F792186-0192-CF4F-DECD-F9C18C2CAC2E}"/>
              </a:ext>
            </a:extLst>
          </p:cNvPr>
          <p:cNvSpPr txBox="1">
            <a:spLocks/>
          </p:cNvSpPr>
          <p:nvPr/>
        </p:nvSpPr>
        <p:spPr>
          <a:xfrm>
            <a:off x="773463" y="2150701"/>
            <a:ext cx="10515600" cy="436338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A2F5355-02AC-3622-059E-00ED3F5B67A3}"/>
              </a:ext>
            </a:extLst>
          </p:cNvPr>
          <p:cNvSpPr txBox="1">
            <a:spLocks/>
          </p:cNvSpPr>
          <p:nvPr/>
        </p:nvSpPr>
        <p:spPr>
          <a:xfrm>
            <a:off x="838199" y="2471360"/>
            <a:ext cx="10515600" cy="412364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Rules</a:t>
            </a:r>
          </a:p>
          <a:p>
            <a:r>
              <a:rPr lang="en-US" b="1" dirty="0"/>
              <a:t>Start Game: </a:t>
            </a:r>
            <a:r>
              <a:rPr lang="en-US" dirty="0"/>
              <a:t>10 gold, 0 experiences, level 1</a:t>
            </a:r>
          </a:p>
          <a:p>
            <a:r>
              <a:rPr lang="en-US" b="1" dirty="0"/>
              <a:t>Buy Experience: </a:t>
            </a:r>
            <a:r>
              <a:rPr lang="en-US" dirty="0"/>
              <a:t>Spend 4 gold to earn 4 experience</a:t>
            </a:r>
          </a:p>
          <a:p>
            <a:pPr lvl="1"/>
            <a:r>
              <a:rPr lang="en-US" dirty="0"/>
              <a:t>Must have sufficient gold. Can’t buy XP if already max level (9)</a:t>
            </a:r>
          </a:p>
          <a:p>
            <a:pPr lvl="1"/>
            <a:r>
              <a:rPr lang="en-US" dirty="0"/>
              <a:t>Every 20 experience points is converted to 1 level</a:t>
            </a:r>
          </a:p>
          <a:p>
            <a:r>
              <a:rPr lang="en-US" b="1" dirty="0"/>
              <a:t>Gain Gold: </a:t>
            </a:r>
            <a:r>
              <a:rPr lang="en-US" dirty="0"/>
              <a:t>Every player earns 1 gold plus some interest</a:t>
            </a:r>
          </a:p>
          <a:p>
            <a:pPr lvl="1"/>
            <a:r>
              <a:rPr lang="en-US" b="1" dirty="0"/>
              <a:t>Interest: </a:t>
            </a:r>
            <a:r>
              <a:rPr lang="en-US" dirty="0"/>
              <a:t>Gain 1 additional gold for each 10 gold owned, capped at interest of 5 gold</a:t>
            </a:r>
          </a:p>
          <a:p>
            <a:pPr lvl="1"/>
            <a:r>
              <a:rPr lang="en-US" dirty="0"/>
              <a:t>Example: Have 24 gold. Gold gained would be 3 (1 free gold + 2 interest gold)</a:t>
            </a:r>
          </a:p>
        </p:txBody>
      </p:sp>
    </p:spTree>
    <p:extLst>
      <p:ext uri="{BB962C8B-B14F-4D97-AF65-F5344CB8AC3E}">
        <p14:creationId xmlns:p14="http://schemas.microsoft.com/office/powerpoint/2010/main" val="1951444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Importance of Testing</a:t>
            </a:r>
          </a:p>
          <a:p>
            <a:pPr>
              <a:spcAft>
                <a:spcPts val="1200"/>
              </a:spcAft>
            </a:pPr>
            <a:r>
              <a:rPr lang="en-US" dirty="0"/>
              <a:t>JUnit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How Much Testing is Enough?	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Example: Brainstorm Test Cases (</a:t>
            </a:r>
            <a:r>
              <a:rPr lang="en-US" dirty="0" err="1"/>
              <a:t>TFTPlayer</a:t>
            </a:r>
            <a:r>
              <a:rPr lang="en-US" dirty="0"/>
              <a:t>)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Challenge: Floating Point Precision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6467894" y="467063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40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9EA8E-F707-7A8E-217E-584C4FB7C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Challenge: Floating Point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7DE72-AF1A-3E5F-45A9-3F69A006B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Another name for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en-US" dirty="0"/>
              <a:t>s are floating point numbers</a:t>
            </a:r>
          </a:p>
          <a:p>
            <a:r>
              <a:rPr lang="en-US" dirty="0"/>
              <a:t>Floating point numbers are nice, but imprecise</a:t>
            </a:r>
          </a:p>
          <a:p>
            <a:pPr lvl="1"/>
            <a:r>
              <a:rPr lang="en-US" dirty="0"/>
              <a:t>Computers can only store a certain amount of precision (can’t store 0.3333333333 repeating forever)</a:t>
            </a:r>
          </a:p>
          <a:p>
            <a:pPr lvl="1"/>
            <a:r>
              <a:rPr lang="en-US" dirty="0"/>
              <a:t>Finite precision can lead to slightly incorrect calculations with floating point numbers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Take-away: Essentially can never rely on == for doubles. Instead, must define some notion of how far away they can be to be tolerated as the same</a:t>
            </a:r>
          </a:p>
          <a:p>
            <a:pPr lvl="1"/>
            <a:r>
              <a:rPr lang="en-US" dirty="0"/>
              <a:t>JUnit: </a:t>
            </a:r>
            <a:r>
              <a:rPr lang="en-US" dirty="0" err="1"/>
              <a:t>assertEquals</a:t>
            </a:r>
            <a:r>
              <a:rPr lang="en-US" dirty="0"/>
              <a:t>(expected, actual, delta)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5C0B4A-22A0-18EB-B399-4CC6F951FF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18"/>
          <a:stretch/>
        </p:blipFill>
        <p:spPr>
          <a:xfrm>
            <a:off x="7201911" y="3325827"/>
            <a:ext cx="3652759" cy="1106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03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Importance of Testing</a:t>
            </a:r>
          </a:p>
          <a:p>
            <a:pPr>
              <a:spcAft>
                <a:spcPts val="1200"/>
              </a:spcAft>
            </a:pPr>
            <a:r>
              <a:rPr lang="en-US" dirty="0"/>
              <a:t>JUnit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How Much Testing is Enough?	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Example: Brainstorm Test Cases (</a:t>
            </a:r>
            <a:r>
              <a:rPr lang="en-US" dirty="0" err="1"/>
              <a:t>TFTPlayer</a:t>
            </a:r>
            <a:r>
              <a:rPr lang="en-US" dirty="0"/>
              <a:t>)</a:t>
            </a:r>
          </a:p>
          <a:p>
            <a:pPr>
              <a:spcAft>
                <a:spcPts val="1200"/>
              </a:spcAft>
            </a:pPr>
            <a:r>
              <a:rPr lang="en-US" dirty="0"/>
              <a:t>Challenge: Floating Point Precision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Reminder: Final Exam, Tues 12/13 @ 12:30 – 2:20 pm</a:t>
            </a:r>
          </a:p>
          <a:p>
            <a:pPr lvl="1"/>
            <a:r>
              <a:rPr lang="en-US" sz="3200" dirty="0"/>
              <a:t>Details for logistics and study resources will be posted Friday</a:t>
            </a:r>
          </a:p>
          <a:p>
            <a:pPr lvl="1"/>
            <a:r>
              <a:rPr lang="en-US" sz="3200" dirty="0"/>
              <a:t>Sections this week and next are mostly focused on review and practicing writing code by hand</a:t>
            </a:r>
          </a:p>
          <a:p>
            <a:pPr lvl="1"/>
            <a:r>
              <a:rPr lang="en-US" sz="3200" dirty="0"/>
              <a:t>Review Lecture: Next Wednesday</a:t>
            </a:r>
          </a:p>
          <a:p>
            <a:pPr lvl="1"/>
            <a:r>
              <a:rPr lang="en-US" sz="3200" dirty="0"/>
              <a:t>Review Session: Monday 12/12 in the evening, </a:t>
            </a:r>
            <a:br>
              <a:rPr lang="en-US" sz="3200" dirty="0"/>
            </a:br>
            <a:r>
              <a:rPr lang="en-US" sz="3200" dirty="0"/>
              <a:t>details posted soon</a:t>
            </a:r>
          </a:p>
          <a:p>
            <a:r>
              <a:rPr lang="en-US" sz="3600" dirty="0"/>
              <a:t>Programming Assignment 3 due Thursday </a:t>
            </a:r>
          </a:p>
          <a:p>
            <a:r>
              <a:rPr lang="en-US" sz="3600" dirty="0"/>
              <a:t>Quiz 3 next Tuesday </a:t>
            </a:r>
          </a:p>
          <a:p>
            <a:pPr lvl="1"/>
            <a:r>
              <a:rPr lang="en-US" sz="2800" dirty="0"/>
              <a:t>Adjustments for Quiz 3 Retakes, details Friday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Importance of Testing</a:t>
            </a:r>
          </a:p>
          <a:p>
            <a:pPr>
              <a:spcAft>
                <a:spcPts val="1200"/>
              </a:spcAft>
            </a:pPr>
            <a:r>
              <a:rPr lang="en-US" dirty="0"/>
              <a:t>JUnit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How Much Testing is Enough?	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Example: Brainstorm Test Cases (</a:t>
            </a:r>
            <a:r>
              <a:rPr lang="en-US" dirty="0" err="1"/>
              <a:t>TFTPlayer</a:t>
            </a:r>
            <a:r>
              <a:rPr lang="en-US" dirty="0"/>
              <a:t>)</a:t>
            </a:r>
          </a:p>
          <a:p>
            <a:pPr>
              <a:spcAft>
                <a:spcPts val="1200"/>
              </a:spcAft>
            </a:pPr>
            <a:r>
              <a:rPr lang="en-US" dirty="0"/>
              <a:t>Challenge: Floating Point Precision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493439" y="2129736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06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Importance of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7767320" cy="4805363"/>
          </a:xfrm>
        </p:spPr>
        <p:txBody>
          <a:bodyPr>
            <a:normAutofit/>
          </a:bodyPr>
          <a:lstStyle/>
          <a:p>
            <a:r>
              <a:rPr lang="en-US" sz="3600" dirty="0"/>
              <a:t>Software, written by people, controls more and more of our day-to-day lives. </a:t>
            </a:r>
          </a:p>
          <a:p>
            <a:r>
              <a:rPr lang="en-US" sz="3600" dirty="0"/>
              <a:t>Bugs (just like the ones we all write) are just as easy to write in this software.</a:t>
            </a:r>
          </a:p>
          <a:p>
            <a:r>
              <a:rPr lang="en-US" sz="3600" dirty="0"/>
              <a:t>Stakes can be quite high so bugs</a:t>
            </a:r>
            <a:br>
              <a:rPr lang="en-US" sz="3600" dirty="0"/>
            </a:br>
            <a:r>
              <a:rPr lang="en-US" sz="3600" dirty="0"/>
              <a:t>can have catastrophic effects</a:t>
            </a:r>
          </a:p>
        </p:txBody>
      </p:sp>
      <p:pic>
        <p:nvPicPr>
          <p:cNvPr id="1026" name="Picture 2" descr="therac-machine">
            <a:extLst>
              <a:ext uri="{FF2B5EF4-FFF2-40B4-BE49-F238E27FC236}">
                <a16:creationId xmlns:a16="http://schemas.microsoft.com/office/drawing/2014/main" id="{63FEE0CE-02FF-46E7-8F71-EEFDC898B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039" y="4051122"/>
            <a:ext cx="350108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905BFB-26C6-70C8-39E1-D28D100372AF}"/>
              </a:ext>
            </a:extLst>
          </p:cNvPr>
          <p:cNvSpPr txBox="1"/>
          <p:nvPr/>
        </p:nvSpPr>
        <p:spPr>
          <a:xfrm>
            <a:off x="10468678" y="6641922"/>
            <a:ext cx="1286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Source: </a:t>
            </a:r>
            <a:r>
              <a:rPr lang="en-US" sz="1200" i="1" dirty="0" err="1">
                <a:hlinkClick r:id="rId3"/>
              </a:rPr>
              <a:t>Hackaday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42941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C5C31B-A8A8-FE39-8AE2-02CB23FFC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Bugs you’ve experienced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B904E22-C47F-430A-B4FC-4F14BA55E262}"/>
              </a:ext>
            </a:extLst>
          </p:cNvPr>
          <p:cNvSpPr txBox="1">
            <a:spLocks/>
          </p:cNvSpPr>
          <p:nvPr/>
        </p:nvSpPr>
        <p:spPr>
          <a:xfrm>
            <a:off x="838198" y="2407921"/>
            <a:ext cx="10815321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Can you think of a bug(s) you’ve experienced or heard of that have had serious effects?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you can’t, can you think of any absurd bugs you’ve seen?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C13A85-C48C-B68B-3493-57CF0FD45743}"/>
              </a:ext>
            </a:extLst>
          </p:cNvPr>
          <p:cNvSpPr/>
          <p:nvPr/>
        </p:nvSpPr>
        <p:spPr>
          <a:xfrm>
            <a:off x="7040071" y="151710"/>
            <a:ext cx="4968510" cy="979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27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Importance of Testing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JUnit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How Much Testing is Enough?	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Example: Brainstorm Test Cases (</a:t>
            </a:r>
            <a:r>
              <a:rPr lang="en-US" dirty="0" err="1"/>
              <a:t>TFTPlayer</a:t>
            </a:r>
            <a:r>
              <a:rPr lang="en-US" dirty="0"/>
              <a:t>)</a:t>
            </a:r>
          </a:p>
          <a:p>
            <a:pPr>
              <a:spcAft>
                <a:spcPts val="1200"/>
              </a:spcAft>
            </a:pPr>
            <a:r>
              <a:rPr lang="en-US" dirty="0"/>
              <a:t>Challenge: Floating Point Precision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049644" y="2785191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64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CDAD1-364B-4654-916E-ADFC0A62A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JUnit Testing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914BDF-7BA5-9AFF-504A-0058DF17B3AC}"/>
              </a:ext>
            </a:extLst>
          </p:cNvPr>
          <p:cNvSpPr txBox="1"/>
          <p:nvPr/>
        </p:nvSpPr>
        <p:spPr>
          <a:xfrm>
            <a:off x="838200" y="1361440"/>
            <a:ext cx="10246360" cy="47705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org.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junit.jupiter.api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.*; </a:t>
            </a:r>
          </a:p>
          <a:p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static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org.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junit.jupiter.api.Assertions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.*;</a:t>
            </a:r>
          </a:p>
          <a:p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import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java.util</a:t>
            </a:r>
            <a:r>
              <a:rPr lang="en-US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*;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 class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ArrayListTest</a:t>
            </a:r>
            <a:r>
              <a:rPr lang="en-US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@Test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 void </a:t>
            </a:r>
            <a:r>
              <a:rPr lang="en-US" sz="1600" dirty="0" err="1">
                <a:solidFill>
                  <a:srgbClr val="00627A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testAddAndGet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&gt; </a:t>
            </a:r>
            <a:r>
              <a:rPr lang="en-US" sz="1600" dirty="0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 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600" dirty="0">
                <a:solidFill>
                  <a:srgbClr val="0033B3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ArrayList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&lt;&gt;();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"Hunter Schafer"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"Miya </a:t>
            </a:r>
            <a:r>
              <a:rPr lang="en-US" sz="1600" dirty="0" err="1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Natsuhara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.add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"CSE 122"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assertEquals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"Hunter Schafer"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1750EB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assertEquals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"Miya </a:t>
            </a:r>
            <a:r>
              <a:rPr lang="en-US" sz="1600" dirty="0" err="1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Natsuhara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1750EB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assertEquals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67D17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"CSE 122"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.get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1750EB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assertTrue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U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.size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() == </a:t>
            </a:r>
            <a:r>
              <a:rPr lang="en-US" sz="1600" dirty="0">
                <a:solidFill>
                  <a:srgbClr val="1750EB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  <a:b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5497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973E3-4936-A420-30C5-350C62AA6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JUnit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8D45B-1499-8F0F-665F-82A05E3EF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test method per distinct case (i.e., empty case, one element, even, odd, some edge case, …)</a:t>
            </a:r>
          </a:p>
          <a:p>
            <a:r>
              <a:rPr lang="en-US" dirty="0"/>
              <a:t>Use 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assertEquals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(expected, actual, message)</a:t>
            </a:r>
            <a:r>
              <a:rPr lang="en-US" dirty="0"/>
              <a:t> to provide a description of what that line of the test is supposed to do</a:t>
            </a:r>
          </a:p>
          <a:p>
            <a:r>
              <a:rPr lang="en-US" dirty="0"/>
              <a:t>More specific tests are helpful in debugging </a:t>
            </a:r>
          </a:p>
          <a:p>
            <a:r>
              <a:rPr lang="en-US" dirty="0"/>
              <a:t>Testing code is just code. Use good coding practices (e.g., helper methods to reduce redundancy) to help you write code.</a:t>
            </a:r>
          </a:p>
          <a:p>
            <a:pPr lvl="1"/>
            <a:r>
              <a:rPr lang="en-US" dirty="0"/>
              <a:t>It can take time, but if you do it well, developing your solution can be a breeze</a:t>
            </a:r>
          </a:p>
        </p:txBody>
      </p:sp>
    </p:spTree>
    <p:extLst>
      <p:ext uri="{BB962C8B-B14F-4D97-AF65-F5344CB8AC3E}">
        <p14:creationId xmlns:p14="http://schemas.microsoft.com/office/powerpoint/2010/main" val="2126912171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27165</TotalTime>
  <Words>843</Words>
  <Application>Microsoft Macintosh PowerPoint</Application>
  <PresentationFormat>Widescreen</PresentationFormat>
  <Paragraphs>94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System Font Regular</vt:lpstr>
      <vt:lpstr>Arial</vt:lpstr>
      <vt:lpstr>Calibri</vt:lpstr>
      <vt:lpstr>Consolas</vt:lpstr>
      <vt:lpstr>Menlo</vt:lpstr>
      <vt:lpstr>Montserrat</vt:lpstr>
      <vt:lpstr>Montserrat ExtraBold</vt:lpstr>
      <vt:lpstr>Montserrat SemiBold</vt:lpstr>
      <vt:lpstr>CSE 373 Summer 2020</vt:lpstr>
      <vt:lpstr>JUnit Testing</vt:lpstr>
      <vt:lpstr>Lecture Outline</vt:lpstr>
      <vt:lpstr>Announcements</vt:lpstr>
      <vt:lpstr>Lecture Outline</vt:lpstr>
      <vt:lpstr>(PCM) Importance of Testing</vt:lpstr>
      <vt:lpstr>Bugs you’ve experienced</vt:lpstr>
      <vt:lpstr>Lecture Outline</vt:lpstr>
      <vt:lpstr>JUnit Testing</vt:lpstr>
      <vt:lpstr>JUnit Tips</vt:lpstr>
      <vt:lpstr>(PCM) How Many Test Cases Is Enough?</vt:lpstr>
      <vt:lpstr>Lecture Outline</vt:lpstr>
      <vt:lpstr>What test cases can you test for the TFTPlayer class from the PCM?</vt:lpstr>
      <vt:lpstr>Lecture Outline</vt:lpstr>
      <vt:lpstr>Challenge: Floating Point Numbers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Hunter Schafer</cp:lastModifiedBy>
  <cp:revision>379</cp:revision>
  <cp:lastPrinted>2022-09-27T21:33:44Z</cp:lastPrinted>
  <dcterms:created xsi:type="dcterms:W3CDTF">2020-06-13T06:27:42Z</dcterms:created>
  <dcterms:modified xsi:type="dcterms:W3CDTF">2022-11-30T20:34:00Z</dcterms:modified>
</cp:coreProperties>
</file>