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85" r:id="rId3"/>
    <p:sldId id="324" r:id="rId4"/>
    <p:sldId id="801" r:id="rId5"/>
    <p:sldId id="413" r:id="rId6"/>
    <p:sldId id="414" r:id="rId7"/>
    <p:sldId id="792" r:id="rId8"/>
    <p:sldId id="802" r:id="rId9"/>
    <p:sldId id="392" r:id="rId10"/>
    <p:sldId id="803" r:id="rId11"/>
    <p:sldId id="805" r:id="rId12"/>
    <p:sldId id="417" r:id="rId13"/>
    <p:sldId id="804" r:id="rId14"/>
    <p:sldId id="806" r:id="rId15"/>
    <p:sldId id="795" r:id="rId16"/>
    <p:sldId id="420" r:id="rId17"/>
    <p:sldId id="807" r:id="rId18"/>
    <p:sldId id="80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5C71387-6F25-40BE-A9C7-2DE5AC23F89B}">
          <p14:sldIdLst>
            <p14:sldId id="256"/>
            <p14:sldId id="285"/>
            <p14:sldId id="324"/>
            <p14:sldId id="801"/>
            <p14:sldId id="413"/>
            <p14:sldId id="414"/>
            <p14:sldId id="792"/>
            <p14:sldId id="802"/>
            <p14:sldId id="392"/>
            <p14:sldId id="803"/>
            <p14:sldId id="805"/>
            <p14:sldId id="417"/>
            <p14:sldId id="804"/>
            <p14:sldId id="806"/>
            <p14:sldId id="795"/>
            <p14:sldId id="420"/>
            <p14:sldId id="807"/>
            <p14:sldId id="80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nats" initials="m" lastIdx="1" clrIdx="0">
    <p:extLst>
      <p:ext uri="{19B8F6BF-5375-455C-9EA6-DF929625EA0E}">
        <p15:presenceInfo xmlns:p15="http://schemas.microsoft.com/office/powerpoint/2012/main" userId="S-1-5-21-2454115528-2111753937-1836222636-10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accent2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B9B1"/>
    <a:srgbClr val="54A0FF"/>
    <a:srgbClr val="FAFAFA"/>
    <a:srgbClr val="F5F5F5"/>
    <a:srgbClr val="EF5777"/>
    <a:srgbClr val="F7B731"/>
    <a:srgbClr val="FA8231"/>
    <a:srgbClr val="4E408B"/>
    <a:srgbClr val="43367C"/>
    <a:srgbClr val="2E2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94" autoAdjust="0"/>
    <p:restoredTop sz="91361"/>
  </p:normalViewPr>
  <p:slideViewPr>
    <p:cSldViewPr snapToGrid="0" snapToObjects="1">
      <p:cViewPr varScale="1">
        <p:scale>
          <a:sx n="88" d="100"/>
          <a:sy n="88" d="100"/>
        </p:scale>
        <p:origin x="153" y="63"/>
      </p:cViewPr>
      <p:guideLst/>
    </p:cSldViewPr>
  </p:slideViewPr>
  <p:outlineViewPr>
    <p:cViewPr>
      <p:scale>
        <a:sx n="33" d="100"/>
        <a:sy n="33" d="100"/>
      </p:scale>
      <p:origin x="0" y="-180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B3A00-37AE-DF4F-846D-B0E493D1DDE8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0FC8D-3FAB-384B-A523-F958535FC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39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9E575A9-56CD-5A42-B9C7-1068F9228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977" y="4013370"/>
            <a:ext cx="6212925" cy="1954786"/>
          </a:xfrm>
        </p:spPr>
        <p:txBody>
          <a:bodyPr anchor="t">
            <a:noAutofit/>
          </a:bodyPr>
          <a:lstStyle>
            <a:lvl1pPr>
              <a:defRPr sz="6000" b="0" i="0">
                <a:solidFill>
                  <a:srgbClr val="F0F0F0"/>
                </a:solidFill>
                <a:latin typeface="Montserrat SemiBold" pitchFamily="2" charset="77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B47C65-C622-BE47-AE97-E148F4F3EA4E}"/>
              </a:ext>
            </a:extLst>
          </p:cNvPr>
          <p:cNvSpPr txBox="1"/>
          <p:nvPr userDrawn="1"/>
        </p:nvSpPr>
        <p:spPr>
          <a:xfrm>
            <a:off x="292977" y="3182200"/>
            <a:ext cx="315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0" spc="100" baseline="0" dirty="0">
                <a:solidFill>
                  <a:srgbClr val="F0F0F0"/>
                </a:solidFill>
                <a:latin typeface="Montserrat ExtraBold" pitchFamily="2" charset="77"/>
              </a:rPr>
              <a:t>CSE 122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7A9EB4D-77DA-A446-AC45-F12975CF7B81}"/>
              </a:ext>
            </a:extLst>
          </p:cNvPr>
          <p:cNvSpPr/>
          <p:nvPr userDrawn="1"/>
        </p:nvSpPr>
        <p:spPr>
          <a:xfrm>
            <a:off x="420128" y="2753848"/>
            <a:ext cx="1269523" cy="420130"/>
          </a:xfrm>
          <a:prstGeom prst="roundRect">
            <a:avLst/>
          </a:prstGeom>
          <a:solidFill>
            <a:srgbClr val="FA8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0" i="0" spc="300" dirty="0">
                <a:latin typeface="Montserrat" pitchFamily="2" charset="77"/>
              </a:rPr>
              <a:t>LEC 14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0E59AED-1ABF-8D47-B5D7-C50109AB6669}"/>
              </a:ext>
            </a:extLst>
          </p:cNvPr>
          <p:cNvSpPr/>
          <p:nvPr userDrawn="1"/>
        </p:nvSpPr>
        <p:spPr>
          <a:xfrm>
            <a:off x="7119063" y="1251643"/>
            <a:ext cx="5250244" cy="5153775"/>
          </a:xfrm>
          <a:prstGeom prst="roundRect">
            <a:avLst>
              <a:gd name="adj" fmla="val 1114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C2FC20-7CE0-2C4C-B8DA-5D843D7AD275}"/>
              </a:ext>
            </a:extLst>
          </p:cNvPr>
          <p:cNvSpPr txBox="1"/>
          <p:nvPr userDrawn="1"/>
        </p:nvSpPr>
        <p:spPr>
          <a:xfrm>
            <a:off x="8346734" y="5086747"/>
            <a:ext cx="3552289" cy="1174904"/>
          </a:xfrm>
          <a:prstGeom prst="rect">
            <a:avLst/>
          </a:prstGeom>
          <a:noFill/>
        </p:spPr>
        <p:txBody>
          <a:bodyPr wrap="square" numCol="3" rtlCol="0">
            <a:noAutofit/>
          </a:bodyPr>
          <a:lstStyle/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Ajay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Andrew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Anson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Anthony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Audrey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Chloe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Colton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Connor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Elizabeth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Evelyn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Gaurav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Hilal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Hitesh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Jake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Jin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Karen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Kyler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Leon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Melissa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Noa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Parker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Poojitha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Samuel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Sara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Simon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Sravani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Tan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Vivek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E2DBEB-96AA-D441-AA1A-1803B569D8B7}"/>
              </a:ext>
            </a:extLst>
          </p:cNvPr>
          <p:cNvSpPr/>
          <p:nvPr userDrawn="1"/>
        </p:nvSpPr>
        <p:spPr>
          <a:xfrm>
            <a:off x="8346734" y="4819413"/>
            <a:ext cx="27671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Hunter Schafer </a:t>
            </a:r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/ Miya </a:t>
            </a:r>
            <a:r>
              <a:rPr lang="en-US" sz="12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Natsuhara</a:t>
            </a:r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E7AD165-91DB-084B-A2F9-5E40F1ED88BD}"/>
              </a:ext>
            </a:extLst>
          </p:cNvPr>
          <p:cNvSpPr/>
          <p:nvPr userDrawn="1"/>
        </p:nvSpPr>
        <p:spPr>
          <a:xfrm>
            <a:off x="7360567" y="4819413"/>
            <a:ext cx="9861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Instructor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84EAA45-D4D9-8B42-AF08-0F7208E598C6}"/>
              </a:ext>
            </a:extLst>
          </p:cNvPr>
          <p:cNvSpPr/>
          <p:nvPr userDrawn="1"/>
        </p:nvSpPr>
        <p:spPr>
          <a:xfrm>
            <a:off x="7848275" y="5075655"/>
            <a:ext cx="4796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TAs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E204213-5282-9748-829A-B0CF9968EAE3}"/>
              </a:ext>
            </a:extLst>
          </p:cNvPr>
          <p:cNvCxnSpPr/>
          <p:nvPr userDrawn="1"/>
        </p:nvCxnSpPr>
        <p:spPr>
          <a:xfrm>
            <a:off x="7452794" y="4551419"/>
            <a:ext cx="446830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6C7426B-729E-F7D5-0736-3AD7D1926A0A}"/>
              </a:ext>
            </a:extLst>
          </p:cNvPr>
          <p:cNvSpPr/>
          <p:nvPr userDrawn="1"/>
        </p:nvSpPr>
        <p:spPr>
          <a:xfrm>
            <a:off x="-369625" y="5494620"/>
            <a:ext cx="4632957" cy="1688781"/>
          </a:xfrm>
          <a:prstGeom prst="roundRect">
            <a:avLst>
              <a:gd name="adj" fmla="val 9433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808DAC-636A-06AC-ADA9-6F6514C7FCE0}"/>
              </a:ext>
            </a:extLst>
          </p:cNvPr>
          <p:cNvSpPr/>
          <p:nvPr userDrawn="1"/>
        </p:nvSpPr>
        <p:spPr>
          <a:xfrm>
            <a:off x="71163" y="5574803"/>
            <a:ext cx="22506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Questions during Class?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DE38F8-AD40-1DC7-1944-4682FDD989B1}"/>
              </a:ext>
            </a:extLst>
          </p:cNvPr>
          <p:cNvSpPr/>
          <p:nvPr userDrawn="1"/>
        </p:nvSpPr>
        <p:spPr>
          <a:xfrm>
            <a:off x="72629" y="5851802"/>
            <a:ext cx="2432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Raise hand or send here</a:t>
            </a:r>
          </a:p>
          <a:p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2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sli.do    #cse122 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F316C5E-94E4-1E69-FEBC-BC7B29D56913}"/>
              </a:ext>
            </a:extLst>
          </p:cNvPr>
          <p:cNvSpPr/>
          <p:nvPr userDrawn="1"/>
        </p:nvSpPr>
        <p:spPr>
          <a:xfrm>
            <a:off x="2950313" y="5594680"/>
            <a:ext cx="1218438" cy="122308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C07595-332F-4040-A504-FF078BF653D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49022" y="5733602"/>
            <a:ext cx="1019032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36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788E2-53AC-E040-9733-D210E8554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10CAD9-D825-5C41-812F-1D2BA3804933}"/>
              </a:ext>
            </a:extLst>
          </p:cNvPr>
          <p:cNvSpPr txBox="1"/>
          <p:nvPr userDrawn="1"/>
        </p:nvSpPr>
        <p:spPr>
          <a:xfrm>
            <a:off x="568410" y="469557"/>
            <a:ext cx="2014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51727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6B8B3-3837-584A-94CD-BA26A8EFF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6CF4A-8D26-7E47-BE24-56CAFA2BF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DA4DA-0832-AD49-906C-ED72A76C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1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e: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3AA407-1DA0-3243-8E37-6DD02AC469B7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sli.do      #cse122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B2FB86-FF62-31DF-F83C-54AC220C7122}"/>
              </a:ext>
            </a:extLst>
          </p:cNvPr>
          <p:cNvSpPr txBox="1"/>
          <p:nvPr userDrawn="1"/>
        </p:nvSpPr>
        <p:spPr>
          <a:xfrm>
            <a:off x="1106916" y="300371"/>
            <a:ext cx="3741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Think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C7D0B743-6487-A3F6-EBE7-3E0368CD2E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154039" y="300371"/>
            <a:ext cx="684160" cy="781897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F486DBF-0D75-55DB-9928-3E596B345D51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5B7D14-FA34-B2D9-C621-221E813EEED7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C7CC9F-CBC4-4985-8060-C9CD3CE26BE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73085" y="305750"/>
            <a:ext cx="741114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05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itce: P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A96D726-B7B5-E5FD-95E9-944FA8727D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54039" y="300371"/>
            <a:ext cx="961802" cy="769442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FA711B-19AB-5E1A-7C37-14ED2D5431ED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sli.do      #cse122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92366A2-C9D8-2580-7B79-3B1F6DDAB802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61646E-9F5C-9C61-C30B-3DF312AA0AE9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522D9B-890F-87AE-E16B-BD76B76C8428}"/>
              </a:ext>
            </a:extLst>
          </p:cNvPr>
          <p:cNvSpPr txBox="1"/>
          <p:nvPr userDrawn="1"/>
        </p:nvSpPr>
        <p:spPr>
          <a:xfrm>
            <a:off x="1106916" y="300371"/>
            <a:ext cx="33576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Pair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D8CB43A-D462-4D0A-BD8F-0F9EEE5EE78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73085" y="305750"/>
            <a:ext cx="741114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59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3D231-F19F-A840-B5BC-F29C9E521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0AC8BA-BD64-6945-A342-22D204834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2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D3693-0064-BB4F-9EC2-569D40495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86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B460B4-70F4-B145-8648-892BD7385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173FE4-2A2D-D54E-9CA7-3BE743A50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0"/>
            <a:ext cx="10515600" cy="4805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0E522-6C81-E146-9573-8B2A265760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7150" y="6329363"/>
            <a:ext cx="55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2E235D"/>
                </a:solidFill>
              </a:defRPr>
            </a:lvl1pPr>
          </a:lstStyle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829BDB-00F0-1A4D-85ED-E7EECB1665B0}"/>
              </a:ext>
            </a:extLst>
          </p:cNvPr>
          <p:cNvSpPr/>
          <p:nvPr userDrawn="1"/>
        </p:nvSpPr>
        <p:spPr>
          <a:xfrm>
            <a:off x="-89452" y="-2819"/>
            <a:ext cx="12503426" cy="23955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99840-7979-4642-ADBB-375B21C7BD9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3" y="29972"/>
            <a:ext cx="2150721" cy="1690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6FF7FA-8B99-C643-9479-91C32ACC4F6F}"/>
              </a:ext>
            </a:extLst>
          </p:cNvPr>
          <p:cNvSpPr txBox="1"/>
          <p:nvPr userDrawn="1"/>
        </p:nvSpPr>
        <p:spPr>
          <a:xfrm>
            <a:off x="10569575" y="0"/>
            <a:ext cx="16224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CSE 122 Autumn 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82E279-6D9E-BC4A-A9B9-46E4512D586D}"/>
              </a:ext>
            </a:extLst>
          </p:cNvPr>
          <p:cNvSpPr txBox="1"/>
          <p:nvPr userDrawn="1"/>
        </p:nvSpPr>
        <p:spPr>
          <a:xfrm>
            <a:off x="3000376" y="-2819"/>
            <a:ext cx="6191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LEC 14: Collections</a:t>
            </a:r>
          </a:p>
          <a:p>
            <a:pPr algn="ctr"/>
            <a:endParaRPr lang="en-US" sz="900" b="1" i="0" dirty="0">
              <a:solidFill>
                <a:schemeClr val="bg1"/>
              </a:solidFill>
              <a:latin typeface="Montserrat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46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6" r:id="rId4"/>
    <p:sldLayoutId id="214748365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.spotify.com/playlist/31eOln0zVxrUEAg9eK8jrC?si=2dc7b7c1964b4a0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ourses.cs.washington.edu/courses/cse122/22au/#announcements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E336-7FEF-924C-B9A0-DBFB9A4D8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33" y="4125093"/>
            <a:ext cx="6591226" cy="1954786"/>
          </a:xfrm>
        </p:spPr>
        <p:txBody>
          <a:bodyPr/>
          <a:lstStyle/>
          <a:p>
            <a:r>
              <a:rPr lang="en-US" sz="3600" dirty="0"/>
              <a:t>Collections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40A5DD-90C5-8F48-BFF7-AE8301DF7CEF}"/>
              </a:ext>
            </a:extLst>
          </p:cNvPr>
          <p:cNvSpPr txBox="1"/>
          <p:nvPr/>
        </p:nvSpPr>
        <p:spPr>
          <a:xfrm>
            <a:off x="7498025" y="2041170"/>
            <a:ext cx="44768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Talk to your neighbors:</a:t>
            </a:r>
          </a:p>
          <a:p>
            <a:pPr algn="ctr"/>
            <a:endParaRPr lang="en-US" sz="2200" b="1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coffee or tea?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B3FA4D-2EA7-2844-8846-AA5A5AC61268}"/>
              </a:ext>
            </a:extLst>
          </p:cNvPr>
          <p:cNvSpPr txBox="1"/>
          <p:nvPr/>
        </p:nvSpPr>
        <p:spPr>
          <a:xfrm>
            <a:off x="7379594" y="1403798"/>
            <a:ext cx="4631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80" dirty="0">
                <a:solidFill>
                  <a:schemeClr val="bg1">
                    <a:lumMod val="65000"/>
                  </a:schemeClr>
                </a:solidFill>
                <a:latin typeface="Montserrat SemiBold" pitchFamily="2" charset="77"/>
              </a:rPr>
              <a:t>BEFORE WE START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43380-B729-584C-8218-B4C9A0B5BB95}"/>
              </a:ext>
            </a:extLst>
          </p:cNvPr>
          <p:cNvSpPr txBox="1"/>
          <p:nvPr/>
        </p:nvSpPr>
        <p:spPr>
          <a:xfrm>
            <a:off x="7630732" y="4125093"/>
            <a:ext cx="4211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Music: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Hunter/Miya’s Playlist</a:t>
            </a:r>
            <a:endParaRPr lang="en-US" sz="2200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29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Optional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Recap of Collections</a:t>
            </a:r>
          </a:p>
          <a:p>
            <a:pPr>
              <a:spcAft>
                <a:spcPts val="1200"/>
              </a:spcAft>
            </a:pPr>
            <a:r>
              <a:rPr lang="en-US" dirty="0"/>
              <a:t>Dumb Data Structures</a:t>
            </a:r>
          </a:p>
          <a:p>
            <a:pPr>
              <a:spcAft>
                <a:spcPts val="1200"/>
              </a:spcAft>
            </a:pPr>
            <a:r>
              <a:rPr lang="en-US" dirty="0"/>
              <a:t>Collections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4339460" y="2770538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884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B1C62-112C-405A-875A-EB06B2807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for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51ADBD-43BE-414B-9486-64B25766F2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Review some of the data structures we’ve talked about this quarter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/>
              <a:t>Understand how Java organizes them with </a:t>
            </a:r>
            <a:r>
              <a:rPr lang="en-US" sz="4400" i="1" dirty="0"/>
              <a:t>interfaces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24128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Collections: What</a:t>
            </a:r>
            <a:r>
              <a:rPr lang="en-US" i="1" dirty="0"/>
              <a:t> classes </a:t>
            </a:r>
            <a:r>
              <a:rPr lang="en-US" dirty="0"/>
              <a:t>have we seen so far? </a:t>
            </a:r>
          </a:p>
        </p:txBody>
      </p:sp>
    </p:spTree>
    <p:extLst>
      <p:ext uri="{BB962C8B-B14F-4D97-AF65-F5344CB8AC3E}">
        <p14:creationId xmlns:p14="http://schemas.microsoft.com/office/powerpoint/2010/main" val="525550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Collections: What</a:t>
            </a:r>
            <a:r>
              <a:rPr lang="en-US" sz="3600" i="1" dirty="0"/>
              <a:t> interfaces </a:t>
            </a:r>
            <a:r>
              <a:rPr lang="en-US" sz="3600" dirty="0"/>
              <a:t>have we seen so far? </a:t>
            </a:r>
          </a:p>
        </p:txBody>
      </p:sp>
    </p:spTree>
    <p:extLst>
      <p:ext uri="{BB962C8B-B14F-4D97-AF65-F5344CB8AC3E}">
        <p14:creationId xmlns:p14="http://schemas.microsoft.com/office/powerpoint/2010/main" val="7512240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Optional</a:t>
            </a:r>
          </a:p>
          <a:p>
            <a:pPr>
              <a:spcAft>
                <a:spcPts val="1200"/>
              </a:spcAft>
            </a:pPr>
            <a:r>
              <a:rPr lang="en-US" dirty="0"/>
              <a:t>Recap of Collections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Dumb Data Structures</a:t>
            </a:r>
          </a:p>
          <a:p>
            <a:pPr>
              <a:spcAft>
                <a:spcPts val="1200"/>
              </a:spcAft>
            </a:pPr>
            <a:r>
              <a:rPr lang="en-US" dirty="0"/>
              <a:t>Collections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4561881" y="3429000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041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Dumb Data Structures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300" dirty="0"/>
              <a:t>We’re going to create our own versions of these classes so we can dig into how they all relate to each other! </a:t>
            </a:r>
          </a:p>
          <a:p>
            <a:pPr marL="0" indent="0">
              <a:buNone/>
            </a:pPr>
            <a:endParaRPr lang="en-US" sz="3300" dirty="0"/>
          </a:p>
          <a:p>
            <a:pPr marL="0" indent="0">
              <a:buNone/>
            </a:pPr>
            <a:r>
              <a:rPr lang="en-US" sz="3300" dirty="0"/>
              <a:t>BUT they’re going to be real dumb. </a:t>
            </a:r>
          </a:p>
          <a:p>
            <a:pPr marL="0" indent="0">
              <a:buNone/>
            </a:pPr>
            <a:endParaRPr lang="en-US" sz="3300" dirty="0"/>
          </a:p>
          <a:p>
            <a:pPr marL="0" indent="0">
              <a:buNone/>
            </a:pPr>
            <a:r>
              <a:rPr lang="en-US" sz="3300" dirty="0"/>
              <a:t>If you want to get a sense of how they’re </a:t>
            </a:r>
            <a:r>
              <a:rPr lang="en-US" sz="3300" i="1" dirty="0"/>
              <a:t>actually </a:t>
            </a:r>
            <a:r>
              <a:rPr lang="en-US" sz="3300" dirty="0"/>
              <a:t>implemented, go take CSE 123! </a:t>
            </a:r>
          </a:p>
        </p:txBody>
      </p:sp>
    </p:spTree>
    <p:extLst>
      <p:ext uri="{BB962C8B-B14F-4D97-AF65-F5344CB8AC3E}">
        <p14:creationId xmlns:p14="http://schemas.microsoft.com/office/powerpoint/2010/main" val="1069198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DumbArrayIntList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 numCol="2"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 err="1">
                <a:latin typeface="Consolas" panose="020B0609020204030204" pitchFamily="49" charset="0"/>
              </a:rPr>
              <a:t>DumbArrayIntList</a:t>
            </a:r>
            <a:r>
              <a:rPr lang="en-US" dirty="0">
                <a:latin typeface="Consolas" panose="020B0609020204030204" pitchFamily="49" charset="0"/>
              </a:rPr>
              <a:t>()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latin typeface="Consolas" panose="020B0609020204030204" pitchFamily="49" charset="0"/>
              </a:rPr>
              <a:t>add(int value)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latin typeface="Consolas" panose="020B0609020204030204" pitchFamily="49" charset="0"/>
              </a:rPr>
              <a:t>add(int index, int value)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latin typeface="Consolas" panose="020B0609020204030204" pitchFamily="49" charset="0"/>
              </a:rPr>
              <a:t>contains(int value)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 err="1">
                <a:latin typeface="Consolas" panose="020B0609020204030204" pitchFamily="49" charset="0"/>
              </a:rPr>
              <a:t>isEmpty</a:t>
            </a:r>
            <a:r>
              <a:rPr lang="en-US" dirty="0">
                <a:latin typeface="Consolas" panose="020B0609020204030204" pitchFamily="49" charset="0"/>
              </a:rPr>
              <a:t>()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latin typeface="Consolas" panose="020B0609020204030204" pitchFamily="49" charset="0"/>
              </a:rPr>
              <a:t>get(int index)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latin typeface="Consolas" panose="020B0609020204030204" pitchFamily="49" charset="0"/>
              </a:rPr>
              <a:t>set(int index, int value)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latin typeface="Consolas" panose="020B0609020204030204" pitchFamily="49" charset="0"/>
              </a:rPr>
              <a:t>remove(int index)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>
                <a:latin typeface="Consolas" panose="020B0609020204030204" pitchFamily="49" charset="0"/>
              </a:rPr>
              <a:t>size()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 err="1">
                <a:latin typeface="Consolas" panose="020B0609020204030204" pitchFamily="49" charset="0"/>
              </a:rPr>
              <a:t>indexOf</a:t>
            </a:r>
            <a:r>
              <a:rPr lang="en-US" dirty="0">
                <a:latin typeface="Consolas" panose="020B0609020204030204" pitchFamily="49" charset="0"/>
              </a:rPr>
              <a:t>(int value)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 err="1">
                <a:latin typeface="Consolas" panose="020B0609020204030204" pitchFamily="49" charset="0"/>
              </a:rPr>
              <a:t>toString</a:t>
            </a:r>
            <a:r>
              <a:rPr lang="en-US" dirty="0">
                <a:latin typeface="Consolas" panose="020B06090202040302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5609325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Optional</a:t>
            </a:r>
          </a:p>
          <a:p>
            <a:pPr>
              <a:spcAft>
                <a:spcPts val="1200"/>
              </a:spcAft>
            </a:pPr>
            <a:r>
              <a:rPr lang="en-US" dirty="0"/>
              <a:t>Recap of Collections</a:t>
            </a:r>
          </a:p>
          <a:p>
            <a:pPr>
              <a:spcAft>
                <a:spcPts val="1200"/>
              </a:spcAft>
            </a:pPr>
            <a:r>
              <a:rPr lang="en-US" dirty="0"/>
              <a:t>Dumb Data Structures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Collections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2912695" y="4114800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2740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/>
              <a:t>DumbIntCollection</a:t>
            </a:r>
            <a:r>
              <a:rPr lang="en-US" sz="3600" dirty="0"/>
              <a:t> Relationships</a:t>
            </a:r>
          </a:p>
        </p:txBody>
      </p:sp>
    </p:spTree>
    <p:extLst>
      <p:ext uri="{BB962C8B-B14F-4D97-AF65-F5344CB8AC3E}">
        <p14:creationId xmlns:p14="http://schemas.microsoft.com/office/powerpoint/2010/main" val="3152180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Optional</a:t>
            </a:r>
          </a:p>
          <a:p>
            <a:pPr>
              <a:spcAft>
                <a:spcPts val="1200"/>
              </a:spcAft>
            </a:pPr>
            <a:r>
              <a:rPr lang="en-US" dirty="0"/>
              <a:t>Recap of Collections</a:t>
            </a:r>
          </a:p>
          <a:p>
            <a:pPr>
              <a:spcAft>
                <a:spcPts val="1200"/>
              </a:spcAft>
            </a:pPr>
            <a:r>
              <a:rPr lang="en-US" dirty="0"/>
              <a:t>Dumb Data Structures</a:t>
            </a:r>
          </a:p>
          <a:p>
            <a:pPr>
              <a:spcAft>
                <a:spcPts val="1200"/>
              </a:spcAft>
            </a:pPr>
            <a:r>
              <a:rPr lang="en-US" dirty="0"/>
              <a:t>Collections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732788" y="1458097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60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E5B18-EC10-4D28-83F1-A67D382E6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D5913-F37F-40C7-AF10-284F41771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Next week weirdness (11/21-11/25)</a:t>
            </a:r>
          </a:p>
          <a:p>
            <a:pPr lvl="1"/>
            <a:r>
              <a:rPr lang="en-US" sz="3200" dirty="0"/>
              <a:t>See </a:t>
            </a:r>
            <a:r>
              <a:rPr lang="en-US" sz="3200" dirty="0">
                <a:hlinkClick r:id="rId2"/>
              </a:rPr>
              <a:t>announcements</a:t>
            </a:r>
            <a:r>
              <a:rPr lang="en-US" sz="3200" dirty="0"/>
              <a:t> from yesterday</a:t>
            </a:r>
          </a:p>
          <a:p>
            <a:pPr lvl="1"/>
            <a:endParaRPr lang="en-US" sz="3200" dirty="0"/>
          </a:p>
          <a:p>
            <a:r>
              <a:rPr lang="en-US" sz="3600" dirty="0"/>
              <a:t>P3 will be released later today (but will not be due until 12/1)</a:t>
            </a:r>
          </a:p>
          <a:p>
            <a:endParaRPr lang="en-US" sz="3600" dirty="0"/>
          </a:p>
          <a:p>
            <a:r>
              <a:rPr lang="en-US" sz="3600" dirty="0"/>
              <a:t>Canvas grades will </a:t>
            </a:r>
            <a:r>
              <a:rPr lang="en-US" sz="3600" i="1" dirty="0"/>
              <a:t>actually </a:t>
            </a:r>
            <a:r>
              <a:rPr lang="en-US" sz="3600" dirty="0"/>
              <a:t>be posted this weekend</a:t>
            </a:r>
          </a:p>
          <a:p>
            <a:pPr lvl="1"/>
            <a:r>
              <a:rPr lang="en-US" sz="3200" dirty="0"/>
              <a:t>Hunter continues to apologize in advance for notification spam</a:t>
            </a:r>
          </a:p>
        </p:txBody>
      </p:sp>
    </p:spTree>
    <p:extLst>
      <p:ext uri="{BB962C8B-B14F-4D97-AF65-F5344CB8AC3E}">
        <p14:creationId xmlns:p14="http://schemas.microsoft.com/office/powerpoint/2010/main" val="2673783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Optional</a:t>
            </a:r>
          </a:p>
          <a:p>
            <a:pPr>
              <a:spcAft>
                <a:spcPts val="1200"/>
              </a:spcAft>
            </a:pPr>
            <a:r>
              <a:rPr lang="en-US" dirty="0"/>
              <a:t>Recap of Collections</a:t>
            </a:r>
          </a:p>
          <a:p>
            <a:pPr>
              <a:spcAft>
                <a:spcPts val="1200"/>
              </a:spcAft>
            </a:pPr>
            <a:r>
              <a:rPr lang="en-US" dirty="0"/>
              <a:t>Dumb Data Structures</a:t>
            </a:r>
          </a:p>
          <a:p>
            <a:pPr>
              <a:spcAft>
                <a:spcPts val="1200"/>
              </a:spcAft>
            </a:pPr>
            <a:r>
              <a:rPr lang="en-US" dirty="0"/>
              <a:t>Collections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2611559" y="2089468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377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Optional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latin typeface="Consolas" panose="020B0609020204030204" pitchFamily="49" charset="0"/>
              </a:rPr>
              <a:t>Optional</a:t>
            </a:r>
            <a:r>
              <a:rPr lang="en-US" sz="3600" dirty="0"/>
              <a:t> is a Java class that is used to handle situations where a value is </a:t>
            </a:r>
            <a:r>
              <a:rPr lang="en-US" sz="3600" i="1" dirty="0"/>
              <a:t>sometimes </a:t>
            </a:r>
            <a:r>
              <a:rPr lang="en-US" sz="3600" dirty="0"/>
              <a:t>there.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You give </a:t>
            </a:r>
            <a:r>
              <a:rPr lang="en-US" sz="3600" dirty="0">
                <a:latin typeface="Consolas" panose="020B0609020204030204" pitchFamily="49" charset="0"/>
              </a:rPr>
              <a:t>Optional</a:t>
            </a:r>
            <a:r>
              <a:rPr lang="en-US" sz="3600" dirty="0"/>
              <a:t> a type to hold (or potentially not hold) when you are referring to its type.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2400" dirty="0"/>
              <a:t>e.g., </a:t>
            </a:r>
            <a:r>
              <a:rPr lang="en-US" sz="2400" dirty="0">
                <a:latin typeface="Consolas" panose="020B0609020204030204" pitchFamily="49" charset="0"/>
              </a:rPr>
              <a:t>Optional&lt;String&gt;, Optional&lt;Integer&gt;</a:t>
            </a:r>
            <a:r>
              <a:rPr lang="en-US" sz="2400" dirty="0"/>
              <a:t>, </a:t>
            </a:r>
            <a:r>
              <a:rPr lang="en-US" sz="2400" dirty="0">
                <a:latin typeface="Consolas" panose="020B0609020204030204" pitchFamily="49" charset="0"/>
              </a:rPr>
              <a:t>Optional&lt;Point&gt;</a:t>
            </a:r>
          </a:p>
        </p:txBody>
      </p:sp>
    </p:spTree>
    <p:extLst>
      <p:ext uri="{BB962C8B-B14F-4D97-AF65-F5344CB8AC3E}">
        <p14:creationId xmlns:p14="http://schemas.microsoft.com/office/powerpoint/2010/main" val="2429416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</p:spPr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Optional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73486"/>
            <a:ext cx="10515600" cy="9790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/>
              <a:t>The Optional class has more than just these methods, but these are what you’ll need to focus on for this class!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867ACF4-7A89-488E-AE28-C91D30E463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267764"/>
              </p:ext>
            </p:extLst>
          </p:nvPr>
        </p:nvGraphicFramePr>
        <p:xfrm>
          <a:off x="716642" y="1428449"/>
          <a:ext cx="10758716" cy="3799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9358">
                  <a:extLst>
                    <a:ext uri="{9D8B030D-6E8A-4147-A177-3AD203B41FA5}">
                      <a16:colId xmlns:a16="http://schemas.microsoft.com/office/drawing/2014/main" val="4019128119"/>
                    </a:ext>
                  </a:extLst>
                </a:gridCol>
                <a:gridCol w="5379358">
                  <a:extLst>
                    <a:ext uri="{9D8B030D-6E8A-4147-A177-3AD203B41FA5}">
                      <a16:colId xmlns:a16="http://schemas.microsoft.com/office/drawing/2014/main" val="2010215132"/>
                    </a:ext>
                  </a:extLst>
                </a:gridCol>
              </a:tblGrid>
              <a:tr h="47230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Method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8125539"/>
                  </a:ext>
                </a:extLst>
              </a:tr>
              <a:tr h="446663"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Consolas" panose="020B0609020204030204" pitchFamily="49" charset="0"/>
                        </a:rPr>
                        <a:t>Optional.empty</a:t>
                      </a:r>
                      <a:r>
                        <a:rPr lang="en-US" sz="1800" dirty="0">
                          <a:latin typeface="Consolas" panose="020B0609020204030204" pitchFamily="49" charset="0"/>
                        </a:rPr>
                        <a:t>()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Creates an empty </a:t>
                      </a:r>
                      <a:r>
                        <a:rPr lang="en-US" sz="1800" dirty="0">
                          <a:latin typeface="Consolas" panose="020B0609020204030204" pitchFamily="49" charset="0"/>
                        </a:rPr>
                        <a:t>Optional</a:t>
                      </a:r>
                      <a:r>
                        <a:rPr lang="en-US" sz="1800" dirty="0"/>
                        <a:t> object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0435776"/>
                  </a:ext>
                </a:extLst>
              </a:tr>
              <a:tr h="583441"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Consolas" panose="020B0609020204030204" pitchFamily="49" charset="0"/>
                        </a:rPr>
                        <a:t>Optional.of</a:t>
                      </a:r>
                      <a:r>
                        <a:rPr lang="en-US" sz="1800" dirty="0">
                          <a:latin typeface="Consolas" panose="020B0609020204030204" pitchFamily="49" charset="0"/>
                        </a:rPr>
                        <a:t>(…)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Creates an </a:t>
                      </a:r>
                      <a:r>
                        <a:rPr lang="en-US" sz="1800" dirty="0">
                          <a:latin typeface="Consolas" panose="020B0609020204030204" pitchFamily="49" charset="0"/>
                        </a:rPr>
                        <a:t>Optional</a:t>
                      </a:r>
                      <a:r>
                        <a:rPr lang="en-US" sz="1800" dirty="0"/>
                        <a:t> object holding the object it’s given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92228996"/>
                  </a:ext>
                </a:extLst>
              </a:tr>
              <a:tr h="583441"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Consolas" panose="020B0609020204030204" pitchFamily="49" charset="0"/>
                        </a:rPr>
                        <a:t>isEmpty</a:t>
                      </a:r>
                      <a:r>
                        <a:rPr lang="en-US" sz="1800" dirty="0">
                          <a:latin typeface="Consolas" panose="020B0609020204030204" pitchFamily="49" charset="0"/>
                        </a:rPr>
                        <a:t>()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Returns </a:t>
                      </a:r>
                      <a:r>
                        <a:rPr lang="en-US" sz="1800" dirty="0">
                          <a:latin typeface="Consolas" panose="020B0609020204030204" pitchFamily="49" charset="0"/>
                        </a:rPr>
                        <a:t>true</a:t>
                      </a:r>
                      <a:r>
                        <a:rPr lang="en-US" sz="1800" dirty="0"/>
                        <a:t> if there </a:t>
                      </a:r>
                      <a:r>
                        <a:rPr lang="en-US" sz="1800" i="1" dirty="0"/>
                        <a:t>is</a:t>
                      </a:r>
                      <a:r>
                        <a:rPr lang="en-US" sz="1800" dirty="0"/>
                        <a:t> </a:t>
                      </a:r>
                      <a:r>
                        <a:rPr lang="en-US" sz="1800" i="1" dirty="0"/>
                        <a:t>no</a:t>
                      </a:r>
                      <a:r>
                        <a:rPr lang="en-US" sz="1800" dirty="0"/>
                        <a:t> value stored, and </a:t>
                      </a:r>
                      <a:r>
                        <a:rPr lang="en-US" sz="1800" dirty="0">
                          <a:latin typeface="Consolas" panose="020B0609020204030204" pitchFamily="49" charset="0"/>
                        </a:rPr>
                        <a:t>false</a:t>
                      </a:r>
                      <a:r>
                        <a:rPr lang="en-US" sz="1800" dirty="0"/>
                        <a:t> otherwise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3791273"/>
                  </a:ext>
                </a:extLst>
              </a:tr>
              <a:tr h="583441">
                <a:tc>
                  <a:txBody>
                    <a:bodyPr/>
                    <a:lstStyle/>
                    <a:p>
                      <a:r>
                        <a:rPr lang="en-US" sz="1800" dirty="0" err="1">
                          <a:latin typeface="Consolas" panose="020B0609020204030204" pitchFamily="49" charset="0"/>
                        </a:rPr>
                        <a:t>isPresent</a:t>
                      </a:r>
                      <a:r>
                        <a:rPr lang="en-US" sz="1800" dirty="0">
                          <a:latin typeface="Consolas" panose="020B0609020204030204" pitchFamily="49" charset="0"/>
                        </a:rPr>
                        <a:t>()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Returns </a:t>
                      </a:r>
                      <a:r>
                        <a:rPr lang="en-US" sz="1800" dirty="0">
                          <a:latin typeface="Consolas" panose="020B0609020204030204" pitchFamily="49" charset="0"/>
                        </a:rPr>
                        <a:t>true</a:t>
                      </a:r>
                      <a:r>
                        <a:rPr lang="en-US" sz="1800" dirty="0"/>
                        <a:t> if there </a:t>
                      </a:r>
                      <a:r>
                        <a:rPr lang="en-US" sz="1800" i="1" dirty="0"/>
                        <a:t>is</a:t>
                      </a:r>
                      <a:r>
                        <a:rPr lang="en-US" sz="1800" dirty="0"/>
                        <a:t> a value stored, and </a:t>
                      </a:r>
                      <a:r>
                        <a:rPr lang="en-US" sz="1800" dirty="0">
                          <a:latin typeface="Consolas" panose="020B0609020204030204" pitchFamily="49" charset="0"/>
                        </a:rPr>
                        <a:t>false</a:t>
                      </a:r>
                      <a:r>
                        <a:rPr lang="en-US" sz="1800" dirty="0"/>
                        <a:t> otherwise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1661215"/>
                  </a:ext>
                </a:extLst>
              </a:tr>
              <a:tr h="833487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nsolas" panose="020B0609020204030204" pitchFamily="49" charset="0"/>
                        </a:rPr>
                        <a:t>get()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Returns the stored object from the </a:t>
                      </a:r>
                      <a:r>
                        <a:rPr lang="en-US" sz="1800" dirty="0">
                          <a:latin typeface="Consolas" panose="020B0609020204030204" pitchFamily="49" charset="0"/>
                        </a:rPr>
                        <a:t>Optional</a:t>
                      </a:r>
                      <a:r>
                        <a:rPr lang="en-US" sz="1800" dirty="0"/>
                        <a:t> (if one is stored; otherwise throws a </a:t>
                      </a:r>
                      <a:r>
                        <a:rPr lang="en-US" sz="1800" dirty="0" err="1">
                          <a:latin typeface="Consolas" panose="020B0609020204030204" pitchFamily="49" charset="0"/>
                        </a:rPr>
                        <a:t>NoSuchElementException</a:t>
                      </a:r>
                      <a:r>
                        <a:rPr lang="en-US" sz="1800" dirty="0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8935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1625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</p:spPr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Optional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err="1">
                <a:latin typeface="Consolas" panose="020B0609020204030204" pitchFamily="49" charset="0"/>
              </a:rPr>
              <a:t>isEmpty</a:t>
            </a:r>
            <a:r>
              <a:rPr lang="en-US" sz="3200" dirty="0">
                <a:latin typeface="Consolas" panose="020B0609020204030204" pitchFamily="49" charset="0"/>
              </a:rPr>
              <a:t>()</a:t>
            </a:r>
            <a:r>
              <a:rPr lang="en-US" sz="3200" dirty="0"/>
              <a:t>, </a:t>
            </a:r>
            <a:r>
              <a:rPr lang="en-US" sz="3200" dirty="0" err="1">
                <a:latin typeface="Consolas" panose="020B0609020204030204" pitchFamily="49" charset="0"/>
              </a:rPr>
              <a:t>isPresent</a:t>
            </a:r>
            <a:r>
              <a:rPr lang="en-US" sz="3200" dirty="0">
                <a:latin typeface="Consolas" panose="020B0609020204030204" pitchFamily="49" charset="0"/>
              </a:rPr>
              <a:t>()</a:t>
            </a:r>
            <a:r>
              <a:rPr lang="en-US" sz="3200" dirty="0"/>
              <a:t>, and </a:t>
            </a:r>
            <a:r>
              <a:rPr lang="en-US" sz="3200" dirty="0">
                <a:latin typeface="Consolas" panose="020B0609020204030204" pitchFamily="49" charset="0"/>
              </a:rPr>
              <a:t>get()</a:t>
            </a:r>
            <a:r>
              <a:rPr lang="en-US" sz="3200" dirty="0"/>
              <a:t> are called like normal instance methods (on an actual instance of </a:t>
            </a:r>
            <a:r>
              <a:rPr lang="en-US" sz="3200" dirty="0">
                <a:latin typeface="Consolas" panose="020B0609020204030204" pitchFamily="49" charset="0"/>
              </a:rPr>
              <a:t>Optional</a:t>
            </a:r>
            <a:r>
              <a:rPr lang="en-US" sz="3200" dirty="0"/>
              <a:t>).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 err="1">
                <a:latin typeface="Consolas" panose="020B0609020204030204" pitchFamily="49" charset="0"/>
              </a:rPr>
              <a:t>Optional.of</a:t>
            </a:r>
            <a:r>
              <a:rPr lang="en-US" sz="3200" dirty="0">
                <a:latin typeface="Consolas" panose="020B0609020204030204" pitchFamily="49" charset="0"/>
              </a:rPr>
              <a:t>(…) </a:t>
            </a:r>
            <a:r>
              <a:rPr lang="en-US" sz="3200" dirty="0"/>
              <a:t>and </a:t>
            </a:r>
            <a:r>
              <a:rPr lang="en-US" sz="3200" dirty="0" err="1">
                <a:latin typeface="Consolas" panose="020B0609020204030204" pitchFamily="49" charset="0"/>
              </a:rPr>
              <a:t>Optional.empty</a:t>
            </a:r>
            <a:r>
              <a:rPr lang="en-US" sz="3200" dirty="0">
                <a:latin typeface="Consolas" panose="020B0609020204030204" pitchFamily="49" charset="0"/>
              </a:rPr>
              <a:t>() </a:t>
            </a:r>
            <a:r>
              <a:rPr lang="en-US" sz="3200" dirty="0"/>
              <a:t>are called differently</a:t>
            </a:r>
          </a:p>
          <a:p>
            <a:pPr marL="457200" lvl="1" indent="0">
              <a:buNone/>
            </a:pPr>
            <a:r>
              <a:rPr lang="en-US" sz="2800" dirty="0"/>
              <a:t>(Like the </a:t>
            </a:r>
            <a:r>
              <a:rPr lang="en-US" sz="2800" dirty="0">
                <a:latin typeface="Consolas" panose="020B0609020204030204" pitchFamily="49" charset="0"/>
              </a:rPr>
              <a:t>Math</a:t>
            </a:r>
            <a:r>
              <a:rPr lang="en-US" sz="2800" dirty="0"/>
              <a:t> class methods)</a:t>
            </a:r>
          </a:p>
        </p:txBody>
      </p:sp>
    </p:spTree>
    <p:extLst>
      <p:ext uri="{BB962C8B-B14F-4D97-AF65-F5344CB8AC3E}">
        <p14:creationId xmlns:p14="http://schemas.microsoft.com/office/powerpoint/2010/main" val="2338850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</p:spPr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Why Optional?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Using </a:t>
            </a:r>
            <a:r>
              <a:rPr lang="en-US" sz="3600" dirty="0">
                <a:latin typeface="Consolas" panose="020B0609020204030204" pitchFamily="49" charset="0"/>
              </a:rPr>
              <a:t>Optional</a:t>
            </a:r>
            <a:r>
              <a:rPr lang="en-US" sz="3600" dirty="0"/>
              <a:t> can help programmers avoid </a:t>
            </a:r>
            <a:r>
              <a:rPr lang="en-US" sz="3600" dirty="0" err="1">
                <a:latin typeface="Consolas" panose="020B0609020204030204" pitchFamily="49" charset="0"/>
              </a:rPr>
              <a:t>NullPointerException</a:t>
            </a:r>
            <a:r>
              <a:rPr lang="en-US" sz="3600" dirty="0" err="1"/>
              <a:t>s</a:t>
            </a:r>
            <a:r>
              <a:rPr lang="en-US" sz="3600" dirty="0"/>
              <a:t> by making it explicit when a variable may or may not contain a value.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There are other </a:t>
            </a:r>
            <a:r>
              <a:rPr lang="en-US" sz="3600" dirty="0">
                <a:latin typeface="Consolas" panose="020B0609020204030204" pitchFamily="49" charset="0"/>
              </a:rPr>
              <a:t>Optional</a:t>
            </a:r>
            <a:r>
              <a:rPr lang="en-US" sz="3600" dirty="0"/>
              <a:t> methods (that you should explore in your own time if you’re interested) that can be really useful to cleanly work with data that may or may not be present. </a:t>
            </a:r>
          </a:p>
        </p:txBody>
      </p:sp>
    </p:spTree>
    <p:extLst>
      <p:ext uri="{BB962C8B-B14F-4D97-AF65-F5344CB8AC3E}">
        <p14:creationId xmlns:p14="http://schemas.microsoft.com/office/powerpoint/2010/main" val="266303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 / Course Example one more time…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Let’s add two more methods to </a:t>
            </a:r>
            <a:r>
              <a:rPr lang="en-US" dirty="0">
                <a:latin typeface="Consolas" panose="020B0609020204030204" pitchFamily="49" charset="0"/>
              </a:rPr>
              <a:t>Course.java</a:t>
            </a:r>
            <a:r>
              <a:rPr lang="en-US" dirty="0"/>
              <a:t>: 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public void </a:t>
            </a:r>
            <a:r>
              <a:rPr lang="en-US" b="1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setCourseEvalLink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(String </a:t>
            </a:r>
            <a:r>
              <a:rPr lang="en-US" b="1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url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)</a:t>
            </a:r>
          </a:p>
          <a:p>
            <a:pPr marL="457200" lvl="1" indent="0">
              <a:buNone/>
            </a:pP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marL="457200" lvl="1" indent="0">
              <a:buNone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public Optional&lt;String&gt; </a:t>
            </a:r>
            <a:r>
              <a:rPr lang="en-US" b="1" dirty="0" err="1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getCourseEvalLink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 link to the evaluations for a course doesn’t usually exist until the last few weeks of the quarter. What if a client calls </a:t>
            </a:r>
            <a:r>
              <a:rPr lang="en-US" sz="2400" dirty="0" err="1">
                <a:latin typeface="Consolas" panose="020B0609020204030204" pitchFamily="49" charset="0"/>
              </a:rPr>
              <a:t>getCourseEvalLink</a:t>
            </a:r>
            <a:r>
              <a:rPr lang="en-US" dirty="0"/>
              <a:t> before one is set up?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latin typeface="Consolas" panose="020B0609020204030204" pitchFamily="49" charset="0"/>
              </a:rPr>
              <a:t>Optional</a:t>
            </a:r>
            <a:r>
              <a:rPr lang="en-US" dirty="0"/>
              <a:t> to the rescue! </a:t>
            </a:r>
          </a:p>
        </p:txBody>
      </p:sp>
    </p:spTree>
    <p:extLst>
      <p:ext uri="{BB962C8B-B14F-4D97-AF65-F5344CB8AC3E}">
        <p14:creationId xmlns:p14="http://schemas.microsoft.com/office/powerpoint/2010/main" val="195905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SE 373 Summer 2020">
  <a:themeElements>
    <a:clrScheme name="CSE 373 20s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E235D"/>
      </a:accent1>
      <a:accent2>
        <a:srgbClr val="E83C60"/>
      </a:accent2>
      <a:accent3>
        <a:srgbClr val="2699A9"/>
      </a:accent3>
      <a:accent4>
        <a:srgbClr val="FFC000"/>
      </a:accent4>
      <a:accent5>
        <a:srgbClr val="EE8A64"/>
      </a:accent5>
      <a:accent6>
        <a:srgbClr val="09A9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25660</TotalTime>
  <Words>600</Words>
  <Application>Microsoft Office PowerPoint</Application>
  <PresentationFormat>Widescreen</PresentationFormat>
  <Paragraphs>108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Consolas</vt:lpstr>
      <vt:lpstr>Montserrat</vt:lpstr>
      <vt:lpstr>Montserrat ExtraBold</vt:lpstr>
      <vt:lpstr>Montserrat SemiBold</vt:lpstr>
      <vt:lpstr>System Font Regular</vt:lpstr>
      <vt:lpstr>CSE 373 Summer 2020</vt:lpstr>
      <vt:lpstr>Collections</vt:lpstr>
      <vt:lpstr>Lecture Outline</vt:lpstr>
      <vt:lpstr>Announcements</vt:lpstr>
      <vt:lpstr>Lecture Outline</vt:lpstr>
      <vt:lpstr>(PCM) Optional</vt:lpstr>
      <vt:lpstr>(PCM) Optional Methods</vt:lpstr>
      <vt:lpstr>(PCM) Optional Methods</vt:lpstr>
      <vt:lpstr>(PCM) Why Optional?</vt:lpstr>
      <vt:lpstr>Student / Course Example one more time…</vt:lpstr>
      <vt:lpstr>Lecture Outline</vt:lpstr>
      <vt:lpstr>Goal for Today</vt:lpstr>
      <vt:lpstr>Collections: What classes have we seen so far? </vt:lpstr>
      <vt:lpstr>Collections: What interfaces have we seen so far? </vt:lpstr>
      <vt:lpstr>Lecture Outline</vt:lpstr>
      <vt:lpstr>Dumb Data Structures</vt:lpstr>
      <vt:lpstr>DumbArrayIntList</vt:lpstr>
      <vt:lpstr>Lecture Outline</vt:lpstr>
      <vt:lpstr>DumbIntCollection Relationships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S Johnston</dc:creator>
  <cp:lastModifiedBy>mnats</cp:lastModifiedBy>
  <cp:revision>359</cp:revision>
  <cp:lastPrinted>2022-09-27T21:33:44Z</cp:lastPrinted>
  <dcterms:created xsi:type="dcterms:W3CDTF">2020-06-13T06:27:42Z</dcterms:created>
  <dcterms:modified xsi:type="dcterms:W3CDTF">2022-11-18T17:03:01Z</dcterms:modified>
</cp:coreProperties>
</file>