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801" r:id="rId5"/>
    <p:sldId id="413" r:id="rId6"/>
    <p:sldId id="414" r:id="rId7"/>
    <p:sldId id="792" r:id="rId8"/>
    <p:sldId id="802" r:id="rId9"/>
    <p:sldId id="392" r:id="rId10"/>
    <p:sldId id="803" r:id="rId11"/>
    <p:sldId id="805" r:id="rId12"/>
    <p:sldId id="417" r:id="rId13"/>
    <p:sldId id="804" r:id="rId14"/>
    <p:sldId id="806" r:id="rId15"/>
    <p:sldId id="795" r:id="rId16"/>
    <p:sldId id="420" r:id="rId17"/>
    <p:sldId id="807" r:id="rId18"/>
    <p:sldId id="8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801"/>
            <p14:sldId id="413"/>
            <p14:sldId id="414"/>
            <p14:sldId id="792"/>
            <p14:sldId id="802"/>
            <p14:sldId id="392"/>
            <p14:sldId id="803"/>
            <p14:sldId id="805"/>
            <p14:sldId id="417"/>
            <p14:sldId id="804"/>
            <p14:sldId id="806"/>
            <p14:sldId id="795"/>
            <p14:sldId id="420"/>
            <p14:sldId id="807"/>
            <p14:sldId id="8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4" autoAdjust="0"/>
    <p:restoredTop sz="91361"/>
  </p:normalViewPr>
  <p:slideViewPr>
    <p:cSldViewPr snapToGrid="0" snapToObjects="1">
      <p:cViewPr varScale="1">
        <p:scale>
          <a:sx n="88" d="100"/>
          <a:sy n="88" d="100"/>
        </p:scale>
        <p:origin x="153" y="6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2FC20-7CE0-2C4C-B8DA-5D843D7AD275}"/>
              </a:ext>
            </a:extLst>
          </p:cNvPr>
          <p:cNvSpPr txBox="1"/>
          <p:nvPr userDrawn="1"/>
        </p:nvSpPr>
        <p:spPr>
          <a:xfrm>
            <a:off x="8346734" y="5086747"/>
            <a:ext cx="3552289" cy="1174904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Ajay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Anson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Anthony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Gaurav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Hilal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Hitesh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Jake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Noa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Parker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Samuel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Sara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Simon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Sravani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2DBEB-96AA-D441-AA1A-1803B569D8B7}"/>
              </a:ext>
            </a:extLst>
          </p:cNvPr>
          <p:cNvSpPr/>
          <p:nvPr userDrawn="1"/>
        </p:nvSpPr>
        <p:spPr>
          <a:xfrm>
            <a:off x="8346734" y="4819413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/ 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7AD165-91DB-084B-A2F9-5E40F1ED88BD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EAA45-D4D9-8B42-AF08-0F7208E598C6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07595-332F-4040-A504-FF078BF653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9022" y="5733602"/>
            <a:ext cx="101903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7CC9F-CBC4-4985-8060-C9CD3CE26B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3085" y="305750"/>
            <a:ext cx="74111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CB43A-D462-4D0A-BD8F-0F9EEE5EE7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3085" y="305750"/>
            <a:ext cx="74111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Collections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31eOln0zVxrUEAg9eK8jrC?si=2dc7b7c1964b4a0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2au/#announceme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Collections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Hunter/Miya’s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Optional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 of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Dumb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Collections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1C62-112C-405A-875A-EB06B280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ADBD-43BE-414B-9486-64B25766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Review some of the data structures we’ve talked about this quarter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Understand how Java organizes them with </a:t>
            </a:r>
            <a:r>
              <a:rPr lang="en-US" sz="4400" i="1" dirty="0"/>
              <a:t>interfaces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12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Collections: What</a:t>
            </a:r>
            <a:r>
              <a:rPr lang="en-US" i="1" dirty="0"/>
              <a:t> classes </a:t>
            </a:r>
            <a:r>
              <a:rPr lang="en-US" dirty="0"/>
              <a:t>have we seen so far? 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Collections: What</a:t>
            </a:r>
            <a:r>
              <a:rPr lang="en-US" sz="3600" i="1" dirty="0"/>
              <a:t> interfaces </a:t>
            </a:r>
            <a:r>
              <a:rPr lang="en-US" sz="3600" dirty="0"/>
              <a:t>have we seen so far? </a:t>
            </a:r>
          </a:p>
        </p:txBody>
      </p:sp>
    </p:spTree>
    <p:extLst>
      <p:ext uri="{BB962C8B-B14F-4D97-AF65-F5344CB8AC3E}">
        <p14:creationId xmlns:p14="http://schemas.microsoft.com/office/powerpoint/2010/main" val="75122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Optional</a:t>
            </a:r>
          </a:p>
          <a:p>
            <a:pPr>
              <a:spcAft>
                <a:spcPts val="1200"/>
              </a:spcAft>
            </a:pPr>
            <a:r>
              <a:rPr lang="en-US" dirty="0"/>
              <a:t>Recap of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Dumb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Collections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Dumb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We’re going to create our own versions of these classes so we can dig into how they all relate to each other!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BUT they’re going to be real dumb.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If you want to get a sense of how they’re </a:t>
            </a:r>
            <a:r>
              <a:rPr lang="en-US" sz="3300" i="1" dirty="0"/>
              <a:t>actually </a:t>
            </a:r>
            <a:r>
              <a:rPr lang="en-US" sz="3300" dirty="0"/>
              <a:t>implemented, go take CSE 123! </a:t>
            </a:r>
          </a:p>
        </p:txBody>
      </p:sp>
    </p:spTree>
    <p:extLst>
      <p:ext uri="{BB962C8B-B14F-4D97-AF65-F5344CB8AC3E}">
        <p14:creationId xmlns:p14="http://schemas.microsoft.com/office/powerpoint/2010/main" val="10691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DumbArrayIntList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nsolas" panose="020B0609020204030204" pitchFamily="49" charset="0"/>
              </a:rPr>
              <a:t>DumbArrayIntList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add(int value)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add(int index, int value)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nsolas" panose="020B0609020204030204" pitchFamily="49" charset="0"/>
              </a:rPr>
              <a:t>isEmpty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get(int index)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set(int index, int value)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remove(int index)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size()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nsolas" panose="020B0609020204030204" pitchFamily="49" charset="0"/>
              </a:rPr>
              <a:t>indexOf</a:t>
            </a:r>
            <a:r>
              <a:rPr lang="en-US" dirty="0">
                <a:latin typeface="Consolas" panose="020B0609020204030204" pitchFamily="49" charset="0"/>
              </a:rPr>
              <a:t>(int value)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Optional</a:t>
            </a:r>
          </a:p>
          <a:p>
            <a:pPr>
              <a:spcAft>
                <a:spcPts val="1200"/>
              </a:spcAft>
            </a:pPr>
            <a:r>
              <a:rPr lang="en-US" dirty="0"/>
              <a:t>Recap of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Dumb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Collections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DumbIntCollection</a:t>
            </a:r>
            <a:r>
              <a:rPr lang="en-US" sz="3600" dirty="0"/>
              <a:t>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5218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Optional</a:t>
            </a:r>
          </a:p>
          <a:p>
            <a:pPr>
              <a:spcAft>
                <a:spcPts val="1200"/>
              </a:spcAft>
            </a:pPr>
            <a:r>
              <a:rPr lang="en-US" dirty="0"/>
              <a:t>Recap of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Dumb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Collections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Next week weirdness (11/21-11/25)</a:t>
            </a:r>
          </a:p>
          <a:p>
            <a:pPr lvl="1"/>
            <a:r>
              <a:rPr lang="en-US" sz="3200" dirty="0"/>
              <a:t>See </a:t>
            </a:r>
            <a:r>
              <a:rPr lang="en-US" sz="3200" dirty="0">
                <a:hlinkClick r:id="rId2"/>
              </a:rPr>
              <a:t>announcements</a:t>
            </a:r>
            <a:r>
              <a:rPr lang="en-US" sz="3200" dirty="0"/>
              <a:t> from yesterday</a:t>
            </a:r>
          </a:p>
          <a:p>
            <a:pPr lvl="1"/>
            <a:endParaRPr lang="en-US" sz="3200" dirty="0"/>
          </a:p>
          <a:p>
            <a:r>
              <a:rPr lang="en-US" sz="3600" dirty="0"/>
              <a:t>P3 will be released later today (but will not be due until 12/1)</a:t>
            </a:r>
          </a:p>
          <a:p>
            <a:endParaRPr lang="en-US" sz="3600" dirty="0"/>
          </a:p>
          <a:p>
            <a:r>
              <a:rPr lang="en-US" sz="3600" dirty="0"/>
              <a:t>Canvas grades will </a:t>
            </a:r>
            <a:r>
              <a:rPr lang="en-US" sz="3600" i="1" dirty="0"/>
              <a:t>actually </a:t>
            </a:r>
            <a:r>
              <a:rPr lang="en-US" sz="3600" dirty="0"/>
              <a:t>be posted this weekend</a:t>
            </a:r>
          </a:p>
          <a:p>
            <a:pPr lvl="1"/>
            <a:r>
              <a:rPr lang="en-US" sz="3200" dirty="0"/>
              <a:t>Hunter continues to apologize in advance for notification spam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Optional</a:t>
            </a:r>
          </a:p>
          <a:p>
            <a:pPr>
              <a:spcAft>
                <a:spcPts val="1200"/>
              </a:spcAft>
            </a:pPr>
            <a:r>
              <a:rPr lang="en-US" dirty="0"/>
              <a:t>Recap of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Dumb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Collections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Optional</a:t>
            </a:r>
            <a:r>
              <a:rPr lang="en-US" sz="3600" dirty="0"/>
              <a:t> is a Java class that is used to handle situations where a value is </a:t>
            </a:r>
            <a:r>
              <a:rPr lang="en-US" sz="3600" i="1" dirty="0"/>
              <a:t>sometimes </a:t>
            </a:r>
            <a:r>
              <a:rPr lang="en-US" sz="3600" dirty="0"/>
              <a:t>there.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give </a:t>
            </a:r>
            <a:r>
              <a:rPr lang="en-US" sz="3600" dirty="0">
                <a:latin typeface="Consolas" panose="020B0609020204030204" pitchFamily="49" charset="0"/>
              </a:rPr>
              <a:t>Optional</a:t>
            </a:r>
            <a:r>
              <a:rPr lang="en-US" sz="3600" dirty="0"/>
              <a:t> a type to hold (or potentially not hold) when you are referring to its type.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/>
              <a:t>e.g., </a:t>
            </a:r>
            <a:r>
              <a:rPr lang="en-US" sz="2400" dirty="0">
                <a:latin typeface="Consolas" panose="020B0609020204030204" pitchFamily="49" charset="0"/>
              </a:rPr>
              <a:t>Optional&lt;String&gt;, Optional&lt;Integer&gt;</a:t>
            </a:r>
            <a:r>
              <a:rPr lang="en-US" sz="2400" dirty="0"/>
              <a:t>, </a:t>
            </a:r>
            <a:r>
              <a:rPr lang="en-US" sz="2400" dirty="0">
                <a:latin typeface="Consolas" panose="020B0609020204030204" pitchFamily="49" charset="0"/>
              </a:rPr>
              <a:t>Optional&lt;Point&gt;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Optional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3486"/>
            <a:ext cx="10515600" cy="979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Optional class has more than just these methods, but these are what you’ll need to focus on for this class!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7ACF4-7A89-488E-AE28-C91D30E46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67764"/>
              </p:ext>
            </p:extLst>
          </p:nvPr>
        </p:nvGraphicFramePr>
        <p:xfrm>
          <a:off x="716642" y="1428449"/>
          <a:ext cx="10758716" cy="379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358">
                  <a:extLst>
                    <a:ext uri="{9D8B030D-6E8A-4147-A177-3AD203B41FA5}">
                      <a16:colId xmlns:a16="http://schemas.microsoft.com/office/drawing/2014/main" val="4019128119"/>
                    </a:ext>
                  </a:extLst>
                </a:gridCol>
                <a:gridCol w="5379358">
                  <a:extLst>
                    <a:ext uri="{9D8B030D-6E8A-4147-A177-3AD203B41FA5}">
                      <a16:colId xmlns:a16="http://schemas.microsoft.com/office/drawing/2014/main" val="2010215132"/>
                    </a:ext>
                  </a:extLst>
                </a:gridCol>
              </a:tblGrid>
              <a:tr h="472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125539"/>
                  </a:ext>
                </a:extLst>
              </a:tr>
              <a:tr h="446663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Optional.empty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Creates an empty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Optional</a:t>
                      </a:r>
                      <a:r>
                        <a:rPr lang="en-US" sz="1800" dirty="0"/>
                        <a:t> object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435776"/>
                  </a:ext>
                </a:extLst>
              </a:tr>
              <a:tr h="5834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Optional.of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Creates an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Optional</a:t>
                      </a:r>
                      <a:r>
                        <a:rPr lang="en-US" sz="1800" dirty="0"/>
                        <a:t> object holding the object it’s given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228996"/>
                  </a:ext>
                </a:extLst>
              </a:tr>
              <a:tr h="5834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/>
                        <a:t>no</a:t>
                      </a:r>
                      <a:r>
                        <a:rPr lang="en-US" sz="1800" dirty="0"/>
                        <a:t> value stored, and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791273"/>
                  </a:ext>
                </a:extLst>
              </a:tr>
              <a:tr h="583441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isPresent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a value stored, and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661215"/>
                  </a:ext>
                </a:extLst>
              </a:tr>
              <a:tr h="8334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get()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Returns the stored object from the 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Optional</a:t>
                      </a:r>
                      <a:r>
                        <a:rPr lang="en-US" sz="1800" dirty="0"/>
                        <a:t> (if one is stored; otherwise throws a 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NoSuchElementException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93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Optional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isEmpty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, </a:t>
            </a:r>
            <a:r>
              <a:rPr lang="en-US" sz="3200" dirty="0" err="1">
                <a:latin typeface="Consolas" panose="020B0609020204030204" pitchFamily="49" charset="0"/>
              </a:rPr>
              <a:t>isPresent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, and </a:t>
            </a:r>
            <a:r>
              <a:rPr lang="en-US" sz="3200" dirty="0">
                <a:latin typeface="Consolas" panose="020B0609020204030204" pitchFamily="49" charset="0"/>
              </a:rPr>
              <a:t>get()</a:t>
            </a:r>
            <a:r>
              <a:rPr lang="en-US" sz="3200" dirty="0"/>
              <a:t> are called like normal instance methods (on an actual instance of </a:t>
            </a:r>
            <a:r>
              <a:rPr lang="en-US" sz="3200" dirty="0">
                <a:latin typeface="Consolas" panose="020B0609020204030204" pitchFamily="49" charset="0"/>
              </a:rPr>
              <a:t>Optional</a:t>
            </a:r>
            <a:r>
              <a:rPr lang="en-US" sz="3200" dirty="0"/>
              <a:t>).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Optional.of</a:t>
            </a:r>
            <a:r>
              <a:rPr lang="en-US" sz="3200" dirty="0">
                <a:latin typeface="Consolas" panose="020B0609020204030204" pitchFamily="49" charset="0"/>
              </a:rPr>
              <a:t>(…) </a:t>
            </a:r>
            <a:r>
              <a:rPr lang="en-US" sz="3200" dirty="0"/>
              <a:t>and </a:t>
            </a:r>
            <a:r>
              <a:rPr lang="en-US" sz="3200" dirty="0" err="1">
                <a:latin typeface="Consolas" panose="020B0609020204030204" pitchFamily="49" charset="0"/>
              </a:rPr>
              <a:t>Optional.empty</a:t>
            </a:r>
            <a:r>
              <a:rPr lang="en-US" sz="3200" dirty="0">
                <a:latin typeface="Consolas" panose="020B0609020204030204" pitchFamily="49" charset="0"/>
              </a:rPr>
              <a:t>() </a:t>
            </a:r>
            <a:r>
              <a:rPr lang="en-US" sz="3200" dirty="0"/>
              <a:t>are called differently</a:t>
            </a:r>
          </a:p>
          <a:p>
            <a:pPr marL="457200" lvl="1" indent="0">
              <a:buNone/>
            </a:pPr>
            <a:r>
              <a:rPr lang="en-US" sz="2800" dirty="0"/>
              <a:t>(Like the </a:t>
            </a:r>
            <a:r>
              <a:rPr lang="en-US" sz="2800" dirty="0">
                <a:latin typeface="Consolas" panose="020B0609020204030204" pitchFamily="49" charset="0"/>
              </a:rPr>
              <a:t>Math</a:t>
            </a:r>
            <a:r>
              <a:rPr lang="en-US" sz="2800" dirty="0"/>
              <a:t> class methods)</a:t>
            </a:r>
          </a:p>
        </p:txBody>
      </p:sp>
    </p:spTree>
    <p:extLst>
      <p:ext uri="{BB962C8B-B14F-4D97-AF65-F5344CB8AC3E}">
        <p14:creationId xmlns:p14="http://schemas.microsoft.com/office/powerpoint/2010/main" val="233885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Why Optional?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Using </a:t>
            </a:r>
            <a:r>
              <a:rPr lang="en-US" sz="3600" dirty="0">
                <a:latin typeface="Consolas" panose="020B0609020204030204" pitchFamily="49" charset="0"/>
              </a:rPr>
              <a:t>Optional</a:t>
            </a:r>
            <a:r>
              <a:rPr lang="en-US" sz="3600" dirty="0"/>
              <a:t> can help programmers avoid </a:t>
            </a:r>
            <a:r>
              <a:rPr lang="en-US" sz="3600" dirty="0" err="1">
                <a:latin typeface="Consolas" panose="020B0609020204030204" pitchFamily="49" charset="0"/>
              </a:rPr>
              <a:t>NullPointerException</a:t>
            </a:r>
            <a:r>
              <a:rPr lang="en-US" sz="3600" dirty="0" err="1"/>
              <a:t>s</a:t>
            </a:r>
            <a:r>
              <a:rPr lang="en-US" sz="3600" dirty="0"/>
              <a:t> by making it explicit when a variable may or may not contain a value.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There are other </a:t>
            </a:r>
            <a:r>
              <a:rPr lang="en-US" sz="3600" dirty="0">
                <a:latin typeface="Consolas" panose="020B0609020204030204" pitchFamily="49" charset="0"/>
              </a:rPr>
              <a:t>Optional</a:t>
            </a:r>
            <a:r>
              <a:rPr lang="en-US" sz="3600" dirty="0"/>
              <a:t> methods (that you should explore in your own time if you’re interested) that can be really useful to cleanly work with data that may or may not be present. </a:t>
            </a:r>
          </a:p>
        </p:txBody>
      </p:sp>
    </p:spTree>
    <p:extLst>
      <p:ext uri="{BB962C8B-B14F-4D97-AF65-F5344CB8AC3E}">
        <p14:creationId xmlns:p14="http://schemas.microsoft.com/office/powerpoint/2010/main" val="26630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/ Course Example one more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add two more methods to </a:t>
            </a:r>
            <a:r>
              <a:rPr lang="en-US" dirty="0">
                <a:latin typeface="Consolas" panose="020B0609020204030204" pitchFamily="49" charset="0"/>
              </a:rPr>
              <a:t>Course.java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public void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setCourseEvalLink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(String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url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public Optional&lt;String&gt;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getCourseEvalLink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link to the evaluations for a course doesn’t usually exist until the last few weeks of the quarter. What if a client calls </a:t>
            </a:r>
            <a:r>
              <a:rPr lang="en-US" sz="2400" dirty="0" err="1">
                <a:latin typeface="Consolas" panose="020B0609020204030204" pitchFamily="49" charset="0"/>
              </a:rPr>
              <a:t>getCourseEvalLink</a:t>
            </a:r>
            <a:r>
              <a:rPr lang="en-US" dirty="0"/>
              <a:t> before one is set up?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Optional</a:t>
            </a:r>
            <a:r>
              <a:rPr lang="en-US" dirty="0"/>
              <a:t> to the rescue!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25660</TotalTime>
  <Words>600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Collections</vt:lpstr>
      <vt:lpstr>Lecture Outline</vt:lpstr>
      <vt:lpstr>Announcements</vt:lpstr>
      <vt:lpstr>Lecture Outline</vt:lpstr>
      <vt:lpstr>(PCM) Optional</vt:lpstr>
      <vt:lpstr>(PCM) Optional Methods</vt:lpstr>
      <vt:lpstr>(PCM) Optional Methods</vt:lpstr>
      <vt:lpstr>(PCM) 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DumbArrayIntList</vt:lpstr>
      <vt:lpstr>Lecture Outline</vt:lpstr>
      <vt:lpstr>DumbIntCollection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359</cp:revision>
  <cp:lastPrinted>2022-09-27T21:33:44Z</cp:lastPrinted>
  <dcterms:created xsi:type="dcterms:W3CDTF">2020-06-13T06:27:42Z</dcterms:created>
  <dcterms:modified xsi:type="dcterms:W3CDTF">2022-11-18T17:03:01Z</dcterms:modified>
</cp:coreProperties>
</file>