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85" r:id="rId3"/>
    <p:sldId id="324" r:id="rId4"/>
    <p:sldId id="791" r:id="rId5"/>
    <p:sldId id="413" r:id="rId6"/>
    <p:sldId id="414" r:id="rId7"/>
    <p:sldId id="792" r:id="rId8"/>
    <p:sldId id="392" r:id="rId9"/>
    <p:sldId id="793" r:id="rId10"/>
    <p:sldId id="794" r:id="rId11"/>
    <p:sldId id="417" r:id="rId12"/>
    <p:sldId id="795" r:id="rId13"/>
    <p:sldId id="420" r:id="rId14"/>
    <p:sldId id="796" r:id="rId15"/>
    <p:sldId id="797" r:id="rId16"/>
    <p:sldId id="798" r:id="rId17"/>
    <p:sldId id="799" r:id="rId18"/>
    <p:sldId id="423" r:id="rId19"/>
    <p:sldId id="42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791"/>
            <p14:sldId id="413"/>
            <p14:sldId id="414"/>
            <p14:sldId id="792"/>
            <p14:sldId id="392"/>
            <p14:sldId id="793"/>
            <p14:sldId id="794"/>
            <p14:sldId id="417"/>
            <p14:sldId id="795"/>
            <p14:sldId id="420"/>
            <p14:sldId id="796"/>
            <p14:sldId id="797"/>
            <p14:sldId id="798"/>
            <p14:sldId id="799"/>
            <p14:sldId id="423"/>
            <p14:sldId id="42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94" autoAdjust="0"/>
    <p:restoredTop sz="91361"/>
  </p:normalViewPr>
  <p:slideViewPr>
    <p:cSldViewPr snapToGrid="0" snapToObjects="1">
      <p:cViewPr varScale="1">
        <p:scale>
          <a:sx n="88" d="100"/>
          <a:sy n="88" d="100"/>
        </p:scale>
        <p:origin x="153" y="63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11/16/2022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13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3B88C8-DCA1-473F-9339-EE9BE46D3A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63143" y="5703304"/>
            <a:ext cx="992777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898A86-DAFD-4BE7-B272-ABE749867CD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6045" y="305990"/>
            <a:ext cx="72202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45E28E7-FB40-44EF-B3F5-12853516846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6045" y="305990"/>
            <a:ext cx="72202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13: Interfaces</a:t>
            </a:r>
          </a:p>
          <a:p>
            <a:pPr algn="ctr"/>
            <a:endParaRPr lang="en-US" sz="900" b="1" i="0" dirty="0">
              <a:solidFill>
                <a:schemeClr val="bg1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philgyford/2265613998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nc-nd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Interfaces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98025" y="2041170"/>
            <a:ext cx="44768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endParaRPr lang="en-US" sz="2200" b="1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your most-used emoji?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Interfaces Review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More Shapes!</a:t>
            </a:r>
          </a:p>
          <a:p>
            <a:pPr>
              <a:spcAft>
                <a:spcPts val="1200"/>
              </a:spcAft>
            </a:pPr>
            <a:r>
              <a:rPr lang="en-US" dirty="0"/>
              <a:t>Comparable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281031" y="27534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98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can Implement Multiple Interfaces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A class can implement multiple interfaces – it’s like one person signing multiple contracts!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If a class implements an interface </a:t>
            </a:r>
            <a:r>
              <a:rPr lang="en-US" sz="3600" dirty="0">
                <a:latin typeface="Consolas" panose="020B0609020204030204" pitchFamily="49" charset="0"/>
              </a:rPr>
              <a:t>A</a:t>
            </a:r>
            <a:r>
              <a:rPr lang="en-US" sz="3600" dirty="0"/>
              <a:t> </a:t>
            </a:r>
            <a:r>
              <a:rPr lang="en-US" sz="3600" i="1" dirty="0"/>
              <a:t>and </a:t>
            </a:r>
            <a:r>
              <a:rPr lang="en-US" sz="3600" dirty="0"/>
              <a:t>an interface </a:t>
            </a:r>
            <a:r>
              <a:rPr lang="en-US" sz="3600" dirty="0">
                <a:latin typeface="Consolas" panose="020B0609020204030204" pitchFamily="49" charset="0"/>
              </a:rPr>
              <a:t>B</a:t>
            </a:r>
            <a:r>
              <a:rPr lang="en-US" sz="3600" dirty="0"/>
              <a:t>, it’ll just have to include all of </a:t>
            </a:r>
            <a:r>
              <a:rPr lang="en-US" sz="3600" dirty="0">
                <a:latin typeface="Consolas" panose="020B0609020204030204" pitchFamily="49" charset="0"/>
              </a:rPr>
              <a:t>A</a:t>
            </a:r>
            <a:r>
              <a:rPr lang="en-US" sz="3600" dirty="0"/>
              <a:t>’s required methods along with all of </a:t>
            </a:r>
            <a:r>
              <a:rPr lang="en-US" sz="3600" dirty="0">
                <a:latin typeface="Consolas" panose="020B0609020204030204" pitchFamily="49" charset="0"/>
              </a:rPr>
              <a:t>B</a:t>
            </a:r>
            <a:r>
              <a:rPr lang="en-US" sz="3600" dirty="0"/>
              <a:t>’s required methods</a:t>
            </a:r>
          </a:p>
        </p:txBody>
      </p:sp>
    </p:spTree>
    <p:extLst>
      <p:ext uri="{BB962C8B-B14F-4D97-AF65-F5344CB8AC3E}">
        <p14:creationId xmlns:p14="http://schemas.microsoft.com/office/powerpoint/2010/main" val="525550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can Implement Multiple Interfaces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Company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getName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b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getMissionStatement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Square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implements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Shape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Company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300" dirty="0"/>
              <a:t>But </a:t>
            </a:r>
            <a:r>
              <a:rPr lang="en-US" sz="3300" dirty="0">
                <a:latin typeface="Consolas" panose="020B0609020204030204" pitchFamily="49" charset="0"/>
              </a:rPr>
              <a:t>Square</a:t>
            </a:r>
            <a:r>
              <a:rPr lang="en-US" sz="3300" dirty="0"/>
              <a:t> would have to implement: </a:t>
            </a:r>
          </a:p>
          <a:p>
            <a:pPr>
              <a:buFontTx/>
              <a:buChar char="-"/>
            </a:pPr>
            <a:r>
              <a:rPr lang="en-US" sz="3300" dirty="0" err="1">
                <a:latin typeface="Consolas" panose="020B0609020204030204" pitchFamily="49" charset="0"/>
              </a:rPr>
              <a:t>getPerimeter</a:t>
            </a:r>
            <a:r>
              <a:rPr lang="en-US" sz="3300" dirty="0"/>
              <a:t>, </a:t>
            </a:r>
            <a:r>
              <a:rPr lang="en-US" sz="3300" dirty="0" err="1">
                <a:latin typeface="Consolas" panose="020B0609020204030204" pitchFamily="49" charset="0"/>
              </a:rPr>
              <a:t>getArea</a:t>
            </a:r>
            <a:r>
              <a:rPr lang="en-US" sz="3300" dirty="0"/>
              <a:t> from </a:t>
            </a:r>
            <a:r>
              <a:rPr lang="en-US" sz="3300" dirty="0">
                <a:latin typeface="Consolas" panose="020B0609020204030204" pitchFamily="49" charset="0"/>
              </a:rPr>
              <a:t>Shape</a:t>
            </a:r>
            <a:br>
              <a:rPr lang="en-US" sz="3300" dirty="0">
                <a:latin typeface="Consolas" panose="020B0609020204030204" pitchFamily="49" charset="0"/>
              </a:rPr>
            </a:br>
            <a:r>
              <a:rPr lang="en-US" sz="3300" dirty="0">
                <a:latin typeface="Consolas" panose="020B0609020204030204" pitchFamily="49" charset="0"/>
              </a:rPr>
              <a:t>	</a:t>
            </a:r>
            <a:r>
              <a:rPr lang="en-US" sz="3300" i="1" dirty="0"/>
              <a:t>AND</a:t>
            </a:r>
          </a:p>
          <a:p>
            <a:pPr>
              <a:buFontTx/>
              <a:buChar char="-"/>
            </a:pPr>
            <a:r>
              <a:rPr lang="en-US" sz="3300" dirty="0" err="1">
                <a:latin typeface="Consolas" panose="020B0609020204030204" pitchFamily="49" charset="0"/>
              </a:rPr>
              <a:t>getName</a:t>
            </a:r>
            <a:r>
              <a:rPr lang="en-US" sz="3300" dirty="0"/>
              <a:t>, </a:t>
            </a:r>
            <a:r>
              <a:rPr lang="en-US" sz="3300" dirty="0" err="1">
                <a:latin typeface="Consolas" panose="020B0609020204030204" pitchFamily="49" charset="0"/>
              </a:rPr>
              <a:t>getMissionStatement</a:t>
            </a:r>
            <a:r>
              <a:rPr lang="en-US" sz="3300" dirty="0"/>
              <a:t> from </a:t>
            </a:r>
            <a:r>
              <a:rPr lang="en-US" sz="3300" dirty="0">
                <a:latin typeface="Consolas" panose="020B0609020204030204" pitchFamily="49" charset="0"/>
              </a:rPr>
              <a:t>Company</a:t>
            </a:r>
          </a:p>
        </p:txBody>
      </p:sp>
    </p:spTree>
    <p:extLst>
      <p:ext uri="{BB962C8B-B14F-4D97-AF65-F5344CB8AC3E}">
        <p14:creationId xmlns:p14="http://schemas.microsoft.com/office/powerpoint/2010/main" val="1069198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interface can </a:t>
            </a:r>
            <a:r>
              <a:rPr lang="en-US" dirty="0">
                <a:latin typeface="Consolas" panose="020B0609020204030204" pitchFamily="49" charset="0"/>
              </a:rPr>
              <a:t>extend</a:t>
            </a:r>
            <a:r>
              <a:rPr lang="en-US" dirty="0"/>
              <a:t> another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You can have one interface </a:t>
            </a:r>
            <a:r>
              <a:rPr lang="en-US" sz="3600" i="1" dirty="0"/>
              <a:t>extend </a:t>
            </a:r>
            <a:r>
              <a:rPr lang="en-US" sz="3600" dirty="0"/>
              <a:t>another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So if </a:t>
            </a:r>
            <a:r>
              <a:rPr lang="en-US" sz="3600" dirty="0">
                <a:solidFill>
                  <a:schemeClr val="accent2">
                    <a:lumMod val="75000"/>
                  </a:schemeClr>
                </a:solidFill>
                <a:latin typeface="Consolas" panose="020B0609020204030204" pitchFamily="49" charset="0"/>
              </a:rPr>
              <a:t>public interface A extends B</a:t>
            </a:r>
            <a:r>
              <a:rPr lang="en-US" sz="3600" dirty="0"/>
              <a:t>, then any class that implements </a:t>
            </a:r>
            <a:r>
              <a:rPr lang="en-US" sz="3600" dirty="0">
                <a:latin typeface="Consolas" panose="020B0609020204030204" pitchFamily="49" charset="0"/>
              </a:rPr>
              <a:t>A</a:t>
            </a:r>
            <a:r>
              <a:rPr lang="en-US" sz="3600" dirty="0"/>
              <a:t> must include all of the methods in </a:t>
            </a:r>
            <a:r>
              <a:rPr lang="en-US" sz="3600" dirty="0">
                <a:latin typeface="Consolas" panose="020B0609020204030204" pitchFamily="49" charset="0"/>
              </a:rPr>
              <a:t>A</a:t>
            </a:r>
            <a:r>
              <a:rPr lang="en-US" sz="3600" dirty="0"/>
              <a:t>’s interface </a:t>
            </a:r>
            <a:r>
              <a:rPr lang="en-US" sz="3600" i="1" dirty="0"/>
              <a:t>and </a:t>
            </a:r>
            <a:r>
              <a:rPr lang="en-US" sz="3600" dirty="0"/>
              <a:t>all of the methods in </a:t>
            </a:r>
            <a:r>
              <a:rPr lang="en-US" sz="3600" dirty="0">
                <a:latin typeface="Consolas" panose="020B0609020204030204" pitchFamily="49" charset="0"/>
              </a:rPr>
              <a:t>B</a:t>
            </a:r>
            <a:r>
              <a:rPr lang="en-US" sz="3600" dirty="0"/>
              <a:t>’s interface</a:t>
            </a:r>
          </a:p>
        </p:txBody>
      </p:sp>
    </p:spTree>
    <p:extLst>
      <p:ext uri="{BB962C8B-B14F-4D97-AF65-F5344CB8AC3E}">
        <p14:creationId xmlns:p14="http://schemas.microsoft.com/office/powerpoint/2010/main" val="560932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interface can </a:t>
            </a:r>
            <a:r>
              <a:rPr lang="en-US" dirty="0">
                <a:latin typeface="Consolas" panose="020B0609020204030204" pitchFamily="49" charset="0"/>
              </a:rPr>
              <a:t>extend</a:t>
            </a:r>
            <a:r>
              <a:rPr lang="en-US" dirty="0"/>
              <a:t> another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We can write another interface </a:t>
            </a:r>
            <a:br>
              <a:rPr lang="en-US" sz="3600" dirty="0"/>
            </a:br>
            <a:r>
              <a:rPr lang="en-US" sz="3600" dirty="0"/>
              <a:t>	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Polygon</a:t>
            </a:r>
            <a:r>
              <a:rPr lang="en-US" sz="3600" dirty="0"/>
              <a:t> that extends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Shape</a:t>
            </a:r>
          </a:p>
          <a:p>
            <a:pPr marL="0" indent="0">
              <a:lnSpc>
                <a:spcPct val="120000"/>
              </a:lnSpc>
              <a:buNone/>
            </a:pPr>
            <a:endParaRPr lang="en-US" sz="3600" dirty="0"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- </a:t>
            </a:r>
            <a:r>
              <a:rPr lang="en-US" sz="3600" dirty="0">
                <a:latin typeface="Consolas" panose="020B0609020204030204" pitchFamily="49" charset="0"/>
              </a:rPr>
              <a:t>Square</a:t>
            </a:r>
            <a:r>
              <a:rPr lang="en-US" sz="3600" dirty="0"/>
              <a:t> is a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Polygon</a:t>
            </a:r>
            <a:r>
              <a:rPr lang="en-US" sz="3600" dirty="0"/>
              <a:t> (and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Shape</a:t>
            </a:r>
            <a:r>
              <a:rPr lang="en-US" sz="3600" dirty="0"/>
              <a:t>)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sz="3600" dirty="0">
                <a:latin typeface="Consolas" panose="020B0609020204030204" pitchFamily="49" charset="0"/>
              </a:rPr>
              <a:t>Triangle</a:t>
            </a:r>
            <a:r>
              <a:rPr lang="en-US" sz="3600" dirty="0"/>
              <a:t> is a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Polygon</a:t>
            </a:r>
            <a:r>
              <a:rPr lang="en-US" sz="3600" dirty="0"/>
              <a:t> (and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Shape</a:t>
            </a:r>
            <a:r>
              <a:rPr lang="en-US" sz="3600" dirty="0"/>
              <a:t>)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en-US" sz="3600" dirty="0">
                <a:latin typeface="Consolas" panose="020B0609020204030204" pitchFamily="49" charset="0"/>
              </a:rPr>
              <a:t>Circle</a:t>
            </a:r>
            <a:r>
              <a:rPr lang="en-US" sz="3600" dirty="0"/>
              <a:t> is a </a:t>
            </a:r>
            <a:r>
              <a:rPr lang="en-US" sz="36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</a:rPr>
              <a:t>Shape</a:t>
            </a:r>
            <a:r>
              <a:rPr lang="en-US" sz="3600" dirty="0"/>
              <a:t> (but </a:t>
            </a:r>
            <a:r>
              <a:rPr lang="en-US" sz="3600" i="1" dirty="0"/>
              <a:t>not </a:t>
            </a:r>
            <a:r>
              <a:rPr lang="en-US" sz="3600" dirty="0"/>
              <a:t>a 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</a:rPr>
              <a:t>Polygon</a:t>
            </a:r>
            <a:r>
              <a:rPr lang="en-US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1440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5A75998-23F7-4CD9-BE42-1C4973FDCF92}"/>
              </a:ext>
            </a:extLst>
          </p:cNvPr>
          <p:cNvSpPr/>
          <p:nvPr/>
        </p:nvSpPr>
        <p:spPr>
          <a:xfrm>
            <a:off x="473529" y="1986643"/>
            <a:ext cx="7266214" cy="400594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EBC814-527B-4A34-BEA1-01FE6C460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Select all of the following statements that would cause an error.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FA8245C-74A6-4F03-851A-D0D8B29EC6B2}"/>
              </a:ext>
            </a:extLst>
          </p:cNvPr>
          <p:cNvSpPr/>
          <p:nvPr/>
        </p:nvSpPr>
        <p:spPr>
          <a:xfrm>
            <a:off x="604157" y="2150701"/>
            <a:ext cx="3194957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extends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extends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4E0E56-0C6E-480E-AB04-CB88E17767FD}"/>
              </a:ext>
            </a:extLst>
          </p:cNvPr>
          <p:cNvSpPr/>
          <p:nvPr/>
        </p:nvSpPr>
        <p:spPr>
          <a:xfrm>
            <a:off x="3799114" y="2797031"/>
            <a:ext cx="381544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One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implements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Two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implements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Three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implements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AC66FA-378E-4CAE-955B-9D290C0FC15E}"/>
              </a:ext>
            </a:extLst>
          </p:cNvPr>
          <p:cNvSpPr/>
          <p:nvPr/>
        </p:nvSpPr>
        <p:spPr>
          <a:xfrm>
            <a:off x="8327571" y="2515372"/>
            <a:ext cx="355962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Two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w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B</a:t>
            </a:r>
            <a:r>
              <a:rPr lang="en-US" sz="2400" b="1" dirty="0"/>
              <a:t>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Two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e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C</a:t>
            </a:r>
            <a:r>
              <a:rPr lang="en-US" sz="2400" b="1" dirty="0"/>
              <a:t>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D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Three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en-US" sz="2400" b="1" dirty="0"/>
              <a:t>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C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z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Three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z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c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3208602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0466CCC-3141-46EB-8E61-98C1A8C643C9}"/>
              </a:ext>
            </a:extLst>
          </p:cNvPr>
          <p:cNvSpPr/>
          <p:nvPr/>
        </p:nvSpPr>
        <p:spPr>
          <a:xfrm>
            <a:off x="473529" y="1986643"/>
            <a:ext cx="7266214" cy="4005943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4796D3-8FD8-4E8B-AFA0-5E270B688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>
            <a:noAutofit/>
          </a:bodyPr>
          <a:lstStyle/>
          <a:p>
            <a:r>
              <a:rPr lang="en-US" sz="2800" dirty="0"/>
              <a:t>Select all of the following statements that would cause an error.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EF96491-CAC9-4D1A-A576-800079DC04F1}"/>
              </a:ext>
            </a:extLst>
          </p:cNvPr>
          <p:cNvSpPr/>
          <p:nvPr/>
        </p:nvSpPr>
        <p:spPr>
          <a:xfrm>
            <a:off x="604157" y="2150701"/>
            <a:ext cx="3194957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extends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extends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795E26"/>
                </a:solidFill>
                <a:latin typeface="Consolas" panose="020B0609020204030204" pitchFamily="49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0C0ED8-C295-4395-91FC-84B3EB167C46}"/>
              </a:ext>
            </a:extLst>
          </p:cNvPr>
          <p:cNvSpPr/>
          <p:nvPr/>
        </p:nvSpPr>
        <p:spPr>
          <a:xfrm>
            <a:off x="3799114" y="2797031"/>
            <a:ext cx="381544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One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implements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A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Two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implements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b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Three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implements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400" dirty="0">
                <a:solidFill>
                  <a:srgbClr val="267F99"/>
                </a:solidFill>
                <a:latin typeface="Consolas" panose="020B0609020204030204" pitchFamily="49" charset="0"/>
              </a:rPr>
              <a:t>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    ...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F330D7-B787-4B0C-9536-5AA85486FC9F}"/>
              </a:ext>
            </a:extLst>
          </p:cNvPr>
          <p:cNvSpPr/>
          <p:nvPr/>
        </p:nvSpPr>
        <p:spPr>
          <a:xfrm>
            <a:off x="8327571" y="2515372"/>
            <a:ext cx="355962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Two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w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B</a:t>
            </a:r>
            <a:r>
              <a:rPr lang="en-US" sz="2400" b="1" dirty="0"/>
              <a:t>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Two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e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C</a:t>
            </a:r>
            <a:r>
              <a:rPr lang="en-US" sz="2400" b="1" dirty="0"/>
              <a:t>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D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Three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b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en-US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en-US" sz="2400" b="1" dirty="0"/>
              <a:t>)</a:t>
            </a:r>
            <a:r>
              <a:rPr lang="en-US" sz="2000" b="1" dirty="0"/>
              <a:t>   </a:t>
            </a:r>
            <a:r>
              <a:rPr lang="en-US" sz="2000" dirty="0">
                <a:solidFill>
                  <a:srgbClr val="267F99"/>
                </a:solidFill>
                <a:latin typeface="Consolas" panose="020B0609020204030204" pitchFamily="49" charset="0"/>
              </a:rPr>
              <a:t>C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z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0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795E26"/>
                </a:solidFill>
                <a:latin typeface="Consolas" panose="020B0609020204030204" pitchFamily="49" charset="0"/>
              </a:rPr>
              <a:t>Three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0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err="1">
                <a:solidFill>
                  <a:srgbClr val="001080"/>
                </a:solidFill>
                <a:latin typeface="Consolas" panose="020B0609020204030204" pitchFamily="49" charset="0"/>
              </a:rPr>
              <a:t>z</a:t>
            </a:r>
            <a:r>
              <a:rPr lang="en-US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000" dirty="0" err="1">
                <a:solidFill>
                  <a:srgbClr val="795E26"/>
                </a:solidFill>
                <a:latin typeface="Consolas" panose="020B0609020204030204" pitchFamily="49" charset="0"/>
              </a:rPr>
              <a:t>c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242440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Interfaces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More Shapes!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Comparable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057874" y="342900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5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Recall the </a:t>
            </a:r>
            <a:r>
              <a:rPr lang="en-US" dirty="0">
                <a:latin typeface="Consolas" panose="020B0609020204030204" pitchFamily="49" charset="0"/>
              </a:rPr>
              <a:t>Student</a:t>
            </a:r>
            <a:r>
              <a:rPr lang="en-US" dirty="0"/>
              <a:t> / </a:t>
            </a:r>
            <a:r>
              <a:rPr lang="en-US" dirty="0">
                <a:latin typeface="Consolas" panose="020B0609020204030204" pitchFamily="49" charset="0"/>
              </a:rPr>
              <a:t>Course</a:t>
            </a:r>
            <a:r>
              <a:rPr lang="en-US" dirty="0"/>
              <a:t> Example from Fri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Course stored a field 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	private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List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Student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dirty="0">
                <a:solidFill>
                  <a:srgbClr val="001080"/>
                </a:solidFill>
                <a:latin typeface="Consolas" panose="020B0609020204030204" pitchFamily="49" charset="0"/>
              </a:rPr>
              <a:t>roster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We also had a suggestion to use a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Set</a:t>
            </a:r>
            <a:r>
              <a:rPr lang="en-US" dirty="0">
                <a:solidFill>
                  <a:srgbClr val="000000"/>
                </a:solidFill>
              </a:rPr>
              <a:t> to store the students…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Seems like a great idea (no duplicates, not worried about keeping a specific order or indexing into it) but … Java reasons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HashSet</a:t>
            </a:r>
            <a:r>
              <a:rPr lang="en-US" dirty="0">
                <a:solidFill>
                  <a:srgbClr val="000000"/>
                </a:solidFill>
              </a:rPr>
              <a:t> won’t work because of the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hashCode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dirty="0">
                <a:solidFill>
                  <a:srgbClr val="000000"/>
                </a:solidFill>
              </a:rPr>
              <a:t>business I mentioned on Fri</a:t>
            </a:r>
          </a:p>
          <a:p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TreeSet</a:t>
            </a:r>
            <a:r>
              <a:rPr lang="en-US" dirty="0">
                <a:solidFill>
                  <a:srgbClr val="000000"/>
                </a:solidFill>
              </a:rPr>
              <a:t> won’t work because what does it mean to “sort”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Student</a:t>
            </a:r>
            <a:r>
              <a:rPr lang="en-US" dirty="0">
                <a:solidFill>
                  <a:srgbClr val="000000"/>
                </a:solidFill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415826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600" dirty="0" err="1">
                <a:latin typeface="Consolas" panose="020B0609020204030204" pitchFamily="49" charset="0"/>
              </a:rPr>
              <a:t>TreeSet</a:t>
            </a:r>
            <a:r>
              <a:rPr lang="en-US" sz="3600" dirty="0"/>
              <a:t> uses an </a:t>
            </a:r>
            <a:r>
              <a:rPr lang="en-US" sz="3600" i="1" dirty="0">
                <a:solidFill>
                  <a:schemeClr val="accent3"/>
                </a:solidFill>
              </a:rPr>
              <a:t>interface</a:t>
            </a:r>
            <a:r>
              <a:rPr lang="en-US" sz="3600" dirty="0"/>
              <a:t> called </a:t>
            </a:r>
            <a:r>
              <a:rPr lang="en-US" sz="3600" dirty="0">
                <a:latin typeface="Consolas" panose="020B0609020204030204" pitchFamily="49" charset="0"/>
              </a:rPr>
              <a:t>Comparable&lt;E&gt;</a:t>
            </a:r>
            <a:r>
              <a:rPr lang="en-US" sz="3600" dirty="0"/>
              <a:t> to know how to sort its elements</a:t>
            </a:r>
            <a:endParaRPr lang="en-US" sz="3600" dirty="0"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3600" dirty="0"/>
              <a:t>Only has one required method: </a:t>
            </a:r>
          </a:p>
          <a:p>
            <a:pPr marL="457200" lvl="1" indent="0">
              <a:buNone/>
            </a:pPr>
            <a:r>
              <a:rPr lang="en-US" sz="28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 err="1">
                <a:solidFill>
                  <a:srgbClr val="795E26"/>
                </a:solidFill>
                <a:latin typeface="Consolas" panose="020B0609020204030204" pitchFamily="49" charset="0"/>
              </a:rPr>
              <a:t>compareTo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E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other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457200" lvl="1" indent="0">
              <a:buNone/>
            </a:pP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3300" dirty="0"/>
              <a:t>Its return value is: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900" dirty="0">
                <a:latin typeface="Consolas" panose="020B0609020204030204" pitchFamily="49" charset="0"/>
              </a:rPr>
              <a:t>&lt; 0 </a:t>
            </a:r>
            <a:r>
              <a:rPr lang="en-US" sz="2900" dirty="0"/>
              <a:t>if </a:t>
            </a:r>
            <a:r>
              <a:rPr lang="en-US" sz="2900" dirty="0">
                <a:latin typeface="Consolas" panose="020B0609020204030204" pitchFamily="49" charset="0"/>
              </a:rPr>
              <a:t>this</a:t>
            </a:r>
            <a:r>
              <a:rPr lang="en-US" sz="2900" dirty="0"/>
              <a:t> is “less than” </a:t>
            </a:r>
            <a:r>
              <a:rPr lang="en-US" sz="2900" dirty="0">
                <a:latin typeface="Consolas" panose="020B0609020204030204" pitchFamily="49" charset="0"/>
              </a:rPr>
              <a:t>other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900" dirty="0">
                <a:latin typeface="Consolas" panose="020B0609020204030204" pitchFamily="49" charset="0"/>
              </a:rPr>
              <a:t>  0 </a:t>
            </a:r>
            <a:r>
              <a:rPr lang="en-US" sz="2900" dirty="0"/>
              <a:t>if </a:t>
            </a:r>
            <a:r>
              <a:rPr lang="en-US" sz="2900" dirty="0">
                <a:latin typeface="Consolas" panose="020B0609020204030204" pitchFamily="49" charset="0"/>
              </a:rPr>
              <a:t>this</a:t>
            </a:r>
            <a:r>
              <a:rPr lang="en-US" sz="2900" dirty="0"/>
              <a:t> is equal to </a:t>
            </a:r>
            <a:r>
              <a:rPr lang="en-US" sz="2900" dirty="0">
                <a:latin typeface="Consolas" panose="020B0609020204030204" pitchFamily="49" charset="0"/>
              </a:rPr>
              <a:t>other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sz="2900" dirty="0">
                <a:latin typeface="Consolas" panose="020B0609020204030204" pitchFamily="49" charset="0"/>
              </a:rPr>
              <a:t>&gt; 0 </a:t>
            </a:r>
            <a:r>
              <a:rPr lang="en-US" sz="2900" dirty="0"/>
              <a:t>if </a:t>
            </a:r>
            <a:r>
              <a:rPr lang="en-US" sz="2900" dirty="0">
                <a:latin typeface="Consolas" panose="020B0609020204030204" pitchFamily="49" charset="0"/>
              </a:rPr>
              <a:t>this</a:t>
            </a:r>
            <a:r>
              <a:rPr lang="en-US" sz="2900" dirty="0"/>
              <a:t> is “greater than” </a:t>
            </a:r>
            <a:r>
              <a:rPr lang="en-US" sz="2900" dirty="0">
                <a:latin typeface="Consolas" panose="020B0609020204030204" pitchFamily="49" charset="0"/>
              </a:rPr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376871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Interfaces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More Shapes!</a:t>
            </a:r>
          </a:p>
          <a:p>
            <a:pPr>
              <a:spcAft>
                <a:spcPts val="1200"/>
              </a:spcAft>
            </a:pPr>
            <a:r>
              <a:rPr lang="en-US" dirty="0"/>
              <a:t>Comparable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85000" lnSpcReduction="10000"/>
          </a:bodyPr>
          <a:lstStyle/>
          <a:p>
            <a:r>
              <a:rPr lang="en-US" sz="3600" dirty="0"/>
              <a:t>Thanksgiving week (11/21 - 11/25)</a:t>
            </a:r>
          </a:p>
          <a:p>
            <a:pPr lvl="1"/>
            <a:r>
              <a:rPr lang="en-US" sz="3200" dirty="0"/>
              <a:t>No Quiz Retakes on Tues 11/22</a:t>
            </a:r>
          </a:p>
          <a:p>
            <a:pPr lvl="1"/>
            <a:r>
              <a:rPr lang="en-US" sz="3200" dirty="0"/>
              <a:t>No Quiz Sections on Tues 11/22</a:t>
            </a:r>
          </a:p>
          <a:p>
            <a:pPr lvl="1"/>
            <a:r>
              <a:rPr lang="en-US" sz="3200" dirty="0"/>
              <a:t>No class on Wed 11/23</a:t>
            </a:r>
          </a:p>
          <a:p>
            <a:pPr lvl="1"/>
            <a:r>
              <a:rPr lang="en-US" sz="3200" dirty="0"/>
              <a:t>Thurs, Fri (11/24, 11/25) are University Holidays</a:t>
            </a:r>
          </a:p>
          <a:p>
            <a:pPr lvl="1"/>
            <a:r>
              <a:rPr lang="en-US" sz="3200" dirty="0"/>
              <a:t>Limited hours at the IPL </a:t>
            </a:r>
          </a:p>
          <a:p>
            <a:pPr lvl="1"/>
            <a:endParaRPr lang="en-US" sz="3200" dirty="0"/>
          </a:p>
          <a:p>
            <a:r>
              <a:rPr lang="en-US" sz="3600" dirty="0"/>
              <a:t>P3 will be released on Fri (11/18) but will not be due until 12/1</a:t>
            </a:r>
          </a:p>
          <a:p>
            <a:endParaRPr lang="en-US" sz="3600" dirty="0"/>
          </a:p>
          <a:p>
            <a:r>
              <a:rPr lang="en-US" sz="3600" dirty="0"/>
              <a:t>Reminder that the final exam is scheduled for </a:t>
            </a:r>
            <a:r>
              <a:rPr lang="en-US" sz="3600" b="1" dirty="0"/>
              <a:t>Tuesday (Dec 13) 12:30pm-2:30pm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Interfaces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More Shapes!</a:t>
            </a:r>
          </a:p>
          <a:p>
            <a:pPr>
              <a:spcAft>
                <a:spcPts val="1200"/>
              </a:spcAft>
            </a:pPr>
            <a:r>
              <a:rPr lang="en-US" dirty="0"/>
              <a:t>Comparable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912403" y="210035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088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Interfaces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Interfaces serve as a sort of “contract” – in order for a class to </a:t>
            </a:r>
            <a:r>
              <a:rPr lang="en-US" sz="3600" i="1" dirty="0"/>
              <a:t>implement </a:t>
            </a:r>
            <a:r>
              <a:rPr lang="en-US" sz="3600" dirty="0"/>
              <a:t>an interface, it must fulfill the contract.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The contract’s requirements are certain methods that the class must implement. </a:t>
            </a:r>
          </a:p>
        </p:txBody>
      </p:sp>
    </p:spTree>
    <p:extLst>
      <p:ext uri="{BB962C8B-B14F-4D97-AF65-F5344CB8AC3E}">
        <p14:creationId xmlns:p14="http://schemas.microsoft.com/office/powerpoint/2010/main" val="242941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latin typeface="Consolas" panose="020B0609020204030204" pitchFamily="49" charset="0"/>
              </a:rPr>
              <a:t>List</a:t>
            </a:r>
            <a:r>
              <a:rPr lang="en-US" sz="3600" dirty="0"/>
              <a:t> is an interface – its contract includes method like 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>
                <a:latin typeface="Consolas" panose="020B0609020204030204" pitchFamily="49" charset="0"/>
              </a:rPr>
              <a:t>add</a:t>
            </a:r>
            <a:r>
              <a:rPr lang="en-US" sz="3600" dirty="0"/>
              <a:t>, </a:t>
            </a:r>
            <a:r>
              <a:rPr lang="en-US" sz="3600" dirty="0">
                <a:latin typeface="Consolas" panose="020B0609020204030204" pitchFamily="49" charset="0"/>
              </a:rPr>
              <a:t>clear</a:t>
            </a:r>
            <a:r>
              <a:rPr lang="en-US" sz="3600" dirty="0"/>
              <a:t>, </a:t>
            </a:r>
            <a:r>
              <a:rPr lang="en-US" sz="3600" dirty="0">
                <a:latin typeface="Consolas" panose="020B0609020204030204" pitchFamily="49" charset="0"/>
              </a:rPr>
              <a:t>contains</a:t>
            </a:r>
            <a:r>
              <a:rPr lang="en-US" sz="3600" dirty="0"/>
              <a:t>, </a:t>
            </a:r>
            <a:r>
              <a:rPr lang="en-US" sz="3600" dirty="0">
                <a:latin typeface="Consolas" panose="020B0609020204030204" pitchFamily="49" charset="0"/>
              </a:rPr>
              <a:t>get</a:t>
            </a:r>
            <a:r>
              <a:rPr lang="en-US" sz="3600" dirty="0"/>
              <a:t>, </a:t>
            </a:r>
            <a:r>
              <a:rPr lang="en-US" sz="3600" dirty="0" err="1">
                <a:latin typeface="Consolas" panose="020B0609020204030204" pitchFamily="49" charset="0"/>
              </a:rPr>
              <a:t>isEmpty</a:t>
            </a:r>
            <a:r>
              <a:rPr lang="en-US" sz="3600" dirty="0"/>
              <a:t>, </a:t>
            </a:r>
            <a:r>
              <a:rPr lang="en-US" sz="3600" dirty="0">
                <a:latin typeface="Consolas" panose="020B0609020204030204" pitchFamily="49" charset="0"/>
              </a:rPr>
              <a:t>size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So any classes that implement the </a:t>
            </a:r>
            <a:r>
              <a:rPr lang="en-US" sz="3600" dirty="0">
                <a:latin typeface="Consolas" panose="020B0609020204030204" pitchFamily="49" charset="0"/>
              </a:rPr>
              <a:t>List</a:t>
            </a:r>
            <a:r>
              <a:rPr lang="en-US" sz="3600" dirty="0"/>
              <a:t> interface must include all of these methods (and any others the </a:t>
            </a:r>
            <a:r>
              <a:rPr lang="en-US" sz="3600" dirty="0">
                <a:latin typeface="Consolas" panose="020B0609020204030204" pitchFamily="49" charset="0"/>
              </a:rPr>
              <a:t>List</a:t>
            </a:r>
            <a:r>
              <a:rPr lang="en-US" sz="3600" dirty="0"/>
              <a:t> interface specifies)</a:t>
            </a:r>
          </a:p>
        </p:txBody>
      </p:sp>
    </p:spTree>
    <p:extLst>
      <p:ext uri="{BB962C8B-B14F-4D97-AF65-F5344CB8AC3E}">
        <p14:creationId xmlns:p14="http://schemas.microsoft.com/office/powerpoint/2010/main" val="581625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Interfaces vs.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Interfaces require certain methods, but they do not say anything about how those methods should be implemented – that’s up to the class!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>
                <a:latin typeface="Consolas" panose="020B0609020204030204" pitchFamily="49" charset="0"/>
              </a:rPr>
              <a:t>List</a:t>
            </a:r>
            <a:r>
              <a:rPr lang="en-US" sz="3600" dirty="0"/>
              <a:t> is an interface</a:t>
            </a:r>
          </a:p>
          <a:p>
            <a:pPr marL="457200" lvl="1" indent="0">
              <a:buNone/>
            </a:pP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is a class that implements the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interface</a:t>
            </a:r>
          </a:p>
          <a:p>
            <a:pPr marL="457200" lvl="1" indent="0">
              <a:buNone/>
            </a:pPr>
            <a:r>
              <a:rPr lang="en-US" sz="3200" dirty="0">
                <a:latin typeface="Consolas" panose="020B0609020204030204" pitchFamily="49" charset="0"/>
              </a:rPr>
              <a:t>LinkedList</a:t>
            </a:r>
            <a:r>
              <a:rPr lang="en-US" sz="3200" dirty="0"/>
              <a:t> is a class that implements the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interface</a:t>
            </a:r>
          </a:p>
          <a:p>
            <a:pPr marL="457200" lvl="1" indent="0">
              <a:buNone/>
            </a:pPr>
            <a:r>
              <a:rPr lang="en-US" sz="3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38850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Why interfaces?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>
                <a:solidFill>
                  <a:schemeClr val="accent6">
                    <a:lumMod val="75000"/>
                  </a:schemeClr>
                </a:solidFill>
              </a:rPr>
              <a:t>Flexibility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sz="3600" i="1" dirty="0"/>
          </a:p>
          <a:p>
            <a:pPr marL="0" indent="0">
              <a:buNone/>
            </a:pPr>
            <a:r>
              <a:rPr lang="en-US" sz="3200" dirty="0">
                <a:latin typeface="Consolas" panose="020B0609020204030204" pitchFamily="49" charset="0"/>
              </a:rPr>
              <a:t>public static void method(Set&lt;String&gt; s) {…}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dirty="0"/>
              <a:t>This method can accept </a:t>
            </a:r>
            <a:r>
              <a:rPr lang="en-US" i="1" dirty="0"/>
              <a:t>either </a:t>
            </a:r>
            <a:r>
              <a:rPr lang="en-US" dirty="0"/>
              <a:t>a </a:t>
            </a:r>
            <a:r>
              <a:rPr lang="en-US" dirty="0">
                <a:latin typeface="Consolas" panose="020B0609020204030204" pitchFamily="49" charset="0"/>
              </a:rPr>
              <a:t>HashSet&lt;String&gt;</a:t>
            </a:r>
            <a:r>
              <a:rPr lang="en-US" dirty="0"/>
              <a:t> </a:t>
            </a:r>
            <a:r>
              <a:rPr lang="en-US" i="1" dirty="0"/>
              <a:t>or </a:t>
            </a:r>
            <a:r>
              <a:rPr lang="en-US" dirty="0"/>
              <a:t>a </a:t>
            </a:r>
            <a:r>
              <a:rPr lang="en-US" dirty="0" err="1">
                <a:latin typeface="Consolas" panose="020B0609020204030204" pitchFamily="49" charset="0"/>
              </a:rPr>
              <a:t>TreeSet</a:t>
            </a:r>
            <a:r>
              <a:rPr lang="en-US" dirty="0">
                <a:latin typeface="Consolas" panose="020B0609020204030204" pitchFamily="49" charset="0"/>
              </a:rPr>
              <a:t>&lt;String&gt; </a:t>
            </a:r>
            <a:r>
              <a:rPr lang="en-US" dirty="0"/>
              <a:t>or any other class that implements </a:t>
            </a:r>
            <a:r>
              <a:rPr lang="en-US" dirty="0">
                <a:latin typeface="Consolas" panose="020B0609020204030204" pitchFamily="49" charset="0"/>
              </a:rPr>
              <a:t>Set</a:t>
            </a:r>
            <a:r>
              <a:rPr lang="en-US" dirty="0"/>
              <a:t> and whose element type is </a:t>
            </a:r>
            <a:r>
              <a:rPr lang="en-US" dirty="0">
                <a:latin typeface="Consolas" panose="020B0609020204030204" pitchFamily="49" charset="0"/>
              </a:rPr>
              <a:t>String</a:t>
            </a:r>
            <a:r>
              <a:rPr lang="en-US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1959052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Why interfaces?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i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Abstraction</a:t>
            </a:r>
            <a:endParaRPr lang="en-US" sz="36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en-US" sz="36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dirty="0"/>
              <a:t>Interfaces also support </a:t>
            </a:r>
            <a:r>
              <a:rPr lang="en-US" sz="4000" i="1" dirty="0"/>
              <a:t>abstraction</a:t>
            </a:r>
            <a:endParaRPr lang="en-US" sz="4000" dirty="0"/>
          </a:p>
          <a:p>
            <a:pPr marL="457200" lvl="1" indent="0" algn="ctr">
              <a:buNone/>
            </a:pPr>
            <a:r>
              <a:rPr lang="en-US" sz="3600" dirty="0"/>
              <a:t>(the separation of ideas from details)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16B780-366A-4074-A991-A42CDF24B7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20843" y="855049"/>
            <a:ext cx="2394857" cy="1796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12F9D8-5C4C-4140-990D-C28F3FD73823}"/>
              </a:ext>
            </a:extLst>
          </p:cNvPr>
          <p:cNvSpPr txBox="1"/>
          <p:nvPr/>
        </p:nvSpPr>
        <p:spPr>
          <a:xfrm>
            <a:off x="9355186" y="2721082"/>
            <a:ext cx="152617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3" tooltip="http://www.flickr.com/photos/philgyford/2265613998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4" tooltip="https://creativecommons.org/licenses/by-nc-nd/3.0/"/>
              </a:rPr>
              <a:t>CC BY-NC-ND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6228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22904</TotalTime>
  <Words>1049</Words>
  <Application>Microsoft Office PowerPoint</Application>
  <PresentationFormat>Widescreen</PresentationFormat>
  <Paragraphs>174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Interfaces</vt:lpstr>
      <vt:lpstr>Lecture Outline</vt:lpstr>
      <vt:lpstr>Announcements</vt:lpstr>
      <vt:lpstr>Lecture Outline</vt:lpstr>
      <vt:lpstr>(PCM) Interfaces</vt:lpstr>
      <vt:lpstr>(PCM) List Interface</vt:lpstr>
      <vt:lpstr>(PCM) Interfaces vs. Implementation</vt:lpstr>
      <vt:lpstr>(PCM) Why interfaces?</vt:lpstr>
      <vt:lpstr>(PCM) Why interfaces?</vt:lpstr>
      <vt:lpstr>Lecture Outline</vt:lpstr>
      <vt:lpstr>Classes can Implement Multiple Interfaces</vt:lpstr>
      <vt:lpstr>Classes can Implement Multiple Interfaces</vt:lpstr>
      <vt:lpstr>An interface can extend another</vt:lpstr>
      <vt:lpstr>An interface can extend another</vt:lpstr>
      <vt:lpstr>Select all of the following statements that would cause an error.</vt:lpstr>
      <vt:lpstr>Select all of the following statements that would cause an error.</vt:lpstr>
      <vt:lpstr>Lecture Outline</vt:lpstr>
      <vt:lpstr>Recall the Student / Course Example from Fri</vt:lpstr>
      <vt:lpstr>Comparable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342</cp:revision>
  <cp:lastPrinted>2022-09-27T21:33:44Z</cp:lastPrinted>
  <dcterms:created xsi:type="dcterms:W3CDTF">2020-06-13T06:27:42Z</dcterms:created>
  <dcterms:modified xsi:type="dcterms:W3CDTF">2022-11-16T19:07:29Z</dcterms:modified>
</cp:coreProperties>
</file>