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85" r:id="rId3"/>
    <p:sldId id="324" r:id="rId4"/>
    <p:sldId id="399" r:id="rId5"/>
    <p:sldId id="400" r:id="rId6"/>
    <p:sldId id="401" r:id="rId7"/>
    <p:sldId id="402" r:id="rId8"/>
    <p:sldId id="403" r:id="rId9"/>
    <p:sldId id="404" r:id="rId10"/>
    <p:sldId id="405" r:id="rId11"/>
    <p:sldId id="391" r:id="rId12"/>
    <p:sldId id="406" r:id="rId13"/>
    <p:sldId id="392" r:id="rId14"/>
    <p:sldId id="394" r:id="rId15"/>
    <p:sldId id="393" r:id="rId16"/>
    <p:sldId id="407" r:id="rId17"/>
    <p:sldId id="408" r:id="rId18"/>
    <p:sldId id="409" r:id="rId19"/>
    <p:sldId id="352" r:id="rId20"/>
    <p:sldId id="410" r:id="rId21"/>
    <p:sldId id="397" r:id="rId22"/>
    <p:sldId id="411" r:id="rId23"/>
    <p:sldId id="412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324"/>
            <p14:sldId id="399"/>
            <p14:sldId id="400"/>
            <p14:sldId id="401"/>
            <p14:sldId id="402"/>
            <p14:sldId id="403"/>
            <p14:sldId id="404"/>
            <p14:sldId id="405"/>
            <p14:sldId id="391"/>
            <p14:sldId id="406"/>
            <p14:sldId id="392"/>
            <p14:sldId id="394"/>
            <p14:sldId id="393"/>
            <p14:sldId id="407"/>
            <p14:sldId id="408"/>
            <p14:sldId id="409"/>
            <p14:sldId id="352"/>
            <p14:sldId id="410"/>
            <p14:sldId id="397"/>
            <p14:sldId id="411"/>
            <p14:sldId id="4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1361"/>
  </p:normalViewPr>
  <p:slideViewPr>
    <p:cSldViewPr snapToGrid="0" snapToObjects="1">
      <p:cViewPr>
        <p:scale>
          <a:sx n="86" d="100"/>
          <a:sy n="86" d="100"/>
        </p:scale>
        <p:origin x="84" y="96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11/4/2022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11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Open photo">
            <a:extLst>
              <a:ext uri="{FF2B5EF4-FFF2-40B4-BE49-F238E27FC236}">
                <a16:creationId xmlns:a16="http://schemas.microsoft.com/office/drawing/2014/main" id="{2E32E6EE-DEF1-4A50-9AAA-9F2A6D4C6FB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143" y="5703304"/>
            <a:ext cx="992777" cy="100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Open photo">
            <a:extLst>
              <a:ext uri="{FF2B5EF4-FFF2-40B4-BE49-F238E27FC236}">
                <a16:creationId xmlns:a16="http://schemas.microsoft.com/office/drawing/2014/main" id="{C1FB2D6C-0999-4BA7-8F98-0E1243C537A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045" y="319331"/>
            <a:ext cx="72202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  <p:pic>
        <p:nvPicPr>
          <p:cNvPr id="10" name="Picture 2" descr="Open photo">
            <a:extLst>
              <a:ext uri="{FF2B5EF4-FFF2-40B4-BE49-F238E27FC236}">
                <a16:creationId xmlns:a16="http://schemas.microsoft.com/office/drawing/2014/main" id="{73165DC6-3C7A-4C8D-B45E-FC184967E0A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045" y="319331"/>
            <a:ext cx="722020" cy="73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11: Encapsulation, Constructors, More Instance Methods</a:t>
            </a:r>
          </a:p>
          <a:p>
            <a:pPr algn="ctr"/>
            <a:endParaRPr lang="en-US" sz="900" b="1" i="0" dirty="0">
              <a:solidFill>
                <a:schemeClr val="bg1"/>
              </a:solidFill>
              <a:latin typeface="Montserrat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urses.cs.washington.edu/courses/cse122/22au/syllabus/#course-grades" TargetMode="External"/><Relationship Id="rId2" Type="http://schemas.openxmlformats.org/officeDocument/2006/relationships/hyperlink" Target="https://courses.cs.washington.edu/courses/cse122/22au/#announcement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Encapsulation, Constructors, More Instance Methods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56906" y="2225075"/>
            <a:ext cx="44768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Dreading or looking forward to cold weather?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0B97EAC-53ED-4294-963B-67B609692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0280"/>
            <a:ext cx="10515600" cy="762635"/>
          </a:xfrm>
        </p:spPr>
        <p:txBody>
          <a:bodyPr>
            <a:noAutofit/>
          </a:bodyPr>
          <a:lstStyle/>
          <a:p>
            <a:r>
              <a:rPr lang="en-US" sz="3200" dirty="0"/>
              <a:t>What is the correct implementation of the </a:t>
            </a:r>
            <a:r>
              <a:rPr lang="en-US" sz="3200" dirty="0" err="1">
                <a:latin typeface="Consolas" panose="020B0609020204030204" pitchFamily="49" charset="0"/>
              </a:rPr>
              <a:t>distanceFrom</a:t>
            </a:r>
            <a:r>
              <a:rPr lang="en-US" sz="3200" dirty="0">
                <a:latin typeface="Consolas" panose="020B0609020204030204" pitchFamily="49" charset="0"/>
              </a:rPr>
              <a:t> </a:t>
            </a:r>
            <a:r>
              <a:rPr lang="en-US" sz="3200" dirty="0"/>
              <a:t>instance method?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AAA2A9-F6AA-4815-8C24-85E0D9E75CDA}"/>
              </a:ext>
            </a:extLst>
          </p:cNvPr>
          <p:cNvSpPr txBox="1"/>
          <p:nvPr/>
        </p:nvSpPr>
        <p:spPr>
          <a:xfrm>
            <a:off x="534786" y="2344835"/>
            <a:ext cx="5070764" cy="135421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(x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(y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0E8360-5AD7-4F2C-932D-9AEB443CB643}"/>
              </a:ext>
            </a:extLst>
          </p:cNvPr>
          <p:cNvSpPr txBox="1"/>
          <p:nvPr/>
        </p:nvSpPr>
        <p:spPr>
          <a:xfrm>
            <a:off x="5893724" y="2728486"/>
            <a:ext cx="6154189" cy="1323439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5E780C-D938-4187-AE93-5C4726729303}"/>
              </a:ext>
            </a:extLst>
          </p:cNvPr>
          <p:cNvSpPr txBox="1"/>
          <p:nvPr/>
        </p:nvSpPr>
        <p:spPr>
          <a:xfrm>
            <a:off x="274322" y="4130764"/>
            <a:ext cx="5738552" cy="1354217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58F03C-D3C3-4E8A-ACBF-16479409F026}"/>
              </a:ext>
            </a:extLst>
          </p:cNvPr>
          <p:cNvSpPr txBox="1"/>
          <p:nvPr/>
        </p:nvSpPr>
        <p:spPr>
          <a:xfrm>
            <a:off x="6096000" y="5420278"/>
            <a:ext cx="5974080" cy="1323439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598742-D881-49DE-87C8-DE909DC8F3E9}"/>
              </a:ext>
            </a:extLst>
          </p:cNvPr>
          <p:cNvSpPr txBox="1"/>
          <p:nvPr/>
        </p:nvSpPr>
        <p:spPr>
          <a:xfrm>
            <a:off x="41564" y="2329075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1BBB6D-D017-4A99-8140-2A14D6FF8AAF}"/>
              </a:ext>
            </a:extLst>
          </p:cNvPr>
          <p:cNvSpPr txBox="1"/>
          <p:nvPr/>
        </p:nvSpPr>
        <p:spPr>
          <a:xfrm>
            <a:off x="5766263" y="2319109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FC9CA7-C361-4FE7-AF5C-4B3AF44AF2A9}"/>
              </a:ext>
            </a:extLst>
          </p:cNvPr>
          <p:cNvSpPr txBox="1"/>
          <p:nvPr/>
        </p:nvSpPr>
        <p:spPr>
          <a:xfrm>
            <a:off x="124691" y="3749890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(C)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D98000-B8E3-4294-B689-DFC4F157CE1C}"/>
              </a:ext>
            </a:extLst>
          </p:cNvPr>
          <p:cNvSpPr txBox="1"/>
          <p:nvPr/>
        </p:nvSpPr>
        <p:spPr>
          <a:xfrm>
            <a:off x="5561215" y="5547361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(D)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31CFA5-BCB6-41EE-BD81-2062BBDD4E83}"/>
                  </a:ext>
                </a:extLst>
              </p:cNvPr>
              <p:cNvSpPr txBox="1"/>
              <p:nvPr/>
            </p:nvSpPr>
            <p:spPr>
              <a:xfrm>
                <a:off x="6395273" y="1935712"/>
                <a:ext cx="4704989" cy="596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431CFA5-BCB6-41EE-BD81-2062BBDD4E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273" y="1935712"/>
                <a:ext cx="4704989" cy="5963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4693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 err="1"/>
              <a:t>toString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267F99"/>
                </a:solidFill>
                <a:latin typeface="Consolas" panose="020B0609020204030204" pitchFamily="49" charset="0"/>
              </a:rPr>
              <a:t>String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 err="1">
                <a:solidFill>
                  <a:srgbClr val="795E26"/>
                </a:solidFill>
                <a:latin typeface="Consolas" panose="020B0609020204030204" pitchFamily="49" charset="0"/>
              </a:rPr>
              <a:t>toString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dirty="0">
                <a:solidFill>
                  <a:srgbClr val="A31515"/>
                </a:solidFill>
                <a:latin typeface="Consolas" panose="020B0609020204030204" pitchFamily="49" charset="0"/>
              </a:rPr>
              <a:t>"String representation of object"</a:t>
            </a: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3200" dirty="0"/>
              <a:t>The </a:t>
            </a:r>
            <a:r>
              <a:rPr lang="en-US" sz="3200" dirty="0" err="1">
                <a:latin typeface="Consolas" panose="020B0609020204030204" pitchFamily="49" charset="0"/>
              </a:rPr>
              <a:t>toString</a:t>
            </a:r>
            <a:r>
              <a:rPr lang="en-US" sz="3200" dirty="0">
                <a:latin typeface="Consolas" panose="020B0609020204030204" pitchFamily="49" charset="0"/>
              </a:rPr>
              <a:t>() </a:t>
            </a:r>
            <a:r>
              <a:rPr lang="en-US" sz="3200" dirty="0"/>
              <a:t>method is automatically called whenever an object is treated like a </a:t>
            </a:r>
            <a:r>
              <a:rPr lang="en-US" sz="3200" dirty="0">
                <a:latin typeface="Consolas" panose="020B0609020204030204" pitchFamily="49" charset="0"/>
              </a:rPr>
              <a:t>String</a:t>
            </a:r>
            <a:r>
              <a:rPr lang="en-US" sz="3200" dirty="0"/>
              <a:t>! </a:t>
            </a:r>
          </a:p>
          <a:p>
            <a:pPr marL="0" indent="0">
              <a:buNone/>
            </a:pPr>
            <a:endParaRPr lang="en-US" sz="3200" i="1" dirty="0"/>
          </a:p>
          <a:p>
            <a:pPr marL="0" indent="0">
              <a:buNone/>
            </a:pPr>
            <a:r>
              <a:rPr lang="en-US" sz="3200" i="1" dirty="0"/>
              <a:t>Why not write a </a:t>
            </a:r>
            <a:r>
              <a:rPr lang="en-US" sz="3200" i="1" dirty="0">
                <a:latin typeface="Consolas" panose="020B0609020204030204" pitchFamily="49" charset="0"/>
              </a:rPr>
              <a:t>print() </a:t>
            </a:r>
            <a:r>
              <a:rPr lang="en-US" sz="3200" i="1" dirty="0"/>
              <a:t>method that prints out the String representation to the console? </a:t>
            </a:r>
          </a:p>
        </p:txBody>
      </p:sp>
    </p:spTree>
    <p:extLst>
      <p:ext uri="{BB962C8B-B14F-4D97-AF65-F5344CB8AC3E}">
        <p14:creationId xmlns:p14="http://schemas.microsoft.com/office/powerpoint/2010/main" val="130672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More Instance Methods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Encapsulation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322693" y="3465362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67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Objects </a:t>
            </a:r>
            <a:r>
              <a:rPr lang="en-US" sz="3600" i="1" dirty="0"/>
              <a:t>encapsulate</a:t>
            </a:r>
            <a:r>
              <a:rPr lang="en-US" sz="3600" dirty="0"/>
              <a:t> state and expose behavior.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Encapsulation is hiding implementation details of an object from its clients.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Encapsulation provides </a:t>
            </a:r>
            <a:r>
              <a:rPr lang="en-US" sz="3600" i="1" dirty="0"/>
              <a:t>abstraction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590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private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The </a:t>
            </a:r>
            <a:r>
              <a:rPr lang="en-US" sz="3600" dirty="0">
                <a:solidFill>
                  <a:schemeClr val="accent2"/>
                </a:solidFill>
                <a:latin typeface="Consolas" panose="020B0609020204030204" pitchFamily="49" charset="0"/>
              </a:rPr>
              <a:t>private</a:t>
            </a:r>
            <a:r>
              <a:rPr lang="en-US" sz="3600" dirty="0">
                <a:solidFill>
                  <a:schemeClr val="accent2"/>
                </a:solidFill>
              </a:rPr>
              <a:t> </a:t>
            </a:r>
            <a:r>
              <a:rPr lang="en-US" sz="3600" dirty="0"/>
              <a:t>keyword is an </a:t>
            </a:r>
            <a:r>
              <a:rPr lang="en-US" sz="3600" i="1" dirty="0"/>
              <a:t>access modifier </a:t>
            </a:r>
            <a:r>
              <a:rPr lang="en-US" sz="3600" dirty="0"/>
              <a:t>(like </a:t>
            </a:r>
            <a:r>
              <a:rPr lang="en-US" sz="3600" dirty="0">
                <a:latin typeface="Consolas" panose="020B0609020204030204" pitchFamily="49" charset="0"/>
              </a:rPr>
              <a:t>public</a:t>
            </a:r>
            <a:r>
              <a:rPr lang="en-US" sz="3600" dirty="0"/>
              <a:t>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Fields declared </a:t>
            </a:r>
            <a:r>
              <a:rPr lang="en-US" sz="3600" dirty="0">
                <a:solidFill>
                  <a:schemeClr val="accent2"/>
                </a:solidFill>
                <a:latin typeface="Consolas" panose="020B0609020204030204" pitchFamily="49" charset="0"/>
              </a:rPr>
              <a:t>private</a:t>
            </a:r>
            <a:r>
              <a:rPr lang="en-US" sz="3600" dirty="0">
                <a:solidFill>
                  <a:schemeClr val="accent2"/>
                </a:solidFill>
              </a:rPr>
              <a:t> </a:t>
            </a:r>
            <a:r>
              <a:rPr lang="en-US" sz="3600" dirty="0"/>
              <a:t>cannot be accessed by any code outside of the object.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We </a:t>
            </a:r>
            <a:r>
              <a:rPr lang="en-US" sz="3600" b="1" dirty="0"/>
              <a:t>always </a:t>
            </a:r>
            <a:r>
              <a:rPr lang="en-US" sz="3600" dirty="0"/>
              <a:t>want to encapsulate our objects’ fields by declaring them </a:t>
            </a:r>
            <a:r>
              <a:rPr lang="en-US" sz="3600" dirty="0">
                <a:solidFill>
                  <a:schemeClr val="accent2"/>
                </a:solidFill>
                <a:latin typeface="Consolas" panose="020B0609020204030204" pitchFamily="49" charset="0"/>
              </a:rPr>
              <a:t>private</a:t>
            </a:r>
            <a:r>
              <a:rPr lang="en-US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617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Accessors and Mutators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Declaring fields as private removes all access from the user.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If we want to give some back, we can define instance methods.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9C9E860-651D-45B1-8B8C-5D6063AE5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608390"/>
              </p:ext>
            </p:extLst>
          </p:nvPr>
        </p:nvGraphicFramePr>
        <p:xfrm>
          <a:off x="972589" y="3662205"/>
          <a:ext cx="10437091" cy="2849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71710">
                  <a:extLst>
                    <a:ext uri="{9D8B030D-6E8A-4147-A177-3AD203B41FA5}">
                      <a16:colId xmlns:a16="http://schemas.microsoft.com/office/drawing/2014/main" val="3944959879"/>
                    </a:ext>
                  </a:extLst>
                </a:gridCol>
                <a:gridCol w="5765381">
                  <a:extLst>
                    <a:ext uri="{9D8B030D-6E8A-4147-A177-3AD203B41FA5}">
                      <a16:colId xmlns:a16="http://schemas.microsoft.com/office/drawing/2014/main" val="48658348"/>
                    </a:ext>
                  </a:extLst>
                </a:gridCol>
              </a:tblGrid>
              <a:tr h="712358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Accessors (“getters”)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Mutators (“setters”)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4082704"/>
                  </a:ext>
                </a:extLst>
              </a:tr>
              <a:tr h="7123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getX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setX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(int </a:t>
                      </a:r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newX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251010"/>
                  </a:ext>
                </a:extLst>
              </a:tr>
              <a:tr h="71235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getY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setY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(int </a:t>
                      </a:r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newY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575672"/>
                  </a:ext>
                </a:extLst>
              </a:tr>
              <a:tr h="712358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latin typeface="Consolas" panose="020B06090202040302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setLocation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(int </a:t>
                      </a:r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newX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, int </a:t>
                      </a:r>
                      <a:r>
                        <a:rPr lang="en-US" sz="2400" dirty="0" err="1">
                          <a:latin typeface="Consolas" panose="020B0609020204030204" pitchFamily="49" charset="0"/>
                        </a:rPr>
                        <a:t>newY</a:t>
                      </a:r>
                      <a:r>
                        <a:rPr lang="en-US" sz="2400" dirty="0">
                          <a:latin typeface="Consolas" panose="020B0609020204030204" pitchFamily="49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14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2471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(PCM) </a:t>
            </a:r>
            <a:r>
              <a:rPr lang="en-US" dirty="0"/>
              <a:t>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/>
              <a:t>Objects </a:t>
            </a:r>
            <a:r>
              <a:rPr lang="en-US" sz="3600" i="1" dirty="0"/>
              <a:t>encapsulate</a:t>
            </a:r>
            <a:r>
              <a:rPr lang="en-US" sz="3600" dirty="0"/>
              <a:t> state and expose behavior.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Encapsulation is hiding implementation details of an object from its clients.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/>
              <a:t>Encapsulation provides </a:t>
            </a:r>
            <a:r>
              <a:rPr lang="en-US" sz="3600" i="1" dirty="0"/>
              <a:t>abstraction</a:t>
            </a:r>
            <a:r>
              <a:rPr lang="en-US" sz="3600" dirty="0"/>
              <a:t>.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r>
              <a:rPr lang="en-US" sz="3600" dirty="0">
                <a:solidFill>
                  <a:schemeClr val="accent3">
                    <a:lumMod val="75000"/>
                  </a:schemeClr>
                </a:solidFill>
              </a:rPr>
              <a:t>Encapsulation also gives the implementor flexibility! </a:t>
            </a:r>
          </a:p>
        </p:txBody>
      </p:sp>
    </p:spTree>
    <p:extLst>
      <p:ext uri="{BB962C8B-B14F-4D97-AF65-F5344CB8AC3E}">
        <p14:creationId xmlns:p14="http://schemas.microsoft.com/office/powerpoint/2010/main" val="487708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Encapsulation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While users can still access and modify our Point’s fields with the instance methods we defined, </a:t>
            </a:r>
            <a:r>
              <a:rPr lang="en-US" sz="3200" i="1" dirty="0"/>
              <a:t>we have control of how they do so</a:t>
            </a:r>
            <a:r>
              <a:rPr lang="en-US" sz="3200" dirty="0"/>
              <a:t>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Can only accept positive coordinate values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Can swap out our underlying implementation to use polar coordinates instead! </a:t>
            </a:r>
          </a:p>
        </p:txBody>
      </p:sp>
    </p:spTree>
    <p:extLst>
      <p:ext uri="{BB962C8B-B14F-4D97-AF65-F5344CB8AC3E}">
        <p14:creationId xmlns:p14="http://schemas.microsoft.com/office/powerpoint/2010/main" val="134798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More Instance Methods</a:t>
            </a:r>
          </a:p>
          <a:p>
            <a:pPr>
              <a:spcAft>
                <a:spcPts val="1200"/>
              </a:spcAft>
            </a:pPr>
            <a:r>
              <a:rPr lang="en-US" dirty="0"/>
              <a:t>Encapsulation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Constructors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145355" y="4113755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474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Constructors are called when we first create a new instance of a class.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36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6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3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we don’t write any constructors, Java provides one that takes no parameters and just sets each field to its default value. </a:t>
            </a:r>
          </a:p>
        </p:txBody>
      </p:sp>
    </p:spTree>
    <p:extLst>
      <p:ext uri="{BB962C8B-B14F-4D97-AF65-F5344CB8AC3E}">
        <p14:creationId xmlns:p14="http://schemas.microsoft.com/office/powerpoint/2010/main" val="2600105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More Instance Methods</a:t>
            </a:r>
          </a:p>
          <a:p>
            <a:pPr>
              <a:spcAft>
                <a:spcPts val="1200"/>
              </a:spcAft>
            </a:pPr>
            <a:r>
              <a:rPr lang="en-US" dirty="0"/>
              <a:t>Encapsulation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732788" y="1458097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Constructor 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x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y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6882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keyword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The </a:t>
            </a:r>
            <a:r>
              <a:rPr lang="en-US" sz="3600" dirty="0">
                <a:solidFill>
                  <a:schemeClr val="accent3"/>
                </a:solidFill>
                <a:latin typeface="Consolas" panose="020B0609020204030204" pitchFamily="49" charset="0"/>
              </a:rPr>
              <a:t>this</a:t>
            </a:r>
            <a:r>
              <a:rPr lang="en-US" sz="3600" dirty="0"/>
              <a:t> keyword refers to the current object in a method or constructor.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fields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this.x</a:t>
            </a:r>
            <a:r>
              <a:rPr lang="en-US" sz="3600" dirty="0"/>
              <a:t>, </a:t>
            </a:r>
            <a:r>
              <a:rPr lang="en-US" sz="3600" dirty="0" err="1">
                <a:latin typeface="Consolas" panose="020B0609020204030204" pitchFamily="49" charset="0"/>
              </a:rPr>
              <a:t>this.y</a:t>
            </a: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instance methods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this.setX</a:t>
            </a:r>
            <a:r>
              <a:rPr lang="en-US" sz="3600" dirty="0">
                <a:latin typeface="Consolas" panose="020B0609020204030204" pitchFamily="49" charset="0"/>
              </a:rPr>
              <a:t>(</a:t>
            </a:r>
            <a:r>
              <a:rPr lang="en-US" sz="3600" dirty="0" err="1">
                <a:latin typeface="Consolas" panose="020B0609020204030204" pitchFamily="49" charset="0"/>
              </a:rPr>
              <a:t>newX</a:t>
            </a:r>
            <a:r>
              <a:rPr lang="en-US" sz="36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250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Constructor Syntax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32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x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initialX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    y = </a:t>
            </a:r>
            <a:r>
              <a:rPr lang="en-US" sz="3200" dirty="0" err="1">
                <a:solidFill>
                  <a:srgbClr val="000000"/>
                </a:solidFill>
                <a:latin typeface="Consolas" panose="020B0609020204030204" pitchFamily="49" charset="0"/>
              </a:rPr>
              <a:t>initialY</a:t>
            </a: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If we write </a:t>
            </a:r>
            <a:r>
              <a:rPr lang="en-US" sz="3600" i="1" dirty="0"/>
              <a:t>any </a:t>
            </a:r>
            <a:r>
              <a:rPr lang="en-US" sz="3600" dirty="0"/>
              <a:t>constructors, Java no longer provides one for us. </a:t>
            </a:r>
          </a:p>
        </p:txBody>
      </p:sp>
    </p:spTree>
    <p:extLst>
      <p:ext uri="{BB962C8B-B14F-4D97-AF65-F5344CB8AC3E}">
        <p14:creationId xmlns:p14="http://schemas.microsoft.com/office/powerpoint/2010/main" val="41420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keyword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600" dirty="0"/>
              <a:t>The </a:t>
            </a:r>
            <a:r>
              <a:rPr lang="en-US" sz="3600" dirty="0">
                <a:solidFill>
                  <a:schemeClr val="accent3"/>
                </a:solidFill>
                <a:latin typeface="Consolas" panose="020B0609020204030204" pitchFamily="49" charset="0"/>
              </a:rPr>
              <a:t>this</a:t>
            </a:r>
            <a:r>
              <a:rPr lang="en-US" sz="3600" dirty="0"/>
              <a:t> keyword refers to the current object in a method or constructor. 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fields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this.x</a:t>
            </a:r>
            <a:r>
              <a:rPr lang="en-US" sz="3600" dirty="0"/>
              <a:t>, </a:t>
            </a:r>
            <a:r>
              <a:rPr lang="en-US" sz="3600" dirty="0" err="1">
                <a:latin typeface="Consolas" panose="020B0609020204030204" pitchFamily="49" charset="0"/>
              </a:rPr>
              <a:t>this.y</a:t>
            </a:r>
            <a:endParaRPr lang="en-US" sz="3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refer to an object’s instance methods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err="1">
                <a:latin typeface="Consolas" panose="020B0609020204030204" pitchFamily="49" charset="0"/>
              </a:rPr>
              <a:t>this.setX</a:t>
            </a:r>
            <a:r>
              <a:rPr lang="en-US" sz="3600" dirty="0">
                <a:latin typeface="Consolas" panose="020B0609020204030204" pitchFamily="49" charset="0"/>
              </a:rPr>
              <a:t>(</a:t>
            </a:r>
            <a:r>
              <a:rPr lang="en-US" sz="3600" dirty="0" err="1">
                <a:latin typeface="Consolas" panose="020B0609020204030204" pitchFamily="49" charset="0"/>
              </a:rPr>
              <a:t>newX</a:t>
            </a:r>
            <a:r>
              <a:rPr lang="en-US" sz="36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You can use it to call one constructor from another</a:t>
            </a:r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>
                <a:latin typeface="Consolas" panose="020B0609020204030204" pitchFamily="49" charset="0"/>
              </a:rPr>
              <a:t>this(0, 0)</a:t>
            </a:r>
          </a:p>
        </p:txBody>
      </p:sp>
    </p:spTree>
    <p:extLst>
      <p:ext uri="{BB962C8B-B14F-4D97-AF65-F5344CB8AC3E}">
        <p14:creationId xmlns:p14="http://schemas.microsoft.com/office/powerpoint/2010/main" val="170711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E5B18-EC10-4D28-83F1-A67D382E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7D5913-F37F-40C7-AF10-284F41771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/>
          </a:bodyPr>
          <a:lstStyle/>
          <a:p>
            <a:r>
              <a:rPr lang="en-US" sz="3200" dirty="0"/>
              <a:t>Several announcements were posted yesterday – read them thoroughly! </a:t>
            </a:r>
          </a:p>
          <a:p>
            <a:pPr lvl="1"/>
            <a:r>
              <a:rPr lang="en-US" sz="2800" dirty="0">
                <a:hlinkClick r:id="rId2"/>
              </a:rPr>
              <a:t>Announcements list </a:t>
            </a:r>
            <a:endParaRPr lang="en-US" sz="2800" dirty="0"/>
          </a:p>
          <a:p>
            <a:r>
              <a:rPr lang="en-US" sz="3200" dirty="0"/>
              <a:t>Next week (11/7 - 11/11)</a:t>
            </a:r>
          </a:p>
          <a:p>
            <a:pPr lvl="1"/>
            <a:r>
              <a:rPr lang="en-US" sz="2800" dirty="0"/>
              <a:t>Reduced IPL staffing 11/7-11/10</a:t>
            </a:r>
          </a:p>
          <a:p>
            <a:pPr lvl="1"/>
            <a:r>
              <a:rPr lang="en-US" sz="2800" dirty="0"/>
              <a:t>11/11 University Holiday (no lecture, IPL is closed)</a:t>
            </a:r>
          </a:p>
          <a:p>
            <a:pPr lvl="1"/>
            <a:r>
              <a:rPr lang="en-US" sz="2800" dirty="0"/>
              <a:t>Quiz 2 can be taken in quiz section on Tuesday </a:t>
            </a:r>
            <a:r>
              <a:rPr lang="en-US" sz="2800" i="1" dirty="0"/>
              <a:t>or </a:t>
            </a:r>
            <a:r>
              <a:rPr lang="en-US" sz="2800" dirty="0"/>
              <a:t>Thursday</a:t>
            </a:r>
          </a:p>
          <a:p>
            <a:r>
              <a:rPr lang="en-US" sz="3200" i="1" dirty="0"/>
              <a:t>Minimum</a:t>
            </a:r>
            <a:r>
              <a:rPr lang="en-US" sz="3200" dirty="0"/>
              <a:t> grade guarantees in </a:t>
            </a:r>
            <a:r>
              <a:rPr lang="en-US" sz="3200" dirty="0">
                <a:hlinkClick r:id="rId3"/>
              </a:rPr>
              <a:t>syllabus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73783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Warm Up</a:t>
            </a:r>
          </a:p>
          <a:p>
            <a:pPr>
              <a:spcAft>
                <a:spcPts val="1200"/>
              </a:spcAft>
            </a:pPr>
            <a:r>
              <a:rPr lang="en-US" dirty="0"/>
              <a:t>More Instance Methods</a:t>
            </a:r>
          </a:p>
          <a:p>
            <a:pPr>
              <a:spcAft>
                <a:spcPts val="1200"/>
              </a:spcAft>
            </a:pPr>
            <a:r>
              <a:rPr lang="en-US" dirty="0"/>
              <a:t>Encapsulation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713094" y="211757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5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EE887-43D8-41AC-9DEA-F6C9D38B7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593114"/>
            <a:ext cx="10515600" cy="76263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do p and p2 hold after the following code is executed?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985145-2437-44C2-814B-E3990A25E1DE}"/>
              </a:ext>
            </a:extLst>
          </p:cNvPr>
          <p:cNvSpPr txBox="1"/>
          <p:nvPr/>
        </p:nvSpPr>
        <p:spPr>
          <a:xfrm>
            <a:off x="598516" y="2809703"/>
            <a:ext cx="51040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10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p2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p;</a:t>
            </a:r>
          </a:p>
          <a:p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p2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100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p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-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99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EDA779-7E36-4DD3-A785-225F915503D0}"/>
              </a:ext>
            </a:extLst>
          </p:cNvPr>
          <p:cNvSpPr txBox="1"/>
          <p:nvPr/>
        </p:nvSpPr>
        <p:spPr>
          <a:xfrm>
            <a:off x="6871855" y="2361291"/>
            <a:ext cx="4943302" cy="3483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10)		p2: (3, 10)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-99)	p2: (3,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(0, -99)	p2: (3,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-99)	p2: (0,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(0, -99)	p2: (3, 10)</a:t>
            </a:r>
          </a:p>
        </p:txBody>
      </p:sp>
    </p:spTree>
    <p:extLst>
      <p:ext uri="{BB962C8B-B14F-4D97-AF65-F5344CB8AC3E}">
        <p14:creationId xmlns:p14="http://schemas.microsoft.com/office/powerpoint/2010/main" val="3543969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C2D11657-1861-4A3F-84A6-75759F2AA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593114"/>
            <a:ext cx="10515600" cy="762635"/>
          </a:xfrm>
        </p:spPr>
        <p:txBody>
          <a:bodyPr>
            <a:normAutofit fontScale="90000"/>
          </a:bodyPr>
          <a:lstStyle/>
          <a:p>
            <a:r>
              <a:rPr lang="en-US" dirty="0"/>
              <a:t>What do p and p2 hold after the following code is executed?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BB17AFD-D496-473D-BD25-38CF329827E9}"/>
              </a:ext>
            </a:extLst>
          </p:cNvPr>
          <p:cNvSpPr txBox="1"/>
          <p:nvPr/>
        </p:nvSpPr>
        <p:spPr>
          <a:xfrm>
            <a:off x="598516" y="2809703"/>
            <a:ext cx="510401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3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10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p2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p;</a:t>
            </a:r>
          </a:p>
          <a:p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p2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100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p = </a:t>
            </a:r>
            <a:r>
              <a:rPr lang="en-US" sz="2800" dirty="0">
                <a:solidFill>
                  <a:srgbClr val="AF00DB"/>
                </a:solidFill>
                <a:latin typeface="Consolas" panose="020B0609020204030204" pitchFamily="49" charset="0"/>
              </a:rPr>
              <a:t>new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2800" dirty="0">
                <a:solidFill>
                  <a:srgbClr val="795E26"/>
                </a:solidFill>
                <a:latin typeface="Consolas" panose="020B0609020204030204" pitchFamily="49" charset="0"/>
              </a:rPr>
              <a:t>Point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p</a:t>
            </a:r>
            <a:r>
              <a:rPr lang="en-US" sz="28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28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 = -</a:t>
            </a:r>
            <a:r>
              <a:rPr lang="en-US" sz="2800" dirty="0">
                <a:solidFill>
                  <a:srgbClr val="098658"/>
                </a:solidFill>
                <a:latin typeface="Consolas" panose="020B0609020204030204" pitchFamily="49" charset="0"/>
              </a:rPr>
              <a:t>99</a:t>
            </a:r>
            <a:r>
              <a:rPr lang="en-US" sz="2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E15C73-DD7C-4656-96A0-5A2C118DF197}"/>
              </a:ext>
            </a:extLst>
          </p:cNvPr>
          <p:cNvSpPr txBox="1"/>
          <p:nvPr/>
        </p:nvSpPr>
        <p:spPr>
          <a:xfrm>
            <a:off x="6871855" y="2361291"/>
            <a:ext cx="4943302" cy="3483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10)		p2: (3, 10)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-99)	p2: (3,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(0, -99)	p2: (3,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(3, -99)	p2: (0, 100)</a:t>
            </a:r>
          </a:p>
          <a:p>
            <a:pPr marL="342900" indent="-342900">
              <a:lnSpc>
                <a:spcPct val="150000"/>
              </a:lnSpc>
              <a:buFont typeface="+mj-lt"/>
              <a:buAutoNum type="alphaUcPeriod"/>
            </a:pPr>
            <a:r>
              <a:rPr lang="en-US" sz="3000" b="1" dirty="0">
                <a:solidFill>
                  <a:schemeClr val="accent1"/>
                </a:solidFill>
              </a:rPr>
              <a:t> </a:t>
            </a:r>
            <a:r>
              <a:rPr lang="en-US" sz="3000" dirty="0"/>
              <a:t>p: (0, -99)	p2: (3, 10)</a:t>
            </a:r>
          </a:p>
        </p:txBody>
      </p:sp>
    </p:spTree>
    <p:extLst>
      <p:ext uri="{BB962C8B-B14F-4D97-AF65-F5344CB8AC3E}">
        <p14:creationId xmlns:p14="http://schemas.microsoft.com/office/powerpoint/2010/main" val="3052093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Announcements</a:t>
            </a:r>
          </a:p>
          <a:p>
            <a:pPr>
              <a:spcAft>
                <a:spcPts val="1200"/>
              </a:spcAft>
            </a:pPr>
            <a:r>
              <a:rPr lang="en-US" dirty="0"/>
              <a:t>Warm Up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More Instance Methods</a:t>
            </a:r>
          </a:p>
          <a:p>
            <a:pPr>
              <a:spcAft>
                <a:spcPts val="1200"/>
              </a:spcAft>
            </a:pPr>
            <a:r>
              <a:rPr lang="en-US" dirty="0"/>
              <a:t>Encapsulation</a:t>
            </a:r>
          </a:p>
          <a:p>
            <a:pPr>
              <a:spcAft>
                <a:spcPts val="1200"/>
              </a:spcAft>
            </a:pPr>
            <a:r>
              <a:rPr lang="en-US" dirty="0"/>
              <a:t>Constructors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4758024" y="277705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011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3A5B0-82C6-9A99-1597-7D918409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(Review)</a:t>
            </a:r>
            <a:r>
              <a:rPr lang="en-US" dirty="0">
                <a:solidFill>
                  <a:schemeClr val="accent3"/>
                </a:solidFill>
              </a:rPr>
              <a:t> </a:t>
            </a:r>
            <a:r>
              <a:rPr lang="en-US" dirty="0"/>
              <a:t>Client v. Implementor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49C77E-E536-86A6-2B31-928F86478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We have been the</a:t>
            </a:r>
            <a:r>
              <a:rPr lang="en-US" sz="4000" i="1" dirty="0"/>
              <a:t> clients</a:t>
            </a:r>
            <a:r>
              <a:rPr lang="en-US" sz="4000" dirty="0"/>
              <a:t> of many objects this quarter!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Now we will become the </a:t>
            </a:r>
            <a:r>
              <a:rPr lang="en-US" sz="4000" i="1" dirty="0"/>
              <a:t>implementors </a:t>
            </a:r>
            <a:r>
              <a:rPr lang="en-US" sz="4000" dirty="0"/>
              <a:t>of our own objects! </a:t>
            </a:r>
          </a:p>
        </p:txBody>
      </p:sp>
    </p:spTree>
    <p:extLst>
      <p:ext uri="{BB962C8B-B14F-4D97-AF65-F5344CB8AC3E}">
        <p14:creationId xmlns:p14="http://schemas.microsoft.com/office/powerpoint/2010/main" val="163288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71A8A-08BC-48F8-A30C-7DB7846B7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60280"/>
            <a:ext cx="10515600" cy="762635"/>
          </a:xfrm>
        </p:spPr>
        <p:txBody>
          <a:bodyPr>
            <a:noAutofit/>
          </a:bodyPr>
          <a:lstStyle/>
          <a:p>
            <a:r>
              <a:rPr lang="en-US" sz="3200" dirty="0"/>
              <a:t>What is the correct implementation of the </a:t>
            </a:r>
            <a:r>
              <a:rPr lang="en-US" sz="3200" dirty="0" err="1">
                <a:latin typeface="Consolas" panose="020B0609020204030204" pitchFamily="49" charset="0"/>
              </a:rPr>
              <a:t>distanceFrom</a:t>
            </a:r>
            <a:r>
              <a:rPr lang="en-US" sz="3200" dirty="0">
                <a:latin typeface="Consolas" panose="020B0609020204030204" pitchFamily="49" charset="0"/>
              </a:rPr>
              <a:t> </a:t>
            </a:r>
            <a:r>
              <a:rPr lang="en-US" sz="3200" dirty="0"/>
              <a:t>instance method?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9931E9-E2D6-4C09-9698-D138BE9AC9B1}"/>
              </a:ext>
            </a:extLst>
          </p:cNvPr>
          <p:cNvSpPr txBox="1"/>
          <p:nvPr/>
        </p:nvSpPr>
        <p:spPr>
          <a:xfrm>
            <a:off x="534786" y="2344835"/>
            <a:ext cx="5070764" cy="1354217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(x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(y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F364A2-AA8F-410F-B8FE-B7DC9351886C}"/>
              </a:ext>
            </a:extLst>
          </p:cNvPr>
          <p:cNvSpPr txBox="1"/>
          <p:nvPr/>
        </p:nvSpPr>
        <p:spPr>
          <a:xfrm>
            <a:off x="5893724" y="2728486"/>
            <a:ext cx="6154189" cy="1323439"/>
          </a:xfrm>
          <a:prstGeom prst="rect">
            <a:avLst/>
          </a:prstGeom>
          <a:ln w="285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static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CC94F5-CB64-4FAF-9D77-4D66D585056D}"/>
              </a:ext>
            </a:extLst>
          </p:cNvPr>
          <p:cNvSpPr txBox="1"/>
          <p:nvPr/>
        </p:nvSpPr>
        <p:spPr>
          <a:xfrm>
            <a:off x="274322" y="4130764"/>
            <a:ext cx="5738552" cy="1354217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otherPoint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943C2A-634F-4ACF-8AB3-73E3873BBF02}"/>
              </a:ext>
            </a:extLst>
          </p:cNvPr>
          <p:cNvSpPr txBox="1"/>
          <p:nvPr/>
        </p:nvSpPr>
        <p:spPr>
          <a:xfrm>
            <a:off x="41564" y="2329075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(A)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5BC1A2-FCC6-4E30-BD42-216F37ACDA8F}"/>
              </a:ext>
            </a:extLst>
          </p:cNvPr>
          <p:cNvSpPr txBox="1"/>
          <p:nvPr/>
        </p:nvSpPr>
        <p:spPr>
          <a:xfrm>
            <a:off x="5766263" y="2319109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13B8D7-5566-4DC4-9E41-FC9EFD5B53AC}"/>
              </a:ext>
            </a:extLst>
          </p:cNvPr>
          <p:cNvSpPr txBox="1"/>
          <p:nvPr/>
        </p:nvSpPr>
        <p:spPr>
          <a:xfrm>
            <a:off x="124691" y="3749890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(C)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74F43B-58F8-4695-9C74-608427B8B2AE}"/>
                  </a:ext>
                </a:extLst>
              </p:cNvPr>
              <p:cNvSpPr txBox="1"/>
              <p:nvPr/>
            </p:nvSpPr>
            <p:spPr>
              <a:xfrm>
                <a:off x="6395273" y="1935712"/>
                <a:ext cx="4704989" cy="59638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320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20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320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sz="320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320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C74F43B-58F8-4695-9C74-608427B8B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273" y="1935712"/>
                <a:ext cx="4704989" cy="59638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FF1675B1-C581-470D-BBB0-5D39BBC310BA}"/>
              </a:ext>
            </a:extLst>
          </p:cNvPr>
          <p:cNvSpPr txBox="1"/>
          <p:nvPr/>
        </p:nvSpPr>
        <p:spPr>
          <a:xfrm>
            <a:off x="6096000" y="5420278"/>
            <a:ext cx="5974080" cy="1323439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Consolas" panose="020B0609020204030204" pitchFamily="49" charset="0"/>
              </a:rPr>
              <a:t>public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distanceFrom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int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otherX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x,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267F99"/>
                </a:solidFill>
                <a:latin typeface="Consolas" panose="020B0609020204030204" pitchFamily="49" charset="0"/>
              </a:rPr>
              <a:t>double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pow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otherY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- y, </a:t>
            </a:r>
            <a:r>
              <a:rPr lang="en-US" sz="1600" dirty="0">
                <a:solidFill>
                  <a:srgbClr val="098658"/>
                </a:solidFill>
                <a:latin typeface="Consolas" panose="020B0609020204030204" pitchFamily="49" charset="0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    </a:t>
            </a:r>
            <a:r>
              <a:rPr lang="en-US" sz="1600" dirty="0">
                <a:solidFill>
                  <a:srgbClr val="AF00DB"/>
                </a:solidFill>
                <a:latin typeface="Consolas" panose="020B0609020204030204" pitchFamily="49" charset="0"/>
              </a:rPr>
              <a:t>return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 err="1">
                <a:solidFill>
                  <a:srgbClr val="001080"/>
                </a:solidFill>
                <a:latin typeface="Consolas" panose="020B0609020204030204" pitchFamily="49" charset="0"/>
              </a:rPr>
              <a:t>Math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  <a:r>
              <a:rPr lang="en-US" sz="1600" dirty="0" err="1">
                <a:solidFill>
                  <a:srgbClr val="795E26"/>
                </a:solidFill>
                <a:latin typeface="Consolas" panose="020B0609020204030204" pitchFamily="49" charset="0"/>
              </a:rPr>
              <a:t>sqrt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yTerm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55A332-CD90-447A-8465-D7270BB194EF}"/>
              </a:ext>
            </a:extLst>
          </p:cNvPr>
          <p:cNvSpPr txBox="1"/>
          <p:nvPr/>
        </p:nvSpPr>
        <p:spPr>
          <a:xfrm>
            <a:off x="5561215" y="5547361"/>
            <a:ext cx="493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(D)</a:t>
            </a:r>
          </a:p>
        </p:txBody>
      </p:sp>
    </p:spTree>
    <p:extLst>
      <p:ext uri="{BB962C8B-B14F-4D97-AF65-F5344CB8AC3E}">
        <p14:creationId xmlns:p14="http://schemas.microsoft.com/office/powerpoint/2010/main" val="730728834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14548</TotalTime>
  <Words>1451</Words>
  <Application>Microsoft Office PowerPoint</Application>
  <PresentationFormat>Widescreen</PresentationFormat>
  <Paragraphs>207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 Math</vt:lpstr>
      <vt:lpstr>Consolas</vt:lpstr>
      <vt:lpstr>Montserrat</vt:lpstr>
      <vt:lpstr>Montserrat ExtraBold</vt:lpstr>
      <vt:lpstr>Montserrat SemiBold</vt:lpstr>
      <vt:lpstr>System Font Regular</vt:lpstr>
      <vt:lpstr>CSE 373 Summer 2020</vt:lpstr>
      <vt:lpstr>Encapsulation, Constructors, More Instance Methods</vt:lpstr>
      <vt:lpstr>Lecture Outline</vt:lpstr>
      <vt:lpstr>Announcements</vt:lpstr>
      <vt:lpstr>Lecture Outline</vt:lpstr>
      <vt:lpstr>What do p and p2 hold after the following code is executed?</vt:lpstr>
      <vt:lpstr>What do p and p2 hold after the following code is executed?</vt:lpstr>
      <vt:lpstr>Lecture Outline</vt:lpstr>
      <vt:lpstr>(Review) Client v. Implementor</vt:lpstr>
      <vt:lpstr>What is the correct implementation of the distanceFrom instance method? </vt:lpstr>
      <vt:lpstr>What is the correct implementation of the distanceFrom instance method? </vt:lpstr>
      <vt:lpstr>(PCM) toString</vt:lpstr>
      <vt:lpstr>Lecture Outline</vt:lpstr>
      <vt:lpstr>(PCM) Encapsulation</vt:lpstr>
      <vt:lpstr>(PCM) private</vt:lpstr>
      <vt:lpstr>Accessors and Mutators</vt:lpstr>
      <vt:lpstr>(PCM) Encapsulation</vt:lpstr>
      <vt:lpstr>Encapsulation</vt:lpstr>
      <vt:lpstr>Lecture Outline</vt:lpstr>
      <vt:lpstr>Constructors</vt:lpstr>
      <vt:lpstr>Constructor Syntax</vt:lpstr>
      <vt:lpstr>this keyword</vt:lpstr>
      <vt:lpstr>Constructor Syntax</vt:lpstr>
      <vt:lpstr>this keyword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mnats</cp:lastModifiedBy>
  <cp:revision>309</cp:revision>
  <cp:lastPrinted>2022-09-27T21:33:44Z</cp:lastPrinted>
  <dcterms:created xsi:type="dcterms:W3CDTF">2020-06-13T06:27:42Z</dcterms:created>
  <dcterms:modified xsi:type="dcterms:W3CDTF">2022-11-04T15:18:03Z</dcterms:modified>
</cp:coreProperties>
</file>