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85" r:id="rId3"/>
    <p:sldId id="324" r:id="rId4"/>
    <p:sldId id="388" r:id="rId5"/>
    <p:sldId id="389" r:id="rId6"/>
    <p:sldId id="390" r:id="rId7"/>
    <p:sldId id="342" r:id="rId8"/>
    <p:sldId id="391" r:id="rId9"/>
    <p:sldId id="392" r:id="rId10"/>
    <p:sldId id="394" r:id="rId11"/>
    <p:sldId id="393" r:id="rId12"/>
    <p:sldId id="396" r:id="rId13"/>
    <p:sldId id="352" r:id="rId14"/>
    <p:sldId id="397" r:id="rId15"/>
    <p:sldId id="398" r:id="rId16"/>
    <p:sldId id="382" r:id="rId17"/>
    <p:sldId id="39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324"/>
            <p14:sldId id="388"/>
            <p14:sldId id="389"/>
            <p14:sldId id="390"/>
            <p14:sldId id="342"/>
            <p14:sldId id="391"/>
            <p14:sldId id="392"/>
            <p14:sldId id="394"/>
            <p14:sldId id="393"/>
            <p14:sldId id="396"/>
            <p14:sldId id="352"/>
            <p14:sldId id="397"/>
            <p14:sldId id="398"/>
            <p14:sldId id="382"/>
            <p14:sldId id="3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1361"/>
  </p:normalViewPr>
  <p:slideViewPr>
    <p:cSldViewPr snapToGrid="0" snapToObjects="1">
      <p:cViewPr>
        <p:scale>
          <a:sx n="80" d="100"/>
          <a:sy n="80" d="100"/>
        </p:scale>
        <p:origin x="288" y="282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11/1/2022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10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26C081-72D5-4AD2-A17A-0E293678F7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60885" y="5703304"/>
            <a:ext cx="999413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10: Introduction to Objects</a:t>
            </a:r>
          </a:p>
          <a:p>
            <a:pPr algn="ctr"/>
            <a:endParaRPr lang="en-US" sz="900" b="1" i="0" dirty="0">
              <a:solidFill>
                <a:schemeClr val="bg1"/>
              </a:solidFill>
              <a:latin typeface="Montserrat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#announcement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Introduction to Objects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2225075"/>
            <a:ext cx="4476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Favorite study spot on campus?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Syntax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 err="1">
                <a:solidFill>
                  <a:srgbClr val="267F99"/>
                </a:solidFill>
                <a:latin typeface="Consolas" panose="020B0609020204030204" pitchFamily="49" charset="0"/>
              </a:rPr>
              <a:t>MyObject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3600" dirty="0">
                <a:solidFill>
                  <a:srgbClr val="008000"/>
                </a:solidFill>
                <a:latin typeface="Consolas" panose="020B0609020204030204" pitchFamily="49" charset="0"/>
              </a:rPr>
              <a:t>// fields</a:t>
            </a: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type1 fieldName1;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type2 fieldName2;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...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3600" dirty="0">
                <a:solidFill>
                  <a:srgbClr val="008000"/>
                </a:solidFill>
                <a:latin typeface="Consolas" panose="020B0609020204030204" pitchFamily="49" charset="0"/>
              </a:rPr>
              <a:t>// instance methods</a:t>
            </a: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3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Consolas" panose="020B0609020204030204" pitchFamily="49" charset="0"/>
              </a:rPr>
              <a:t>returnType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 err="1">
                <a:solidFill>
                  <a:srgbClr val="795E26"/>
                </a:solidFill>
                <a:latin typeface="Consolas" panose="020B0609020204030204" pitchFamily="49" charset="0"/>
              </a:rPr>
              <a:t>methodName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(...) {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...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    }</a:t>
            </a:r>
          </a:p>
          <a:p>
            <a:pPr marL="0" indent="0">
              <a:buNone/>
            </a:pP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161715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Instance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r>
              <a:rPr lang="en-US" sz="3200" dirty="0"/>
              <a:t>Fields are also referred to as </a:t>
            </a:r>
            <a:r>
              <a:rPr lang="en-US" sz="3200" i="1" dirty="0"/>
              <a:t>instance variables</a:t>
            </a:r>
            <a:endParaRPr lang="en-US" dirty="0"/>
          </a:p>
          <a:p>
            <a:endParaRPr lang="en-US" sz="3200" dirty="0"/>
          </a:p>
          <a:p>
            <a:r>
              <a:rPr lang="en-US" sz="3200" dirty="0"/>
              <a:t>Fields are defined in a class</a:t>
            </a:r>
          </a:p>
          <a:p>
            <a:r>
              <a:rPr lang="en-US" sz="3200" dirty="0"/>
              <a:t>Each </a:t>
            </a:r>
            <a:r>
              <a:rPr lang="en-US" sz="3200" i="1" dirty="0"/>
              <a:t>instance </a:t>
            </a:r>
            <a:r>
              <a:rPr lang="en-US" sz="3200" dirty="0"/>
              <a:t>of the class has their own copy of the fields </a:t>
            </a:r>
          </a:p>
          <a:p>
            <a:pPr lvl="1"/>
            <a:r>
              <a:rPr lang="en-US" sz="2800" dirty="0"/>
              <a:t>Hence </a:t>
            </a:r>
            <a:r>
              <a:rPr lang="en-US" sz="2800" i="1" dirty="0"/>
              <a:t>instance </a:t>
            </a:r>
            <a:r>
              <a:rPr lang="en-US" sz="2800" dirty="0"/>
              <a:t>variable! It’s a variable tied to a specific instance of the class! </a:t>
            </a:r>
          </a:p>
        </p:txBody>
      </p:sp>
      <p:pic>
        <p:nvPicPr>
          <p:cNvPr id="1026" name="Picture 2" descr="House Blueprint - Openclipart">
            <a:extLst>
              <a:ext uri="{FF2B5EF4-FFF2-40B4-BE49-F238E27FC236}">
                <a16:creationId xmlns:a16="http://schemas.microsoft.com/office/drawing/2014/main" id="{254B8985-B9B0-4A03-BE06-07A8FE50E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3" y="4677410"/>
            <a:ext cx="26574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phic 4" descr="Home">
            <a:extLst>
              <a:ext uri="{FF2B5EF4-FFF2-40B4-BE49-F238E27FC236}">
                <a16:creationId xmlns:a16="http://schemas.microsoft.com/office/drawing/2014/main" id="{394327CC-82C2-4720-A98A-1F57D17438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52851" y="4973897"/>
            <a:ext cx="914400" cy="914400"/>
          </a:xfrm>
          <a:prstGeom prst="rect">
            <a:avLst/>
          </a:prstGeom>
        </p:spPr>
      </p:pic>
      <p:pic>
        <p:nvPicPr>
          <p:cNvPr id="7" name="Graphic 6" descr="Home">
            <a:extLst>
              <a:ext uri="{FF2B5EF4-FFF2-40B4-BE49-F238E27FC236}">
                <a16:creationId xmlns:a16="http://schemas.microsoft.com/office/drawing/2014/main" id="{41C9A8B4-D6F5-4AD0-B58B-5CE7DD2120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65284" y="4973897"/>
            <a:ext cx="914400" cy="914400"/>
          </a:xfrm>
          <a:prstGeom prst="rect">
            <a:avLst/>
          </a:prstGeom>
        </p:spPr>
      </p:pic>
      <p:pic>
        <p:nvPicPr>
          <p:cNvPr id="8" name="Graphic 7" descr="Home">
            <a:extLst>
              <a:ext uri="{FF2B5EF4-FFF2-40B4-BE49-F238E27FC236}">
                <a16:creationId xmlns:a16="http://schemas.microsoft.com/office/drawing/2014/main" id="{0AD76BD1-4845-49C2-929F-5EA74659C5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77717" y="4973897"/>
            <a:ext cx="914400" cy="914400"/>
          </a:xfrm>
          <a:prstGeom prst="rect">
            <a:avLst/>
          </a:prstGeom>
        </p:spPr>
      </p:pic>
      <p:pic>
        <p:nvPicPr>
          <p:cNvPr id="9" name="Graphic 8" descr="Home">
            <a:extLst>
              <a:ext uri="{FF2B5EF4-FFF2-40B4-BE49-F238E27FC236}">
                <a16:creationId xmlns:a16="http://schemas.microsoft.com/office/drawing/2014/main" id="{BB78D8DA-689E-45FF-99B3-EAD449EF23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90150" y="4973897"/>
            <a:ext cx="914400" cy="914400"/>
          </a:xfrm>
          <a:prstGeom prst="rect">
            <a:avLst/>
          </a:prstGeom>
        </p:spPr>
      </p:pic>
      <p:pic>
        <p:nvPicPr>
          <p:cNvPr id="10" name="Graphic 9" descr="Home">
            <a:extLst>
              <a:ext uri="{FF2B5EF4-FFF2-40B4-BE49-F238E27FC236}">
                <a16:creationId xmlns:a16="http://schemas.microsoft.com/office/drawing/2014/main" id="{6C8A4FCC-56F9-46E2-BA60-31C3DA080C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902583" y="4973897"/>
            <a:ext cx="914400" cy="914400"/>
          </a:xfrm>
          <a:prstGeom prst="rect">
            <a:avLst/>
          </a:prstGeom>
        </p:spPr>
      </p:pic>
      <p:pic>
        <p:nvPicPr>
          <p:cNvPr id="11" name="Graphic 10" descr="Home">
            <a:extLst>
              <a:ext uri="{FF2B5EF4-FFF2-40B4-BE49-F238E27FC236}">
                <a16:creationId xmlns:a16="http://schemas.microsoft.com/office/drawing/2014/main" id="{66F93503-251E-4D25-8306-61EE1A68B17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015016" y="497389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7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Quiz Retake Policies</a:t>
            </a:r>
          </a:p>
          <a:p>
            <a:pPr>
              <a:spcAft>
                <a:spcPts val="1200"/>
              </a:spcAft>
            </a:pPr>
            <a:r>
              <a:rPr lang="en-US" dirty="0"/>
              <a:t>OOP Review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Example</a:t>
            </a:r>
          </a:p>
          <a:p>
            <a:pPr>
              <a:spcAft>
                <a:spcPts val="1200"/>
              </a:spcAft>
            </a:pPr>
            <a:r>
              <a:rPr lang="en-US" dirty="0"/>
              <a:t>Abstraction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522933" y="342900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8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Representing a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How would we do this given what we knew last week?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>
                <a:solidFill>
                  <a:schemeClr val="accent2"/>
                </a:solidFill>
              </a:rPr>
              <a:t>Maybe </a:t>
            </a:r>
            <a:r>
              <a:rPr lang="en-US" sz="3600" dirty="0">
                <a:solidFill>
                  <a:schemeClr val="accent2"/>
                </a:solidFill>
                <a:latin typeface="Consolas" panose="020B0609020204030204" pitchFamily="49" charset="0"/>
              </a:rPr>
              <a:t>int x</a:t>
            </a:r>
            <a:r>
              <a:rPr lang="en-US" sz="3600" dirty="0">
                <a:solidFill>
                  <a:schemeClr val="accent2"/>
                </a:solidFill>
              </a:rPr>
              <a:t>, </a:t>
            </a:r>
            <a:r>
              <a:rPr lang="en-US" sz="3600" dirty="0">
                <a:solidFill>
                  <a:schemeClr val="accent2"/>
                </a:solidFill>
                <a:latin typeface="Consolas" panose="020B0609020204030204" pitchFamily="49" charset="0"/>
              </a:rPr>
              <a:t>int y</a:t>
            </a:r>
            <a:r>
              <a:rPr lang="en-US" sz="3600" dirty="0">
                <a:solidFill>
                  <a:schemeClr val="accent2"/>
                </a:solidFill>
              </a:rPr>
              <a:t>?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</a:rPr>
              <a:t>Maybe 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int[]</a:t>
            </a:r>
            <a:r>
              <a:rPr lang="en-US" sz="3600" dirty="0">
                <a:solidFill>
                  <a:schemeClr val="accent3">
                    <a:lumMod val="75000"/>
                  </a:schemeClr>
                </a:solidFill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60010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Representing a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accent2"/>
                </a:solidFill>
                <a:latin typeface="Consolas" panose="020B0609020204030204" pitchFamily="49" charset="0"/>
              </a:rPr>
              <a:t>int x</a:t>
            </a:r>
            <a:r>
              <a:rPr lang="en-US" sz="3600" b="1" dirty="0">
                <a:solidFill>
                  <a:schemeClr val="accent2"/>
                </a:solidFill>
              </a:rPr>
              <a:t>, </a:t>
            </a:r>
            <a:r>
              <a:rPr lang="en-US" sz="3600" b="1" dirty="0">
                <a:solidFill>
                  <a:schemeClr val="accent2"/>
                </a:solidFill>
                <a:latin typeface="Consolas" panose="020B0609020204030204" pitchFamily="49" charset="0"/>
              </a:rPr>
              <a:t>int y</a:t>
            </a:r>
          </a:p>
          <a:p>
            <a:r>
              <a:rPr lang="en-US" sz="3600" dirty="0"/>
              <a:t>Easy to mix up </a:t>
            </a:r>
            <a:r>
              <a:rPr lang="en-US" sz="3600" dirty="0">
                <a:latin typeface="Consolas" panose="020B0609020204030204" pitchFamily="49" charset="0"/>
              </a:rPr>
              <a:t>x</a:t>
            </a:r>
            <a:r>
              <a:rPr lang="en-US" sz="3600" dirty="0"/>
              <a:t>, </a:t>
            </a:r>
            <a:r>
              <a:rPr lang="en-US" sz="3600" dirty="0">
                <a:latin typeface="Consolas" panose="020B0609020204030204" pitchFamily="49" charset="0"/>
              </a:rPr>
              <a:t>y</a:t>
            </a:r>
          </a:p>
          <a:p>
            <a:r>
              <a:rPr lang="en-US" sz="3600" dirty="0"/>
              <a:t>Just two random </a:t>
            </a:r>
            <a:r>
              <a:rPr lang="en-US" sz="3600" dirty="0" err="1">
                <a:latin typeface="Consolas" panose="020B0609020204030204" pitchFamily="49" charset="0"/>
              </a:rPr>
              <a:t>int</a:t>
            </a:r>
            <a:r>
              <a:rPr lang="en-US" sz="3600" dirty="0" err="1"/>
              <a:t>s</a:t>
            </a:r>
            <a:r>
              <a:rPr lang="en-US" sz="3600" dirty="0"/>
              <a:t> floating around – easy to make mistakes!</a:t>
            </a:r>
          </a:p>
          <a:p>
            <a:endParaRPr lang="en-US" sz="3600" dirty="0"/>
          </a:p>
          <a:p>
            <a:pPr marL="0" indent="0">
              <a:buNone/>
            </a:pP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int[]</a:t>
            </a:r>
          </a:p>
          <a:p>
            <a:r>
              <a:rPr lang="en-US" sz="3600" dirty="0"/>
              <a:t>Not really what an array is for </a:t>
            </a:r>
          </a:p>
          <a:p>
            <a:r>
              <a:rPr lang="en-US" sz="3600" dirty="0"/>
              <a:t>Again, just two </a:t>
            </a:r>
            <a:r>
              <a:rPr lang="en-US" sz="3600" dirty="0" err="1">
                <a:latin typeface="Consolas" panose="020B0609020204030204" pitchFamily="49" charset="0"/>
              </a:rPr>
              <a:t>int</a:t>
            </a:r>
            <a:r>
              <a:rPr lang="en-US" sz="3600" dirty="0" err="1"/>
              <a:t>s</a:t>
            </a:r>
            <a:r>
              <a:rPr lang="en-US" sz="3600" dirty="0"/>
              <a:t> – just have to “trust” that we’ll remember to treat it like a point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2210D95-9971-41DD-BE8D-E6715ACDA1CA}"/>
              </a:ext>
            </a:extLst>
          </p:cNvPr>
          <p:cNvSpPr/>
          <p:nvPr/>
        </p:nvSpPr>
        <p:spPr>
          <a:xfrm>
            <a:off x="7339106" y="472141"/>
            <a:ext cx="4476376" cy="1798918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Let’s make a class instead!</a:t>
            </a:r>
          </a:p>
        </p:txBody>
      </p:sp>
    </p:spTree>
    <p:extLst>
      <p:ext uri="{BB962C8B-B14F-4D97-AF65-F5344CB8AC3E}">
        <p14:creationId xmlns:p14="http://schemas.microsoft.com/office/powerpoint/2010/main" val="342506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Quiz Retake Policies</a:t>
            </a:r>
          </a:p>
          <a:p>
            <a:pPr>
              <a:spcAft>
                <a:spcPts val="1200"/>
              </a:spcAft>
            </a:pPr>
            <a:r>
              <a:rPr lang="en-US" dirty="0"/>
              <a:t>OOP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Example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Abstraction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967776" y="4104341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050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Abstraction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The separation of ideas from details, meaning that we can </a:t>
            </a:r>
            <a:r>
              <a:rPr lang="en-US" sz="4000" i="1" dirty="0"/>
              <a:t>use</a:t>
            </a:r>
            <a:r>
              <a:rPr lang="en-US" sz="4000" dirty="0"/>
              <a:t> something without knowing exactly </a:t>
            </a:r>
            <a:r>
              <a:rPr lang="en-US" sz="4000" i="1" dirty="0"/>
              <a:t>how</a:t>
            </a:r>
            <a:r>
              <a:rPr lang="en-US" sz="4000" dirty="0"/>
              <a:t> it works. 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3200" dirty="0"/>
              <a:t>You could use the </a:t>
            </a:r>
            <a:r>
              <a:rPr lang="en-US" sz="3200" dirty="0">
                <a:latin typeface="Consolas" panose="020B0609020204030204" pitchFamily="49" charset="0"/>
              </a:rPr>
              <a:t>Scanner</a:t>
            </a:r>
            <a:r>
              <a:rPr lang="en-US" sz="3200" dirty="0"/>
              <a:t> class without understanding how it worked internally!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47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Client v. Implementor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We have been the</a:t>
            </a:r>
            <a:r>
              <a:rPr lang="en-US" sz="4000" i="1" dirty="0"/>
              <a:t> clients</a:t>
            </a:r>
            <a:r>
              <a:rPr lang="en-US" sz="4000" dirty="0"/>
              <a:t> of many objects this quarter! 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Now we will become the </a:t>
            </a:r>
            <a:r>
              <a:rPr lang="en-US" sz="4000" i="1" dirty="0"/>
              <a:t>implementors </a:t>
            </a:r>
            <a:r>
              <a:rPr lang="en-US" sz="4000" dirty="0"/>
              <a:t>of our own objects! </a:t>
            </a:r>
          </a:p>
        </p:txBody>
      </p:sp>
    </p:spTree>
    <p:extLst>
      <p:ext uri="{BB962C8B-B14F-4D97-AF65-F5344CB8AC3E}">
        <p14:creationId xmlns:p14="http://schemas.microsoft.com/office/powerpoint/2010/main" val="307535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Quiz Retake Policies</a:t>
            </a:r>
          </a:p>
          <a:p>
            <a:pPr>
              <a:spcAft>
                <a:spcPts val="1200"/>
              </a:spcAft>
            </a:pPr>
            <a:r>
              <a:rPr lang="en-US" dirty="0"/>
              <a:t>OOP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Example</a:t>
            </a:r>
          </a:p>
          <a:p>
            <a:pPr>
              <a:spcAft>
                <a:spcPts val="1200"/>
              </a:spcAft>
            </a:pPr>
            <a:r>
              <a:rPr lang="en-US" dirty="0"/>
              <a:t>Abstraction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r>
              <a:rPr lang="en-US" sz="3200" dirty="0"/>
              <a:t>Programming Assignment 2 is due tomorrow </a:t>
            </a:r>
            <a:br>
              <a:rPr lang="en-US" sz="3200" dirty="0"/>
            </a:br>
            <a:r>
              <a:rPr lang="en-US" sz="3200" dirty="0"/>
              <a:t>(Thurs, Nov 3)</a:t>
            </a:r>
          </a:p>
          <a:p>
            <a:r>
              <a:rPr lang="en-US" sz="3200" dirty="0"/>
              <a:t>IPL Staffing</a:t>
            </a:r>
          </a:p>
          <a:p>
            <a:pPr lvl="1"/>
            <a:r>
              <a:rPr lang="en-US" sz="2800" dirty="0"/>
              <a:t>Reduced staffing next week (11/7 – 11/10)</a:t>
            </a:r>
          </a:p>
          <a:p>
            <a:pPr lvl="1"/>
            <a:r>
              <a:rPr lang="en-US" sz="2800" dirty="0"/>
              <a:t>IPL Closed 11/11 for University Holiday</a:t>
            </a:r>
          </a:p>
          <a:p>
            <a:r>
              <a:rPr lang="en-US" sz="3200" dirty="0"/>
              <a:t>No assignment released on Friday! </a:t>
            </a:r>
          </a:p>
          <a:p>
            <a:r>
              <a:rPr lang="en-US" sz="3200" dirty="0"/>
              <a:t>Quiz 2 next week </a:t>
            </a:r>
          </a:p>
          <a:p>
            <a:pPr lvl="1"/>
            <a:r>
              <a:rPr lang="en-US" sz="2800" dirty="0"/>
              <a:t>Tuesday 11/8 </a:t>
            </a:r>
            <a:r>
              <a:rPr lang="en-US" sz="2800" i="1" dirty="0"/>
              <a:t>or </a:t>
            </a:r>
            <a:r>
              <a:rPr lang="en-US" sz="2800" dirty="0"/>
              <a:t>Thursday 11/10</a:t>
            </a:r>
          </a:p>
          <a:p>
            <a:pPr lvl="1"/>
            <a:r>
              <a:rPr lang="en-US" sz="2800" dirty="0"/>
              <a:t>(Go vote!)</a:t>
            </a:r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Quiz Retake Policies</a:t>
            </a:r>
          </a:p>
          <a:p>
            <a:pPr>
              <a:spcAft>
                <a:spcPts val="1200"/>
              </a:spcAft>
            </a:pPr>
            <a:r>
              <a:rPr lang="en-US" dirty="0"/>
              <a:t>OOP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Example</a:t>
            </a:r>
          </a:p>
          <a:p>
            <a:pPr>
              <a:spcAft>
                <a:spcPts val="1200"/>
              </a:spcAft>
            </a:pPr>
            <a:r>
              <a:rPr lang="en-US" dirty="0"/>
              <a:t>Abstraction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253718" y="2123115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38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Quiz Retake Policies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256415"/>
          </a:xfrm>
        </p:spPr>
        <p:txBody>
          <a:bodyPr>
            <a:normAutofit/>
          </a:bodyPr>
          <a:lstStyle/>
          <a:p>
            <a:r>
              <a:rPr lang="en-US" sz="2800" dirty="0"/>
              <a:t>Quiz grades used for course grade calculation will be the </a:t>
            </a:r>
            <a:r>
              <a:rPr lang="en-US" sz="2800" b="1" dirty="0"/>
              <a:t>best </a:t>
            </a:r>
            <a:r>
              <a:rPr lang="en-US" sz="2800" dirty="0"/>
              <a:t>grade on a quiz problem (original || retake) instead of a retake completely replacing your original quiz grade. </a:t>
            </a:r>
          </a:p>
          <a:p>
            <a:pPr lvl="1"/>
            <a:r>
              <a:rPr lang="en-US" dirty="0"/>
              <a:t>More details in the </a:t>
            </a:r>
            <a:r>
              <a:rPr lang="en-US" dirty="0">
                <a:hlinkClick r:id="rId2"/>
              </a:rPr>
              <a:t>announcement from Friday</a:t>
            </a:r>
            <a:endParaRPr lang="en-US" dirty="0"/>
          </a:p>
          <a:p>
            <a:endParaRPr lang="en-US" dirty="0"/>
          </a:p>
          <a:p>
            <a:r>
              <a:rPr lang="en-US" dirty="0"/>
              <a:t>Only sign up for a quiz retake if you are actually going to show up</a:t>
            </a:r>
          </a:p>
          <a:p>
            <a:pPr lvl="1"/>
            <a:r>
              <a:rPr lang="en-US" dirty="0"/>
              <a:t>We had several time slots overbooked on Tuesday</a:t>
            </a:r>
          </a:p>
          <a:p>
            <a:pPr lvl="1"/>
            <a:r>
              <a:rPr lang="en-US" dirty="0"/>
              <a:t>And several students who didn’t show up</a:t>
            </a:r>
          </a:p>
          <a:p>
            <a:pPr lvl="1"/>
            <a:r>
              <a:rPr lang="en-US" dirty="0"/>
              <a:t>Quiz retakes will increase in demand as the quarter goes on</a:t>
            </a:r>
          </a:p>
          <a:p>
            <a:pPr lvl="1"/>
            <a:r>
              <a:rPr lang="en-US" b="1" u="sng" dirty="0"/>
              <a:t>Updated policy</a:t>
            </a:r>
            <a:r>
              <a:rPr lang="en-US" dirty="0"/>
              <a:t>: If a student no-shows or attempts to cancel their retake slot at the last minute without an instructor-approved absence, their quiz grade will be </a:t>
            </a:r>
            <a:r>
              <a:rPr lang="en-US" b="1" dirty="0"/>
              <a:t>UUU</a:t>
            </a:r>
            <a:r>
              <a:rPr lang="en-US" dirty="0"/>
              <a:t> (no “best grade” application).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60025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Quiz Retake Policies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OOP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Example</a:t>
            </a:r>
          </a:p>
          <a:p>
            <a:pPr>
              <a:spcAft>
                <a:spcPts val="1200"/>
              </a:spcAft>
            </a:pPr>
            <a:r>
              <a:rPr lang="en-US" dirty="0"/>
              <a:t>Abstraction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156439" y="277705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503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Object Oriented Programming (OOP)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029835"/>
          </a:xfrm>
        </p:spPr>
        <p:txBody>
          <a:bodyPr>
            <a:normAutofit/>
          </a:bodyPr>
          <a:lstStyle/>
          <a:p>
            <a:r>
              <a:rPr lang="en-US" sz="3600" b="1" dirty="0"/>
              <a:t>procedural programming</a:t>
            </a:r>
            <a:r>
              <a:rPr lang="en-US" sz="3600" dirty="0"/>
              <a:t>: Programs that perform their behavior as a series of steps to be carried out</a:t>
            </a:r>
          </a:p>
          <a:p>
            <a:pPr lvl="1"/>
            <a:r>
              <a:rPr lang="en-US" sz="3200" dirty="0"/>
              <a:t>Classes that </a:t>
            </a:r>
            <a:r>
              <a:rPr lang="en-US" sz="3200" i="1" dirty="0"/>
              <a:t>do </a:t>
            </a:r>
            <a:r>
              <a:rPr lang="en-US" sz="3200" dirty="0"/>
              <a:t>things</a:t>
            </a:r>
          </a:p>
          <a:p>
            <a:endParaRPr lang="en-US" sz="3600" dirty="0"/>
          </a:p>
          <a:p>
            <a:r>
              <a:rPr lang="en-US" sz="3600" b="1" dirty="0"/>
              <a:t>object-oriented programming (OOP): </a:t>
            </a:r>
            <a:r>
              <a:rPr lang="en-US" sz="3600" dirty="0"/>
              <a:t>Programs that perform their behavior as interactions between objects</a:t>
            </a:r>
          </a:p>
          <a:p>
            <a:pPr lvl="1"/>
            <a:r>
              <a:rPr lang="en-US" sz="3200" dirty="0"/>
              <a:t>Classes that </a:t>
            </a:r>
            <a:r>
              <a:rPr lang="en-US" sz="3200" i="1" dirty="0"/>
              <a:t>represent </a:t>
            </a:r>
            <a:r>
              <a:rPr lang="en-US" sz="3200" dirty="0"/>
              <a:t>things</a:t>
            </a:r>
          </a:p>
          <a:p>
            <a:pPr lvl="1"/>
            <a:r>
              <a:rPr lang="en-US" sz="3200" dirty="0"/>
              <a:t>We’re going to start writing our own objects! </a:t>
            </a:r>
          </a:p>
        </p:txBody>
      </p:sp>
    </p:spTree>
    <p:extLst>
      <p:ext uri="{BB962C8B-B14F-4D97-AF65-F5344CB8AC3E}">
        <p14:creationId xmlns:p14="http://schemas.microsoft.com/office/powerpoint/2010/main" val="28724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Classes &amp;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Classes can define the </a:t>
            </a:r>
            <a:r>
              <a:rPr lang="en-US" sz="3200" i="1" dirty="0"/>
              <a:t>template </a:t>
            </a:r>
            <a:r>
              <a:rPr lang="en-US" sz="3200" dirty="0"/>
              <a:t>for an object</a:t>
            </a:r>
          </a:p>
          <a:p>
            <a:pPr lvl="1"/>
            <a:r>
              <a:rPr lang="en-US" sz="2800" dirty="0"/>
              <a:t>📰 Like the blueprint for a house! </a:t>
            </a:r>
          </a:p>
          <a:p>
            <a:endParaRPr lang="en-US" sz="3200" dirty="0"/>
          </a:p>
          <a:p>
            <a:r>
              <a:rPr lang="en-US" sz="3200" dirty="0"/>
              <a:t>Objects are the actual </a:t>
            </a:r>
            <a:r>
              <a:rPr lang="en-US" sz="3200" i="1" dirty="0"/>
              <a:t>instances </a:t>
            </a:r>
            <a:r>
              <a:rPr lang="en-US" sz="3200" dirty="0"/>
              <a:t>of the class </a:t>
            </a:r>
          </a:p>
          <a:p>
            <a:pPr lvl="1"/>
            <a:r>
              <a:rPr lang="en-US" sz="2800" dirty="0"/>
              <a:t>🏠 Like the actual house built from the blueprint!</a:t>
            </a:r>
          </a:p>
          <a:p>
            <a:pPr lvl="1"/>
            <a:endParaRPr lang="en-US" sz="2800" dirty="0"/>
          </a:p>
          <a:p>
            <a:pPr marL="0" indent="0">
              <a:buNone/>
            </a:pPr>
            <a:r>
              <a:rPr lang="en-US" sz="3200" dirty="0"/>
              <a:t>We create a new instance of a class with the </a:t>
            </a:r>
            <a:r>
              <a:rPr lang="en-US" sz="3200" dirty="0">
                <a:solidFill>
                  <a:schemeClr val="accent2"/>
                </a:solidFill>
                <a:latin typeface="Consolas" panose="020B0609020204030204" pitchFamily="49" charset="0"/>
              </a:rPr>
              <a:t>new</a:t>
            </a:r>
            <a:r>
              <a:rPr lang="en-US" sz="3200" dirty="0"/>
              <a:t> keyword </a:t>
            </a:r>
          </a:p>
          <a:p>
            <a:pPr marL="0" indent="0">
              <a:buNone/>
            </a:pPr>
            <a:r>
              <a:rPr lang="en-US" sz="3200" dirty="0"/>
              <a:t>e.g., </a:t>
            </a:r>
            <a:r>
              <a:rPr lang="en-US" sz="3200" dirty="0">
                <a:latin typeface="Consolas" panose="020B0609020204030204" pitchFamily="49" charset="0"/>
              </a:rPr>
              <a:t>Scanner console = </a:t>
            </a:r>
            <a:r>
              <a:rPr lang="en-US" sz="3200" b="1" dirty="0">
                <a:solidFill>
                  <a:schemeClr val="accent2"/>
                </a:solidFill>
                <a:latin typeface="Consolas" panose="020B0609020204030204" pitchFamily="49" charset="0"/>
              </a:rPr>
              <a:t>new</a:t>
            </a:r>
            <a:r>
              <a:rPr lang="en-US" sz="3200" dirty="0">
                <a:latin typeface="Consolas" panose="020B0609020204030204" pitchFamily="49" charset="0"/>
              </a:rPr>
              <a:t> Scanner(System.in);</a:t>
            </a:r>
          </a:p>
        </p:txBody>
      </p:sp>
    </p:spTree>
    <p:extLst>
      <p:ext uri="{BB962C8B-B14F-4D97-AF65-F5344CB8AC3E}">
        <p14:creationId xmlns:p14="http://schemas.microsoft.com/office/powerpoint/2010/main" val="130672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State &amp; Behavior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Objects can tie related </a:t>
            </a:r>
            <a:r>
              <a:rPr lang="en-US" sz="3600" i="1" dirty="0"/>
              <a:t>state </a:t>
            </a:r>
            <a:r>
              <a:rPr lang="en-US" sz="3600" dirty="0"/>
              <a:t>and </a:t>
            </a:r>
            <a:r>
              <a:rPr lang="en-US" sz="3600" i="1" dirty="0"/>
              <a:t>behavior </a:t>
            </a:r>
            <a:r>
              <a:rPr lang="en-US" sz="3600" dirty="0"/>
              <a:t>together</a:t>
            </a:r>
          </a:p>
          <a:p>
            <a:endParaRPr lang="en-US" sz="3600" dirty="0"/>
          </a:p>
          <a:p>
            <a:r>
              <a:rPr lang="en-US" sz="3600" i="1" dirty="0"/>
              <a:t>State </a:t>
            </a:r>
            <a:r>
              <a:rPr lang="en-US" sz="3600" dirty="0"/>
              <a:t>is defined by the object’s </a:t>
            </a:r>
            <a:r>
              <a:rPr lang="en-US" sz="3600" i="1" dirty="0"/>
              <a:t>fields </a:t>
            </a:r>
            <a:r>
              <a:rPr lang="en-US" sz="3600" dirty="0"/>
              <a:t>or </a:t>
            </a:r>
            <a:r>
              <a:rPr lang="en-US" sz="3600" i="1" dirty="0"/>
              <a:t>instance variables</a:t>
            </a:r>
          </a:p>
          <a:p>
            <a:pPr lvl="1"/>
            <a:r>
              <a:rPr lang="en-US" sz="28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Scanner</a:t>
            </a:r>
            <a:r>
              <a:rPr lang="en-US" sz="28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’s state may include what it’s scanning, where it is in the input, etc. </a:t>
            </a:r>
          </a:p>
          <a:p>
            <a:pPr marL="0" indent="0">
              <a:buNone/>
            </a:pPr>
            <a:endParaRPr lang="en-US" sz="3600" i="1" dirty="0"/>
          </a:p>
          <a:p>
            <a:r>
              <a:rPr lang="en-US" sz="3600" i="1" dirty="0"/>
              <a:t>Behavior </a:t>
            </a:r>
            <a:r>
              <a:rPr lang="en-US" sz="3600" dirty="0"/>
              <a:t>is defined by the object’s </a:t>
            </a:r>
            <a:r>
              <a:rPr lang="en-US" sz="3600" i="1" dirty="0"/>
              <a:t>instance methods</a:t>
            </a:r>
          </a:p>
          <a:p>
            <a:pPr lvl="1"/>
            <a:r>
              <a:rPr lang="en-US" sz="28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Scanner</a:t>
            </a:r>
            <a:r>
              <a:rPr lang="en-US" sz="28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’s behavior includes “getting the next token and returning it as an </a:t>
            </a:r>
            <a:r>
              <a:rPr lang="en-US" sz="28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nsolas" panose="020B0609020204030204" pitchFamily="49" charset="0"/>
              </a:rPr>
              <a:t>int</a:t>
            </a:r>
            <a:r>
              <a:rPr lang="en-US" sz="2800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”, “returning whether there is a next token or not”, etc. </a:t>
            </a:r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5905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14128</TotalTime>
  <Words>712</Words>
  <Application>Microsoft Office PowerPoint</Application>
  <PresentationFormat>Widescreen</PresentationFormat>
  <Paragraphs>118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Introduction to Objects</vt:lpstr>
      <vt:lpstr>Lecture Outline</vt:lpstr>
      <vt:lpstr>Announcements</vt:lpstr>
      <vt:lpstr>Lecture Outline</vt:lpstr>
      <vt:lpstr>Quiz Retake Policies</vt:lpstr>
      <vt:lpstr>Lecture Outline</vt:lpstr>
      <vt:lpstr>(PCM) Object Oriented Programming (OOP)</vt:lpstr>
      <vt:lpstr>(PCM) Classes &amp; Objects</vt:lpstr>
      <vt:lpstr>(PCM) State &amp; Behavior</vt:lpstr>
      <vt:lpstr>(PCM) Syntax</vt:lpstr>
      <vt:lpstr>(PCM) Instance Variables</vt:lpstr>
      <vt:lpstr>Lecture Outline</vt:lpstr>
      <vt:lpstr>Representing a point</vt:lpstr>
      <vt:lpstr>Representing a point</vt:lpstr>
      <vt:lpstr>Lecture Outline</vt:lpstr>
      <vt:lpstr>(PCM) Abstraction</vt:lpstr>
      <vt:lpstr>(PCM) Client v. Implementor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293</cp:revision>
  <cp:lastPrinted>2022-09-27T21:33:44Z</cp:lastPrinted>
  <dcterms:created xsi:type="dcterms:W3CDTF">2020-06-13T06:27:42Z</dcterms:created>
  <dcterms:modified xsi:type="dcterms:W3CDTF">2022-11-02T15:14:51Z</dcterms:modified>
</cp:coreProperties>
</file>