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86" r:id="rId3"/>
    <p:sldId id="356" r:id="rId4"/>
    <p:sldId id="472" r:id="rId5"/>
    <p:sldId id="470" r:id="rId6"/>
    <p:sldId id="471" r:id="rId7"/>
    <p:sldId id="466" r:id="rId8"/>
    <p:sldId id="462" r:id="rId9"/>
    <p:sldId id="463" r:id="rId10"/>
    <p:sldId id="467" r:id="rId11"/>
    <p:sldId id="439" r:id="rId12"/>
    <p:sldId id="422" r:id="rId13"/>
    <p:sldId id="440" r:id="rId14"/>
    <p:sldId id="441" r:id="rId15"/>
    <p:sldId id="468" r:id="rId16"/>
    <p:sldId id="469" r:id="rId17"/>
    <p:sldId id="431" r:id="rId18"/>
    <p:sldId id="444" r:id="rId19"/>
    <p:sldId id="447" r:id="rId20"/>
  </p:sldIdLst>
  <p:sldSz cx="12192000" cy="6858000"/>
  <p:notesSz cx="6858000" cy="9144000"/>
  <p:embeddedFontLst>
    <p:embeddedFont>
      <p:font typeface="Consolas" panose="020B0609020204030204" pitchFamily="49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Montserrat ExtraBold" panose="00000900000000000000" pitchFamily="2" charset="0"/>
      <p:bold r:id="rId31"/>
      <p:italic r:id="rId32"/>
      <p:boldItalic r:id="rId33"/>
    </p:embeddedFont>
    <p:embeddedFont>
      <p:font typeface="Montserrat SemiBold" panose="000007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5"/>
    <p:restoredTop sz="95143"/>
  </p:normalViewPr>
  <p:slideViewPr>
    <p:cSldViewPr snapToGrid="0">
      <p:cViewPr varScale="1">
        <p:scale>
          <a:sx n="82" d="100"/>
          <a:sy n="82" d="100"/>
        </p:scale>
        <p:origin x="72" y="405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7/23/2025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5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64FC9E9-30EC-7888-C2FC-005ADFCA1B5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8: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E19BC-5D6F-7117-1B99-FA933D749E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19450" y="5599206"/>
            <a:ext cx="1164291" cy="1164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F864B7B5-D72A-9952-04AF-13626CB742D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8: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small black corgi peeking its head up at the bottom of the slide">
            <a:extLst>
              <a:ext uri="{FF2B5EF4-FFF2-40B4-BE49-F238E27FC236}">
                <a16:creationId xmlns:a16="http://schemas.microsoft.com/office/drawing/2014/main" id="{E98EC636-FFF3-9C54-16AC-C93E0FB760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D517F015-0458-91FB-6A1B-467B6A82575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8: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mall black corgi peeking its head up at the bottom of the slide">
            <a:extLst>
              <a:ext uri="{FF2B5EF4-FFF2-40B4-BE49-F238E27FC236}">
                <a16:creationId xmlns:a16="http://schemas.microsoft.com/office/drawing/2014/main" id="{35862D50-53F0-7A82-C6E7-4087FE4D7B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3A3776-06DB-7287-9872-2882A39B684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44802" y="205564"/>
            <a:ext cx="768375" cy="768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8;p29">
            <a:extLst>
              <a:ext uri="{FF2B5EF4-FFF2-40B4-BE49-F238E27FC236}">
                <a16:creationId xmlns:a16="http://schemas.microsoft.com/office/drawing/2014/main" id="{1639A693-8116-C20E-BFFA-757EA43A386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8: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mall black corgi peeking its head up at the bottom of the slide">
            <a:extLst>
              <a:ext uri="{FF2B5EF4-FFF2-40B4-BE49-F238E27FC236}">
                <a16:creationId xmlns:a16="http://schemas.microsoft.com/office/drawing/2014/main" id="{E742EAF5-371E-9C7A-5D44-625B135EF7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E6CDFF-37F8-9C61-CBD5-C6706354D7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44802" y="205564"/>
            <a:ext cx="768375" cy="7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4A1B8C24-1AF0-38C2-744C-92C63004344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8: Returns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small black corgi peeking its head up at the bottom of the slide">
            <a:extLst>
              <a:ext uri="{FF2B5EF4-FFF2-40B4-BE49-F238E27FC236}">
                <a16:creationId xmlns:a16="http://schemas.microsoft.com/office/drawing/2014/main" id="{D9428E47-F55D-D267-BF6C-F65B71A489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zR2xFWAKdzmnXETiz3xyG?si=3ec878de3d574b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Returns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in chat: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Are you watching any good tv shows right now?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08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900CF59C-0D71-C1EF-CB82-C0DC385F5E3E}"/>
              </a:ext>
            </a:extLst>
          </p:cNvPr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♣️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25su Lecture Tunes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♣️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B1333880-05B6-B0C1-B9F4-737B72A00F8E}"/>
              </a:ext>
            </a:extLst>
          </p:cNvPr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37A97DEA-2136-4D53-704D-4FDEE041D2C6}"/>
              </a:ext>
            </a:extLst>
          </p:cNvPr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E42782BE-F4C1-4DAD-DAA6-F5141CEC67E0}"/>
              </a:ext>
            </a:extLst>
          </p:cNvPr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 Swoffer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CE551-B5AE-85E3-A1A9-13E540F05663}"/>
              </a:ext>
            </a:extLst>
          </p:cNvPr>
          <p:cNvSpPr txBox="1"/>
          <p:nvPr/>
        </p:nvSpPr>
        <p:spPr>
          <a:xfrm>
            <a:off x="8180171" y="4640308"/>
            <a:ext cx="3494363" cy="10618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Abby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</a:p>
          <a:p>
            <a:pPr marR="0" algn="l" rtl="0" fontAlgn="t">
              <a:lnSpc>
                <a:spcPct val="150000"/>
              </a:lnSpc>
            </a:pP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Merav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Trey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Common Problem-Solving Strategies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Methods &amp; Parameters Warmup </a:t>
            </a:r>
          </a:p>
          <a:p>
            <a:r>
              <a:rPr lang="en-US" b="1" dirty="0">
                <a:solidFill>
                  <a:srgbClr val="7028C8"/>
                </a:solidFill>
              </a:rPr>
              <a:t>Returns</a:t>
            </a:r>
          </a:p>
          <a:p>
            <a:r>
              <a:rPr lang="en-US" dirty="0"/>
              <a:t>Temperatures Example</a:t>
            </a:r>
          </a:p>
          <a:p>
            <a:r>
              <a:rPr lang="en-US" dirty="0">
                <a:solidFill>
                  <a:schemeClr val="tx1"/>
                </a:solidFill>
              </a:rPr>
              <a:t>Miscellaneous Tasks </a:t>
            </a:r>
          </a:p>
          <a:p>
            <a:pPr marL="114300" indent="0">
              <a:buNone/>
            </a:pPr>
            <a:endParaRPr lang="en-US" b="1" dirty="0">
              <a:solidFill>
                <a:srgbClr val="7028C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2719021" y="330626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F324-FE09-4948-1F46-4E952F8F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7D1A4-A8AC-A3A6-3261-471CBFC388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A4E8DA-52A1-8641-3700-7D1B032C2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3365" y="1479781"/>
            <a:ext cx="10515599" cy="4224746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allow us to send values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a method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(...)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>
                <a:solidFill>
                  <a:schemeClr val="accent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&lt;value of correct type&gt;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that returns a value…</a:t>
            </a:r>
          </a:p>
          <a:p>
            <a:pPr marL="571500" lvl="1" indent="0">
              <a:buNone/>
            </a:pPr>
            <a:r>
              <a:rPr lang="en-US" sz="2800" dirty="0">
                <a:solidFill>
                  <a:schemeClr val="tx1"/>
                </a:solidFill>
                <a:highlight>
                  <a:srgbClr val="FFFFCC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result =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sp>
        <p:nvSpPr>
          <p:cNvPr id="6" name="Callout: Left Arrow 1">
            <a:extLst>
              <a:ext uri="{FF2B5EF4-FFF2-40B4-BE49-F238E27FC236}">
                <a16:creationId xmlns:a16="http://schemas.microsoft.com/office/drawing/2014/main" id="{805BDD87-5DDC-75D8-60B8-90D5F3725BF0}"/>
              </a:ext>
            </a:extLst>
          </p:cNvPr>
          <p:cNvSpPr/>
          <p:nvPr/>
        </p:nvSpPr>
        <p:spPr>
          <a:xfrm>
            <a:off x="7939362" y="2564072"/>
            <a:ext cx="4100239" cy="1514293"/>
          </a:xfrm>
          <a:prstGeom prst="leftArrowCallou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Evaluates the expression</a:t>
            </a:r>
          </a:p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this value to where the method is called from</a:t>
            </a:r>
          </a:p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immediately exits </a:t>
            </a:r>
          </a:p>
        </p:txBody>
      </p:sp>
    </p:spTree>
    <p:extLst>
      <p:ext uri="{BB962C8B-B14F-4D97-AF65-F5344CB8AC3E}">
        <p14:creationId xmlns:p14="http://schemas.microsoft.com/office/powerpoint/2010/main" val="6449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5352-A1E8-451C-C332-72E666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7DE-C884-29DF-E712-BD61A5D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C946-C89B-8343-921E-5F0789F66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15992-299F-D031-7974-545D8E2DFCBC}"/>
              </a:ext>
            </a:extLst>
          </p:cNvPr>
          <p:cNvGraphicFramePr>
            <a:graphicFrameLocks noGrp="1"/>
          </p:cNvGraphicFramePr>
          <p:nvPr/>
        </p:nvGraphicFramePr>
        <p:xfrm>
          <a:off x="1107326" y="2116270"/>
          <a:ext cx="9977348" cy="40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number*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note: need to cast result to int (it’s complicated!)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31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7AB6-FE57-DB68-3F1C-6BC9A50F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String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AB584-796E-7443-A748-73E0E0F0F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372843-D8BA-3D38-D157-B092F4325616}"/>
              </a:ext>
            </a:extLst>
          </p:cNvPr>
          <p:cNvGraphicFramePr>
            <a:graphicFrameLocks noGrp="1"/>
          </p:cNvGraphicFramePr>
          <p:nvPr/>
        </p:nvGraphicFramePr>
        <p:xfrm>
          <a:off x="789071" y="1263240"/>
          <a:ext cx="10468452" cy="478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75">
                  <a:extLst>
                    <a:ext uri="{9D8B030D-6E8A-4147-A177-3AD203B41FA5}">
                      <a16:colId xmlns:a16="http://schemas.microsoft.com/office/drawing/2014/main" val="3368264241"/>
                    </a:ext>
                  </a:extLst>
                </a:gridCol>
                <a:gridCol w="6428177">
                  <a:extLst>
                    <a:ext uri="{9D8B030D-6E8A-4147-A177-3AD203B41FA5}">
                      <a16:colId xmlns:a16="http://schemas.microsoft.com/office/drawing/2014/main" val="3821759083"/>
                    </a:ext>
                  </a:extLst>
                </a:gridCol>
              </a:tblGrid>
              <a:tr h="4357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5557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length()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length of the string.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2990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charAt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 at index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5493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index of the first occurrence of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string; returns -1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doesn't appear in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19916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 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characters in this string from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(inclusive)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(exclusive);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omitted, goes until the end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0403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contains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1709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equals(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(case-sensitive)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6189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equalsIgnoreCase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ignoring case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8428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toUpperCase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 uppercase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5595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toLowerCase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lowercase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208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2A6D-0308-A75B-5DC5-B477196D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Gumball &amp; Strings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9FCB1-EF9A-B42B-36B3-76D51859B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5CAB0B6-09F6-7E17-115E-36D1B6C8F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891746" cy="11276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String s = "bubblegum";</a:t>
            </a:r>
          </a:p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s = </a:t>
            </a:r>
            <a:r>
              <a:rPr lang="en-US" sz="2400" dirty="0" err="1">
                <a:latin typeface="Consolas" panose="020B0609020204030204" pitchFamily="49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</a:rPr>
              <a:t>(7, 8).</a:t>
            </a:r>
            <a:r>
              <a:rPr lang="en-US" sz="2400" dirty="0" err="1">
                <a:latin typeface="Consolas" panose="020B0609020204030204" pitchFamily="49" charset="0"/>
              </a:rPr>
              <a:t>toUpperCase</a:t>
            </a:r>
            <a:r>
              <a:rPr lang="en-US" sz="2400" dirty="0">
                <a:latin typeface="Consolas" panose="020B0609020204030204" pitchFamily="49" charset="0"/>
              </a:rPr>
              <a:t>() + </a:t>
            </a:r>
            <a:r>
              <a:rPr lang="en-US" sz="2400" dirty="0" err="1">
                <a:latin typeface="Consolas" panose="020B0609020204030204" pitchFamily="49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</a:rPr>
              <a:t>(8) + "ball";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127CD1-5674-33D7-6177-E4E45B5EC77E}"/>
              </a:ext>
            </a:extLst>
          </p:cNvPr>
          <p:cNvGrpSpPr/>
          <p:nvPr/>
        </p:nvGrpSpPr>
        <p:grpSpPr>
          <a:xfrm>
            <a:off x="838200" y="2813741"/>
            <a:ext cx="10760676" cy="910836"/>
            <a:chOff x="838200" y="2813741"/>
            <a:chExt cx="10760676" cy="91083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6075B6-B1C4-4152-11A3-89B399A6151F}"/>
                </a:ext>
              </a:extLst>
            </p:cNvPr>
            <p:cNvSpPr txBox="1"/>
            <p:nvPr/>
          </p:nvSpPr>
          <p:spPr>
            <a:xfrm>
              <a:off x="838200" y="3262912"/>
              <a:ext cx="107606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4300" indent="0" algn="r">
                <a:buNone/>
              </a:pPr>
              <a:r>
                <a:rPr lang="en-US" sz="2400" dirty="0">
                  <a:latin typeface="Consolas" panose="020B0609020204030204" pitchFamily="49" charset="0"/>
                </a:rPr>
                <a:t>s =               "g".</a:t>
              </a:r>
              <a:r>
                <a:rPr lang="en-US" sz="2400" dirty="0" err="1">
                  <a:latin typeface="Consolas" panose="020B0609020204030204" pitchFamily="49" charset="0"/>
                </a:rPr>
                <a:t>toUpperCase</a:t>
              </a:r>
              <a:r>
                <a:rPr lang="en-US" sz="2400" dirty="0">
                  <a:latin typeface="Consolas" panose="020B0609020204030204" pitchFamily="49" charset="0"/>
                </a:rPr>
                <a:t>() + </a:t>
              </a:r>
              <a:r>
                <a:rPr lang="en-US" sz="2400" dirty="0" err="1">
                  <a:latin typeface="Consolas" panose="020B0609020204030204" pitchFamily="49" charset="0"/>
                </a:rPr>
                <a:t>s.substring</a:t>
              </a:r>
              <a:r>
                <a:rPr lang="en-US" sz="2400" dirty="0">
                  <a:latin typeface="Consolas" panose="020B0609020204030204" pitchFamily="49" charset="0"/>
                </a:rPr>
                <a:t>(8) + "ball";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BE485F4C-7CB8-09B3-B47D-2BACBDBCE315}"/>
                </a:ext>
              </a:extLst>
            </p:cNvPr>
            <p:cNvSpPr/>
            <p:nvPr/>
          </p:nvSpPr>
          <p:spPr>
            <a:xfrm rot="5400000">
              <a:off x="3024995" y="1578380"/>
              <a:ext cx="348714" cy="2819435"/>
            </a:xfrm>
            <a:prstGeom prst="rightBrace">
              <a:avLst>
                <a:gd name="adj1" fmla="val 89363"/>
                <a:gd name="adj2" fmla="val 10117"/>
              </a:avLst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61FE75-78C0-4BA0-DA87-C298F70106AE}"/>
              </a:ext>
            </a:extLst>
          </p:cNvPr>
          <p:cNvGrpSpPr/>
          <p:nvPr/>
        </p:nvGrpSpPr>
        <p:grpSpPr>
          <a:xfrm>
            <a:off x="838200" y="3747053"/>
            <a:ext cx="10760676" cy="922086"/>
            <a:chOff x="838200" y="3747053"/>
            <a:chExt cx="10760676" cy="9220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F1B9CB-501B-EA3F-0895-0E17AA1891BD}"/>
                </a:ext>
              </a:extLst>
            </p:cNvPr>
            <p:cNvSpPr txBox="1"/>
            <p:nvPr/>
          </p:nvSpPr>
          <p:spPr>
            <a:xfrm>
              <a:off x="838200" y="4207474"/>
              <a:ext cx="107606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4300" indent="0" algn="r">
                <a:buNone/>
              </a:pPr>
              <a:r>
                <a:rPr lang="en-US" sz="2400" dirty="0">
                  <a:latin typeface="Consolas" panose="020B0609020204030204" pitchFamily="49" charset="0"/>
                </a:rPr>
                <a:t>s =                             "G" + </a:t>
              </a:r>
              <a:r>
                <a:rPr lang="en-US" sz="2400" dirty="0" err="1">
                  <a:latin typeface="Consolas" panose="020B0609020204030204" pitchFamily="49" charset="0"/>
                </a:rPr>
                <a:t>s.substring</a:t>
              </a:r>
              <a:r>
                <a:rPr lang="en-US" sz="2400" dirty="0">
                  <a:latin typeface="Consolas" panose="020B0609020204030204" pitchFamily="49" charset="0"/>
                </a:rPr>
                <a:t>(8) + "ball";</a:t>
              </a:r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5112D61C-98A6-5F77-6ABD-2B7D2AC9C6A2}"/>
                </a:ext>
              </a:extLst>
            </p:cNvPr>
            <p:cNvSpPr/>
            <p:nvPr/>
          </p:nvSpPr>
          <p:spPr>
            <a:xfrm rot="5400000">
              <a:off x="5357665" y="2681929"/>
              <a:ext cx="348714" cy="2478962"/>
            </a:xfrm>
            <a:prstGeom prst="rightBrace">
              <a:avLst>
                <a:gd name="adj1" fmla="val 89363"/>
                <a:gd name="adj2" fmla="val 7630"/>
              </a:avLst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A0C292-A735-DD8E-AED4-90DC5A3F1D51}"/>
              </a:ext>
            </a:extLst>
          </p:cNvPr>
          <p:cNvGrpSpPr/>
          <p:nvPr/>
        </p:nvGrpSpPr>
        <p:grpSpPr>
          <a:xfrm>
            <a:off x="838200" y="4674082"/>
            <a:ext cx="10760676" cy="914174"/>
            <a:chOff x="838200" y="4674082"/>
            <a:chExt cx="10760676" cy="9141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4901B0-EB5A-EEFE-7277-2A79D5172368}"/>
                </a:ext>
              </a:extLst>
            </p:cNvPr>
            <p:cNvSpPr txBox="1"/>
            <p:nvPr/>
          </p:nvSpPr>
          <p:spPr>
            <a:xfrm>
              <a:off x="838200" y="5126591"/>
              <a:ext cx="107606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4300" indent="0" algn="r">
                <a:buNone/>
              </a:pPr>
              <a:r>
                <a:rPr lang="en-US" sz="2400" dirty="0">
                  <a:latin typeface="Consolas" panose="020B0609020204030204" pitchFamily="49" charset="0"/>
                </a:rPr>
                <a:t>s =                                       "G" + "um" + "ball";</a:t>
              </a:r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9B5E5E6F-C1B9-C790-D300-CB1AC8DD7A5B}"/>
                </a:ext>
              </a:extLst>
            </p:cNvPr>
            <p:cNvSpPr/>
            <p:nvPr/>
          </p:nvSpPr>
          <p:spPr>
            <a:xfrm rot="5400000">
              <a:off x="8468147" y="3852673"/>
              <a:ext cx="348714" cy="1991532"/>
            </a:xfrm>
            <a:prstGeom prst="rightBrace">
              <a:avLst>
                <a:gd name="adj1" fmla="val 89363"/>
                <a:gd name="adj2" fmla="val 15254"/>
              </a:avLst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195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Common Problem-Solving Strategies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Methods &amp; Parameters Warmup </a:t>
            </a:r>
          </a:p>
          <a:p>
            <a:r>
              <a:rPr lang="en-US" dirty="0">
                <a:solidFill>
                  <a:schemeClr val="tx1"/>
                </a:solidFill>
              </a:rPr>
              <a:t>Returns</a:t>
            </a:r>
          </a:p>
          <a:p>
            <a:r>
              <a:rPr lang="en-US" b="1" dirty="0">
                <a:solidFill>
                  <a:srgbClr val="7028C8"/>
                </a:solidFill>
              </a:rPr>
              <a:t>Temperatures Example</a:t>
            </a:r>
          </a:p>
          <a:p>
            <a:r>
              <a:rPr lang="en-US" dirty="0">
                <a:solidFill>
                  <a:schemeClr val="tx1"/>
                </a:solidFill>
              </a:rPr>
              <a:t>Miscellaneous Tasks </a:t>
            </a:r>
          </a:p>
          <a:p>
            <a:pPr marL="114300" indent="0">
              <a:buNone/>
            </a:pPr>
            <a:endParaRPr lang="en-US" b="1" dirty="0">
              <a:solidFill>
                <a:srgbClr val="7028C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930138" y="3866244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30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Common Problem-Solving Strategies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Methods &amp; Parameters Warmup </a:t>
            </a:r>
          </a:p>
          <a:p>
            <a:r>
              <a:rPr lang="en-US" dirty="0">
                <a:solidFill>
                  <a:schemeClr val="tx1"/>
                </a:solidFill>
              </a:rPr>
              <a:t>Returns</a:t>
            </a:r>
          </a:p>
          <a:p>
            <a:r>
              <a:rPr lang="en-US" dirty="0"/>
              <a:t>Temperatures Example</a:t>
            </a:r>
          </a:p>
          <a:p>
            <a:r>
              <a:rPr lang="en-US" b="1" dirty="0">
                <a:solidFill>
                  <a:srgbClr val="7028C8"/>
                </a:solidFill>
              </a:rPr>
              <a:t>Miscellaneous Tasks </a:t>
            </a:r>
          </a:p>
          <a:p>
            <a:pPr marL="114300" indent="0">
              <a:buNone/>
            </a:pPr>
            <a:endParaRPr lang="en-US" b="1" dirty="0">
              <a:solidFill>
                <a:srgbClr val="7028C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553189" y="4431223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5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B05D-FCCB-68EC-2BCE-C75CE2C0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Method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2E47-87C4-D41F-EA81-DADE1F1B8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dirty="0"/>
              <a:t>Each method you write (except main) should have a short comment!</a:t>
            </a:r>
          </a:p>
          <a:p>
            <a:pPr marL="114300" indent="0">
              <a:buNone/>
            </a:pPr>
            <a:endParaRPr lang="en-US" dirty="0"/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Behavior: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Calculates net profit using monthly income and daily spending.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Parameters: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income: user's income this month (non-negative)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spending: amount spent each day this month (non-negative)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Returns: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 int: the net profit or loss. Positive if profit, negative if loss.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calculateNetExpenses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income,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spending) { </a:t>
            </a:r>
          </a:p>
          <a:p>
            <a:pPr marL="463550" indent="0">
              <a:buNone/>
            </a:pPr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0" i="0" dirty="0">
                <a:solidFill>
                  <a:srgbClr val="7B2DB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income - (spending * DAYS_IN_MONTH); </a:t>
            </a:r>
          </a:p>
          <a:p>
            <a:pPr marL="46355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0047-BD04-E782-6F19-12EF485E29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8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21DFD-E19C-9873-E705-5819FD7FA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CA44E6-C136-5090-C1E0-24CCA84090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80A57-273B-CB76-6B6B-FBC1782E655E}"/>
              </a:ext>
            </a:extLst>
          </p:cNvPr>
          <p:cNvSpPr txBox="1"/>
          <p:nvPr/>
        </p:nvSpPr>
        <p:spPr>
          <a:xfrm>
            <a:off x="1374577" y="2168723"/>
            <a:ext cx="655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value is returned from this method?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722FF-994A-D618-55A4-6AF6FEC0646A}"/>
              </a:ext>
            </a:extLst>
          </p:cNvPr>
          <p:cNvSpPr txBox="1"/>
          <p:nvPr/>
        </p:nvSpPr>
        <p:spPr>
          <a:xfrm>
            <a:off x="8499261" y="1933156"/>
            <a:ext cx="2160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109F9-83B1-CC8D-DB03-5A60306AD5C8}"/>
              </a:ext>
            </a:extLst>
          </p:cNvPr>
          <p:cNvSpPr txBox="1"/>
          <p:nvPr/>
        </p:nvSpPr>
        <p:spPr>
          <a:xfrm>
            <a:off x="1374577" y="3429000"/>
            <a:ext cx="611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returnExample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3DAA30-53AC-0409-6477-908BE1CFDC35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return example (think)</a:t>
            </a:r>
          </a:p>
        </p:txBody>
      </p:sp>
    </p:spTree>
    <p:extLst>
      <p:ext uri="{BB962C8B-B14F-4D97-AF65-F5344CB8AC3E}">
        <p14:creationId xmlns:p14="http://schemas.microsoft.com/office/powerpoint/2010/main" val="1247312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8F7859-A071-364E-7A93-61D8D3044C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35825-E87F-E77F-0ABD-4165FA62BF15}"/>
              </a:ext>
            </a:extLst>
          </p:cNvPr>
          <p:cNvSpPr txBox="1"/>
          <p:nvPr/>
        </p:nvSpPr>
        <p:spPr>
          <a:xfrm>
            <a:off x="1374577" y="2168723"/>
            <a:ext cx="655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value is returned from this method?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A92C3-D409-3C9F-65E9-38ED519778C5}"/>
              </a:ext>
            </a:extLst>
          </p:cNvPr>
          <p:cNvSpPr txBox="1"/>
          <p:nvPr/>
        </p:nvSpPr>
        <p:spPr>
          <a:xfrm>
            <a:off x="8499261" y="1933156"/>
            <a:ext cx="2160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  <a:endParaRPr lang="en-US" sz="36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A842C-D659-ADC5-5088-16DD8A0AB07C}"/>
              </a:ext>
            </a:extLst>
          </p:cNvPr>
          <p:cNvSpPr txBox="1"/>
          <p:nvPr/>
        </p:nvSpPr>
        <p:spPr>
          <a:xfrm>
            <a:off x="1374577" y="3429000"/>
            <a:ext cx="611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returnExample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67F44E-5127-5457-4546-08957D740ACF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return example (pair)</a:t>
            </a:r>
          </a:p>
        </p:txBody>
      </p:sp>
    </p:spTree>
    <p:extLst>
      <p:ext uri="{BB962C8B-B14F-4D97-AF65-F5344CB8AC3E}">
        <p14:creationId xmlns:p14="http://schemas.microsoft.com/office/powerpoint/2010/main" val="225950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Common Problem-Solving Strategies</a:t>
            </a:r>
          </a:p>
          <a:p>
            <a:r>
              <a:rPr lang="en-US" dirty="0"/>
              <a:t>Methods &amp; Parameters Warmup </a:t>
            </a:r>
          </a:p>
          <a:p>
            <a:r>
              <a:rPr lang="en-US" dirty="0"/>
              <a:t>Returns</a:t>
            </a:r>
          </a:p>
          <a:p>
            <a:r>
              <a:rPr lang="en-US" dirty="0"/>
              <a:t>Temperatures Example</a:t>
            </a:r>
          </a:p>
          <a:p>
            <a:r>
              <a:rPr lang="en-US" dirty="0">
                <a:solidFill>
                  <a:schemeClr val="tx1"/>
                </a:solidFill>
              </a:rPr>
              <a:t>Miscellaneous Tasks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31876" y="1633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C2 releasing later today, due </a:t>
            </a:r>
            <a:r>
              <a:rPr lang="en-US" b="1" dirty="0"/>
              <a:t>Tuesday, July 29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R3 releasing later today, due </a:t>
            </a:r>
            <a:r>
              <a:rPr lang="en-US" b="1" dirty="0"/>
              <a:t>Tuesday, July 29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Quiz 1 on </a:t>
            </a:r>
            <a:r>
              <a:rPr lang="en-US" b="1" dirty="0"/>
              <a:t>Thursday, July 31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Can’t make it? Email </a:t>
            </a:r>
            <a:r>
              <a:rPr lang="en-US"/>
              <a:t>Hannah ASAP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31627-8F6A-B014-F469-70F527AD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625D8-4590-ABBE-743C-F4E544C7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72376-1EBC-7A39-15D6-A2B5FC0C2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Common Problem-Solving Strategies</a:t>
            </a:r>
            <a:endParaRPr lang="en-US" dirty="0"/>
          </a:p>
          <a:p>
            <a:r>
              <a:rPr lang="en-US" dirty="0"/>
              <a:t>Methods &amp; Parameters Warmup </a:t>
            </a:r>
          </a:p>
          <a:p>
            <a:r>
              <a:rPr lang="en-US" dirty="0"/>
              <a:t>Returns</a:t>
            </a:r>
          </a:p>
          <a:p>
            <a:r>
              <a:rPr lang="en-US" dirty="0"/>
              <a:t>Temperatures Example</a:t>
            </a:r>
          </a:p>
          <a:p>
            <a:r>
              <a:rPr lang="en-US" dirty="0">
                <a:solidFill>
                  <a:schemeClr val="tx1"/>
                </a:solidFill>
              </a:rPr>
              <a:t>Miscellaneous Tasks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552E7-3C13-1A34-E46E-FF926A3157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4D8A129-0CBD-63BD-31CF-BE3CF541556E}"/>
              </a:ext>
            </a:extLst>
          </p:cNvPr>
          <p:cNvSpPr/>
          <p:nvPr/>
        </p:nvSpPr>
        <p:spPr>
          <a:xfrm rot="10800000">
            <a:off x="6901457" y="2214687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2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7680-BEA7-29B9-CAD4-72ECF2D9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 (1/2)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23BBB-7E33-B712-EAD4-A15505C6CE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219CF7-4A49-1F39-5F3B-6713530AB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3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C1D4F-95FF-2FE8-A15C-4A1398995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52807-B8E2-181A-004D-521647FA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 (2/2)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08866-D350-D617-AF49-1B0C0FEF27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CD01FB0-8CB9-B350-A259-8088126D0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0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Common Problem-Solving Strategies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7028C8"/>
                </a:solidFill>
              </a:rPr>
              <a:t>Methods &amp; Parameters Warmup </a:t>
            </a:r>
          </a:p>
          <a:p>
            <a:r>
              <a:rPr lang="en-US" dirty="0"/>
              <a:t>Returns</a:t>
            </a:r>
          </a:p>
          <a:p>
            <a:r>
              <a:rPr lang="en-US" dirty="0"/>
              <a:t>Temperatures Example</a:t>
            </a:r>
          </a:p>
          <a:p>
            <a:r>
              <a:rPr lang="en-US" dirty="0">
                <a:solidFill>
                  <a:schemeClr val="tx1"/>
                </a:solidFill>
              </a:rPr>
              <a:t>Miscellaneous Tasks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6365414" y="2770593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0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15B74-CD1D-3285-969C-A1CA62F3B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3D7F5-39F2-97FB-7605-09D0EC1F39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5D3FF4-E669-0043-7357-8F14680E96EB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mystery example (think)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733032-A67D-4156-1F33-46FC8191399C}"/>
              </a:ext>
            </a:extLst>
          </p:cNvPr>
          <p:cNvSpPr txBox="1"/>
          <p:nvPr/>
        </p:nvSpPr>
        <p:spPr>
          <a:xfrm>
            <a:off x="980439" y="1544407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of this program?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D77D2-502C-FD20-75C5-079A5AB8E5EF}"/>
              </a:ext>
            </a:extLst>
          </p:cNvPr>
          <p:cNvSpPr txBox="1"/>
          <p:nvPr/>
        </p:nvSpPr>
        <p:spPr>
          <a:xfrm>
            <a:off x="948432" y="2220382"/>
            <a:ext cx="64820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(z, y, x);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(y, x, z);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and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x));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2CE2E-F714-D6E4-24CD-A8E74322468A}"/>
              </a:ext>
            </a:extLst>
          </p:cNvPr>
          <p:cNvSpPr txBox="1"/>
          <p:nvPr/>
        </p:nvSpPr>
        <p:spPr>
          <a:xfrm>
            <a:off x="7531692" y="1409936"/>
            <a:ext cx="4496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 and 4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9 and 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and -7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 and -3 </a:t>
            </a:r>
          </a:p>
          <a:p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I'm lost</a:t>
            </a:r>
          </a:p>
        </p:txBody>
      </p:sp>
    </p:spTree>
    <p:extLst>
      <p:ext uri="{BB962C8B-B14F-4D97-AF65-F5344CB8AC3E}">
        <p14:creationId xmlns:p14="http://schemas.microsoft.com/office/powerpoint/2010/main" val="227438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14A47-38D1-50AA-C986-13CD657D4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CBEA5D-0FC7-C15B-5816-36CAAEA545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FCEB80-2642-F0E8-9634-4C11D6BEA138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Think Pair Share: mystery example (pair)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403D7-BEE3-F2F2-7DD2-E523D8096603}"/>
              </a:ext>
            </a:extLst>
          </p:cNvPr>
          <p:cNvSpPr txBox="1"/>
          <p:nvPr/>
        </p:nvSpPr>
        <p:spPr>
          <a:xfrm>
            <a:off x="980439" y="1544407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of this program?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CC938B-2930-4909-CC0D-AC0F7F9A9BE6}"/>
              </a:ext>
            </a:extLst>
          </p:cNvPr>
          <p:cNvSpPr txBox="1"/>
          <p:nvPr/>
        </p:nvSpPr>
        <p:spPr>
          <a:xfrm>
            <a:off x="948432" y="2220382"/>
            <a:ext cx="64820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(z, y, x);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(y, x, z);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z,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and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(y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x));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F1699-ACC3-B31F-E1EE-D9C108B16BD4}"/>
              </a:ext>
            </a:extLst>
          </p:cNvPr>
          <p:cNvSpPr txBox="1"/>
          <p:nvPr/>
        </p:nvSpPr>
        <p:spPr>
          <a:xfrm>
            <a:off x="7531692" y="1409936"/>
            <a:ext cx="4496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 and 4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9 and 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and -7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 and -3 </a:t>
            </a:r>
          </a:p>
          <a:p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5 and -7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I'm lost</a:t>
            </a:r>
          </a:p>
        </p:txBody>
      </p:sp>
    </p:spTree>
    <p:extLst>
      <p:ext uri="{BB962C8B-B14F-4D97-AF65-F5344CB8AC3E}">
        <p14:creationId xmlns:p14="http://schemas.microsoft.com/office/powerpoint/2010/main" val="1896020239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18137</TotalTime>
  <Words>1329</Words>
  <Application>Microsoft Office PowerPoint</Application>
  <PresentationFormat>Widescreen</PresentationFormat>
  <Paragraphs>241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Consolas</vt:lpstr>
      <vt:lpstr>Arial</vt:lpstr>
      <vt:lpstr>Calibri</vt:lpstr>
      <vt:lpstr>Montserrat ExtraBold</vt:lpstr>
      <vt:lpstr>Montserrat SemiBold</vt:lpstr>
      <vt:lpstr>Montserrat</vt:lpstr>
      <vt:lpstr>CSE 12X (adopted from CSE 373)</vt:lpstr>
      <vt:lpstr>Returns</vt:lpstr>
      <vt:lpstr>Agenda</vt:lpstr>
      <vt:lpstr>Announcements, Reminders</vt:lpstr>
      <vt:lpstr>Agenda</vt:lpstr>
      <vt:lpstr>Common Problem-Solving Strategies (1/2)</vt:lpstr>
      <vt:lpstr>Common Problem-Solving Strategies (2/2)</vt:lpstr>
      <vt:lpstr>Agenda</vt:lpstr>
      <vt:lpstr>PowerPoint Presentation</vt:lpstr>
      <vt:lpstr>PowerPoint Presentation</vt:lpstr>
      <vt:lpstr>Agenda</vt:lpstr>
      <vt:lpstr>PCM: Returns</vt:lpstr>
      <vt:lpstr>Recall: Math</vt:lpstr>
      <vt:lpstr>Recall: String Methods</vt:lpstr>
      <vt:lpstr>Reminder: Gumball &amp; Strings</vt:lpstr>
      <vt:lpstr>Agenda</vt:lpstr>
      <vt:lpstr>Agenda</vt:lpstr>
      <vt:lpstr>Revisiting Method Comments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Hannah Swoffer</cp:lastModifiedBy>
  <cp:revision>399</cp:revision>
  <dcterms:modified xsi:type="dcterms:W3CDTF">2025-07-24T17:34:58Z</dcterms:modified>
</cp:coreProperties>
</file>