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86" r:id="rId3"/>
    <p:sldId id="356" r:id="rId4"/>
    <p:sldId id="425" r:id="rId5"/>
    <p:sldId id="424" r:id="rId6"/>
    <p:sldId id="429" r:id="rId7"/>
    <p:sldId id="421" r:id="rId8"/>
    <p:sldId id="422" r:id="rId9"/>
    <p:sldId id="438" r:id="rId10"/>
    <p:sldId id="439" r:id="rId11"/>
    <p:sldId id="430" r:id="rId12"/>
    <p:sldId id="436" r:id="rId13"/>
    <p:sldId id="437" r:id="rId14"/>
    <p:sldId id="432" r:id="rId15"/>
    <p:sldId id="433" r:id="rId16"/>
    <p:sldId id="431" r:id="rId17"/>
    <p:sldId id="434" r:id="rId18"/>
    <p:sldId id="440" r:id="rId19"/>
  </p:sldIdLst>
  <p:sldSz cx="12192000" cy="6858000"/>
  <p:notesSz cx="6858000" cy="9144000"/>
  <p:embeddedFontLs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6F784-3583-4C40-ACD2-E2CF524EFEFD}" v="298" dt="2025-07-15T20:22:34.524"/>
    <p1510:client id="{F44ABD79-87FA-4E82-94F8-D2AC21828D91}" v="1" dt="2025-07-15T21:02:53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2" autoAdjust="0"/>
    <p:restoredTop sz="95134"/>
  </p:normalViewPr>
  <p:slideViewPr>
    <p:cSldViewPr snapToGrid="0">
      <p:cViewPr varScale="1">
        <p:scale>
          <a:sx n="82" d="100"/>
          <a:sy n="82" d="100"/>
        </p:scale>
        <p:origin x="69" y="405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7/15/2025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A9FCD-35D3-AEA9-2B0E-1CB7521E8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2481" y="5599206"/>
            <a:ext cx="1164291" cy="1164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3A209520-0708-CB8E-4CC9-6709D01ED1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48238EAE-D87A-F523-79BB-6D6900DF54C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21424-551B-543D-27D8-A8E328A3DF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0738" y="199010"/>
            <a:ext cx="815067" cy="8150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DF64AFFB-59FE-D68D-9A1F-45E4AB34DAB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10987-B7A7-7371-C84E-0524B9F642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0738" y="199010"/>
            <a:ext cx="815067" cy="8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urses.cs.washington.edu/courses/cse121/25su/resources/commentin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ourses.cs.washington.edu/courses/cse121/25su/resources/ed_shortcu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eCXF0A0xWH0Mc9WK-aIxpeeF26iGPiUwQnkN22R87k/edit?usp=sharing" TargetMode="External"/><Relationship Id="rId2" Type="http://schemas.openxmlformats.org/officeDocument/2006/relationships/hyperlink" Target="https://edstem.org/us/courses/79683/discussion/68149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dstem.org/us/courses/79683/discussion/681669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Methods; Parameters;</a:t>
            </a:r>
            <a:b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Scope Day 1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study spot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on campus? Off campus?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67251C10-EF0D-C885-0637-E318D64F1CB1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C10EC141-732C-E0D5-3CF1-651277741A60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6F6DF381-1368-8FE5-B301-E22C1999AB0E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E7A033B6-82DB-97D3-9ABA-9C0BB0BFC5F9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E26F1-3AEE-7380-2D31-2D8D301075DD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Method, Parameter Review</a:t>
            </a:r>
          </a:p>
          <a:p>
            <a:r>
              <a:rPr lang="en-US" dirty="0"/>
              <a:t>Code examples!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20116" y="27408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CB9AA541-39C9-549E-6865-F4C40DE1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1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Writing our own </a:t>
            </a:r>
            <a:r>
              <a:rPr lang="en-US" b="1" dirty="0"/>
              <a:t>methods</a:t>
            </a:r>
            <a:r>
              <a:rPr lang="en-US" dirty="0"/>
              <a:t> allows us to define our own commands!</a:t>
            </a:r>
          </a:p>
          <a:p>
            <a:pPr marL="114300" indent="0">
              <a:buNone/>
            </a:pPr>
            <a:r>
              <a:rPr lang="en-US" dirty="0"/>
              <a:t>(naming conventions for methods are same as variables: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 dirty="0">
                <a:latin typeface="Consolas" panose="020B0609020204030204" pitchFamily="49" charset="0"/>
              </a:rPr>
              <a:t>() </a:t>
            </a:r>
            <a:r>
              <a:rPr lang="en-US" sz="2800" spc="515" dirty="0">
                <a:latin typeface="Consolas" panose="020B0609020204030204" pitchFamily="49" charset="0"/>
              </a:rPr>
              <a:t>{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 </a:t>
            </a:r>
            <a:r>
              <a:rPr lang="en-US" sz="28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 dirty="0">
                <a:latin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23D0B260-A374-9982-429F-7B2F8EE1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06-C6B6-CC78-CB6C-D3B610B2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DC74-6811-A43B-3E73-E63516E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7F04F-91E9-E391-37E3-724B1F54634A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5191F69-DB25-2AE0-D2A6-C1458885C987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358CFD1-FA30-4060-99C1-EF00B6C70B5A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A5FC7FB-674E-467E-01EF-B196A67DCB1F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E0A86CD1-64BF-1469-F320-66E81E8DC6E1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91B9-B6E2-1EAB-0778-6A4465DF446E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614E-D275-2193-8898-2B6802ACEF96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F0249-CE0E-8656-D42D-92FDA1913FA2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E96F-5441-6BAA-DA00-67BC5BE5A850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</p:spTree>
    <p:extLst>
      <p:ext uri="{BB962C8B-B14F-4D97-AF65-F5344CB8AC3E}">
        <p14:creationId xmlns:p14="http://schemas.microsoft.com/office/powerpoint/2010/main" val="171518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19DA-7CF1-667F-FCA5-F910C4531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C45DA-1449-3D02-4054-CEA881DF3D2B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EF84A3FB-AEFD-EB1A-3B6A-031CB7B08A10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77077AA-9AA7-EA47-0922-42FE7AC6ACD6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941549F-8A1A-BCC3-82C3-E2057EEB5F69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94BBACF-B8BA-76CC-E7C3-8E813A8969A5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E6B3-447A-A3D7-4D56-0AC5C5996D64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B7A8-84B8-467F-643B-9E6A601C67F8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BB841-D620-0D2A-2F14-39BF634702E6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9FD3B-85FE-9CAB-30F1-1A6FA43E77D3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B6F4F6-988B-08EB-E6C2-CAEF0FE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(Pair)</a:t>
            </a:r>
          </a:p>
        </p:txBody>
      </p:sp>
    </p:spTree>
    <p:extLst>
      <p:ext uri="{BB962C8B-B14F-4D97-AF65-F5344CB8AC3E}">
        <p14:creationId xmlns:p14="http://schemas.microsoft.com/office/powerpoint/2010/main" val="223836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 dirty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D17CA826-9C87-1D05-7065-0E192764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C2CEB-8856-BCF1-F712-C372ECA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26D-67DE-D595-B226-39462C91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BFD9-CB58-71D5-8A19-36AD0758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scope rules also apply to methods and parameters!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method </a:t>
            </a:r>
            <a:r>
              <a:rPr lang="en-US" sz="2800" spc="-5" dirty="0"/>
              <a:t>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method</a:t>
            </a:r>
            <a:r>
              <a:rPr lang="en-US" sz="2800" spc="-5" dirty="0"/>
              <a:t>!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8B-0A74-DE95-ADBF-12DDEBD7F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4257E77-35FA-B0C0-664F-77BD5D847499}"/>
              </a:ext>
            </a:extLst>
          </p:cNvPr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CFF690-716D-EC42-7E9B-B7EA779A2D28}"/>
              </a:ext>
            </a:extLst>
          </p:cNvPr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D818ECB-72B2-B05A-4AF4-EDE9041A61FF}"/>
              </a:ext>
            </a:extLst>
          </p:cNvPr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0B1A079-189C-4C81-C5F4-CCF50E0D5AAC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57E4518-DBF4-5528-D10B-96B927547619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F8549BB-9842-6B87-908B-01FA287BEF70}"/>
              </a:ext>
            </a:extLst>
          </p:cNvPr>
          <p:cNvSpPr txBox="1"/>
          <p:nvPr/>
        </p:nvSpPr>
        <p:spPr>
          <a:xfrm>
            <a:off x="10456608" y="4537209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4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sz="2800" spc="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31A7EF-D88E-92FE-4DBD-17861C259C8C}"/>
              </a:ext>
            </a:extLst>
          </p:cNvPr>
          <p:cNvSpPr/>
          <p:nvPr/>
        </p:nvSpPr>
        <p:spPr>
          <a:xfrm rot="10800000">
            <a:off x="9919242" y="3773510"/>
            <a:ext cx="391005" cy="1970467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 descr="small black corgi peeking its head up at the bottom of the slide">
            <a:extLst>
              <a:ext uri="{FF2B5EF4-FFF2-40B4-BE49-F238E27FC236}">
                <a16:creationId xmlns:a16="http://schemas.microsoft.com/office/drawing/2014/main" id="{979BB6E8-4DDB-BE28-1F13-9D51438D1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9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598"/>
            <a:ext cx="11091530" cy="5185145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114300" indent="0">
              <a:buNone/>
            </a:pPr>
            <a:r>
              <a:rPr lang="en-US" dirty="0"/>
              <a:t>See the </a:t>
            </a:r>
            <a:r>
              <a:rPr lang="en-US" dirty="0">
                <a:hlinkClick r:id="rId2"/>
              </a:rPr>
              <a:t>CSE 121 Commenting Guide</a:t>
            </a:r>
            <a:r>
              <a:rPr lang="en-US" dirty="0"/>
              <a:t> for more details!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7154E640-9BDA-F765-796E-29D7AC2A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7490B716-D22A-BCD4-FFD1-C21045913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830371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2741B229-E0E0-C4E9-EF4B-5EF6949D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0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dirty="0"/>
              <a:t>Code examples!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20F004F1-8720-6212-9979-255D145F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P1: Election Simulator out today, due Tuesday July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Quiz 0 is on Thursday, July 17</a:t>
            </a:r>
            <a:r>
              <a:rPr lang="en-US" baseline="30000" dirty="0"/>
              <a:t>th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Hannah </a:t>
            </a:r>
            <a:r>
              <a:rPr lang="en-US" u="sng" dirty="0"/>
              <a:t>ASAP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2"/>
              </a:rPr>
              <a:t>Ed Shortcuts page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2F40D654-7439-513A-CCA8-5803A87AE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Taken </a:t>
            </a:r>
            <a:r>
              <a:rPr lang="en-US" u="sng" dirty="0"/>
              <a:t>on paper</a:t>
            </a:r>
            <a:r>
              <a:rPr lang="en-US" dirty="0"/>
              <a:t>, </a:t>
            </a:r>
            <a:r>
              <a:rPr lang="en-US" u="sng" dirty="0"/>
              <a:t>in your registered quiz section</a:t>
            </a:r>
          </a:p>
          <a:p>
            <a:pPr lvl="1"/>
            <a:r>
              <a:rPr lang="en-US" dirty="0">
                <a:hlinkClick r:id="rId2"/>
              </a:rPr>
              <a:t>Quiz logistics in detail</a:t>
            </a:r>
            <a:endParaRPr lang="en-US" dirty="0"/>
          </a:p>
          <a:p>
            <a:r>
              <a:rPr lang="en-US" dirty="0"/>
              <a:t>Broadly: focused on concepts, reading, writing, and debugging code</a:t>
            </a:r>
          </a:p>
          <a:p>
            <a:r>
              <a:rPr lang="en-US" dirty="0"/>
              <a:t>Main topics: printing, datatypes, expressions, variables, Strings, for loops</a:t>
            </a:r>
          </a:p>
          <a:p>
            <a:r>
              <a:rPr lang="en-US" dirty="0"/>
              <a:t>You get to bring one sheet of notes (8.5x11in, or standard A4)</a:t>
            </a:r>
          </a:p>
          <a:p>
            <a:pPr lvl="1"/>
            <a:r>
              <a:rPr lang="en-US" b="1" dirty="0"/>
              <a:t>We are also providing a </a:t>
            </a:r>
            <a:r>
              <a:rPr lang="en-US" b="1" dirty="0">
                <a:hlinkClick r:id="rId3"/>
              </a:rPr>
              <a:t>reference sheet</a:t>
            </a:r>
            <a:r>
              <a:rPr lang="en-US" b="1" dirty="0"/>
              <a:t> on the exam</a:t>
            </a:r>
          </a:p>
          <a:p>
            <a:pPr lvl="2"/>
            <a:r>
              <a:rPr lang="en-US" dirty="0"/>
              <a:t>This can be found in the Ed post titled “FINAL REMINDER – Quiz 0 TOMORROW” and in a comment on the “Quiz 0 Logistics” post</a:t>
            </a:r>
          </a:p>
          <a:p>
            <a:pPr marL="114300" indent="0">
              <a:buNone/>
            </a:pPr>
            <a:r>
              <a:rPr lang="en-US" dirty="0"/>
              <a:t>Resources:</a:t>
            </a:r>
          </a:p>
          <a:p>
            <a:r>
              <a:rPr lang="en-US" dirty="0">
                <a:hlinkClick r:id="rId4"/>
              </a:rPr>
              <a:t>Practice quizzes</a:t>
            </a:r>
            <a:endParaRPr lang="en-US" dirty="0"/>
          </a:p>
          <a:p>
            <a:r>
              <a:rPr lang="en-US" dirty="0"/>
              <a:t>Quiz section problems!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7DB66005-6C08-D1A8-47E5-4E0F3FD1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P1 does </a:t>
            </a:r>
            <a:r>
              <a:rPr lang="en-US" i="1" dirty="0"/>
              <a:t>not</a:t>
            </a:r>
            <a:r>
              <a:rPr lang="en-US" dirty="0"/>
              <a:t> require you to use methods (though you can!). </a:t>
            </a:r>
          </a:p>
          <a:p>
            <a:pPr lvl="1"/>
            <a:r>
              <a:rPr lang="en-US" dirty="0"/>
              <a:t>advice: feeling shaky on writing methods? don’t do it for P1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advice: don’t put off P1 to study for Quiz 0</a:t>
            </a:r>
          </a:p>
          <a:p>
            <a:pPr lvl="1"/>
            <a:r>
              <a:rPr lang="en-US" dirty="0"/>
              <a:t>easy way to fall behind in </a:t>
            </a:r>
            <a:r>
              <a:rPr lang="en-US"/>
              <a:t>the class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5669B5AC-D753-37C9-1575-1D52B423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A9F3-98A3-8807-9410-299921C3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FBAB-C460-E21F-472C-F305AEF10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</a:t>
            </a:r>
            <a:r>
              <a:rPr lang="en-US" i="1" dirty="0"/>
              <a:t>pseudo-random</a:t>
            </a:r>
            <a:r>
              <a:rPr lang="en-US" dirty="0"/>
              <a:t> numbers.</a:t>
            </a:r>
          </a:p>
          <a:p>
            <a:pPr marL="114300" indent="0">
              <a:buNone/>
            </a:pPr>
            <a:r>
              <a:rPr lang="en-US" sz="2800" dirty="0" err="1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returns a pseudo-random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 value from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[0,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dirty="0"/>
              <a:t>i.e. between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 and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2502-B6B6-530F-DC0E-24C11975D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object 3" descr="The line of code “Random rand = new Random();”. It is split into three parts: the type Random, the name rand, and the Random creation code new Random();">
            <a:extLst>
              <a:ext uri="{FF2B5EF4-FFF2-40B4-BE49-F238E27FC236}">
                <a16:creationId xmlns:a16="http://schemas.microsoft.com/office/drawing/2014/main" id="{34AB9F83-272E-E672-3312-EEFDD8CC0754}"/>
              </a:ext>
            </a:extLst>
          </p:cNvPr>
          <p:cNvSpPr/>
          <p:nvPr/>
        </p:nvSpPr>
        <p:spPr>
          <a:xfrm>
            <a:off x="3252147" y="3750052"/>
            <a:ext cx="5632080" cy="80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01679-5B32-146D-B44C-580D43B8511B}"/>
              </a:ext>
            </a:extLst>
          </p:cNvPr>
          <p:cNvSpPr txBox="1"/>
          <p:nvPr/>
        </p:nvSpPr>
        <p:spPr>
          <a:xfrm>
            <a:off x="3357473" y="50168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36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small black corgi peeking its head up at the bottom of the slide">
            <a:extLst>
              <a:ext uri="{FF2B5EF4-FFF2-40B4-BE49-F238E27FC236}">
                <a16:creationId xmlns:a16="http://schemas.microsoft.com/office/drawing/2014/main" id="{C6E7FBD8-55E9-7C69-63A1-9ED25DACF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pseudo-random numbers.</a:t>
            </a:r>
          </a:p>
          <a:p>
            <a:r>
              <a:rPr lang="en-US" dirty="0"/>
              <a:t>the Random </a:t>
            </a:r>
            <a:r>
              <a:rPr lang="en-US" b="1" dirty="0"/>
              <a:t>class</a:t>
            </a:r>
            <a:r>
              <a:rPr lang="en-US" dirty="0"/>
              <a:t> is found in the </a:t>
            </a:r>
            <a:r>
              <a:rPr lang="en-US" dirty="0" err="1"/>
              <a:t>java.util</a:t>
            </a:r>
            <a:r>
              <a:rPr lang="en-US" dirty="0"/>
              <a:t> </a:t>
            </a:r>
            <a:r>
              <a:rPr lang="en-US" b="1" dirty="0"/>
              <a:t>package</a:t>
            </a:r>
            <a:r>
              <a:rPr lang="en-US" dirty="0"/>
              <a:t>; to use, need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r>
              <a:rPr lang="en-US" dirty="0"/>
              <a:t>we can “seed” the generator to make it behave 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394939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BF3D7F5C-BF3C-0459-87F1-AFB17796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  <p:pic>
        <p:nvPicPr>
          <p:cNvPr id="3" name="Picture 2" descr="small black corgi peeking its head up at the bottom of the slide">
            <a:extLst>
              <a:ext uri="{FF2B5EF4-FFF2-40B4-BE49-F238E27FC236}">
                <a16:creationId xmlns:a16="http://schemas.microsoft.com/office/drawing/2014/main" id="{19A39876-EFA1-5671-70CB-FBBD86BF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dirty="0"/>
              <a:t>Code examples!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044718" y="2192540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mall black corgi peeking its head up at the bottom of the slide">
            <a:extLst>
              <a:ext uri="{FF2B5EF4-FFF2-40B4-BE49-F238E27FC236}">
                <a16:creationId xmlns:a16="http://schemas.microsoft.com/office/drawing/2014/main" id="{01A8FBD4-8EEC-0087-92ED-AB062D74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823668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1311</Words>
  <Application>Microsoft Office PowerPoint</Application>
  <PresentationFormat>Widescreen</PresentationFormat>
  <Paragraphs>238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Consolas</vt:lpstr>
      <vt:lpstr>Arial</vt:lpstr>
      <vt:lpstr>Montserrat ExtraBold</vt:lpstr>
      <vt:lpstr>Montserrat SemiBold</vt:lpstr>
      <vt:lpstr>Montserrat</vt:lpstr>
      <vt:lpstr>Calibri</vt:lpstr>
      <vt:lpstr>CSE 12X (adopted from CSE 373)</vt:lpstr>
      <vt:lpstr>Methods; Parameters; Scope Day 1</vt:lpstr>
      <vt:lpstr>Agenda</vt:lpstr>
      <vt:lpstr>Announcements, Reminders</vt:lpstr>
      <vt:lpstr>A bit more on Quiz 0</vt:lpstr>
      <vt:lpstr>A bit more on P1</vt:lpstr>
      <vt:lpstr>Last Time: Random</vt:lpstr>
      <vt:lpstr>Last Time: Random</vt:lpstr>
      <vt:lpstr>Last Time: Math</vt:lpstr>
      <vt:lpstr>Agenda</vt:lpstr>
      <vt:lpstr>Agenda</vt:lpstr>
      <vt:lpstr>PCM: Methods</vt:lpstr>
      <vt:lpstr>Think Pair Share: Hello Goodbye (Think)</vt:lpstr>
      <vt:lpstr>Think Pair Share: Hello Goodbye (Pair)</vt:lpstr>
      <vt:lpstr>PCM: Parameters</vt:lpstr>
      <vt:lpstr>PCM: Scope</vt:lpstr>
      <vt:lpstr>New: Method Comments</vt:lpstr>
      <vt:lpstr>New: Class Constants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341</cp:revision>
  <dcterms:modified xsi:type="dcterms:W3CDTF">2025-07-15T21:02:53Z</dcterms:modified>
</cp:coreProperties>
</file>