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415" r:id="rId3"/>
    <p:sldId id="356" r:id="rId4"/>
    <p:sldId id="416" r:id="rId5"/>
    <p:sldId id="395" r:id="rId6"/>
    <p:sldId id="381" r:id="rId7"/>
    <p:sldId id="414" r:id="rId8"/>
    <p:sldId id="397" r:id="rId9"/>
    <p:sldId id="398" r:id="rId10"/>
    <p:sldId id="413" r:id="rId11"/>
    <p:sldId id="403" r:id="rId12"/>
    <p:sldId id="424" r:id="rId13"/>
    <p:sldId id="423" r:id="rId14"/>
    <p:sldId id="406" r:id="rId15"/>
    <p:sldId id="407" r:id="rId16"/>
    <p:sldId id="408" r:id="rId17"/>
    <p:sldId id="409" r:id="rId18"/>
    <p:sldId id="399" r:id="rId19"/>
    <p:sldId id="400" r:id="rId20"/>
    <p:sldId id="422" r:id="rId21"/>
    <p:sldId id="405" r:id="rId22"/>
    <p:sldId id="410" r:id="rId23"/>
    <p:sldId id="411" r:id="rId24"/>
    <p:sldId id="419" r:id="rId25"/>
  </p:sldIdLst>
  <p:sldSz cx="12192000" cy="6858000"/>
  <p:notesSz cx="6858000" cy="9144000"/>
  <p:embeddedFontLst>
    <p:embeddedFont>
      <p:font typeface="Cascadia Code Light" panose="020B0609020000020004" pitchFamily="49" charset="0"/>
      <p:regular r:id="rId28"/>
      <p:italic r:id="rId29"/>
    </p:embeddedFont>
    <p:embeddedFont>
      <p:font typeface="Consolas" panose="020B0609020204030204" pitchFamily="49" charset="0"/>
      <p:regular r:id="rId30"/>
      <p:bold r:id="rId31"/>
      <p:italic r:id="rId32"/>
      <p:bold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Montserrat ExtraBold" panose="00000900000000000000" pitchFamily="2" charset="0"/>
      <p:bold r:id="rId38"/>
      <p:italic r:id="rId39"/>
      <p:boldItalic r:id="rId40"/>
    </p:embeddedFont>
    <p:embeddedFont>
      <p:font typeface="Montserrat SemiBold" panose="000007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7" roundtripDataSignature="AMtx7mi8dWrwCSJhu53tQRppDdHoobhiM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7781A1-A2C5-42D0-06E9-8AED046F1B1D}" name="Hannah Swoffer" initials="HS" userId="2d1b4be5bb37386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57E"/>
    <a:srgbClr val="CF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5BEB4-B7A5-4DBA-8E9B-C42DA3AFB2E7}" v="12" dt="2025-07-08T21:21:16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63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65BF56-4A4D-4DEA-BF4B-8ED38A61B5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E3BD0-CCFC-4760-AAF3-CF9B94D18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0203-2B6C-4376-BFEA-B4E212133564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7/9/2025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70846-9548-41CC-857D-BF91CA71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6BCD5-B21F-45B8-9F34-078703248D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2362-2E36-4DA0-BABD-FE59F686457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1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9" descr="University of Washingt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Summer 2025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8;p29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04: for Loops</a:t>
            </a:r>
            <a:endParaRPr lang="en-US" sz="9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121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22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127" y="2753847"/>
            <a:ext cx="1269525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14463" y="1251642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52793" y="4340405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9"/>
          <p:cNvSpPr txBox="1"/>
          <p:nvPr/>
        </p:nvSpPr>
        <p:spPr>
          <a:xfrm>
            <a:off x="227293" y="5624764"/>
            <a:ext cx="215486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  <a:tabLst/>
              <a:defRPr/>
            </a:pPr>
            <a:r>
              <a:rPr lang="en-US" sz="1200" b="1" i="0" u="none" strike="noStrike" cap="none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Questions during Class?</a:t>
            </a:r>
            <a:endParaRPr lang="en-US" sz="1200" b="0" i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lang="en-US" sz="1200" b="1" i="0" u="none" strike="noStrike" cap="none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b="0" i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1" i="0" u="none" strike="noStrike" cap="none" err="1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sli.do</a:t>
            </a:r>
            <a:r>
              <a:rPr lang="en-US" sz="2000" b="1" i="0" u="none" strike="noStrike" cap="none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    #cse121 </a:t>
            </a:r>
            <a:endParaRPr b="1" i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7D575-6959-9A76-AD27-D15013A913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32703" y="5607307"/>
            <a:ext cx="1173646" cy="11736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BABC5B18-FB33-F6B8-4C29-4724707E45C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43E64A9D-13F4-4F7A-870E-E779341A833A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Summer 2025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8;p29">
            <a:extLst>
              <a:ext uri="{FF2B5EF4-FFF2-40B4-BE49-F238E27FC236}">
                <a16:creationId xmlns:a16="http://schemas.microsoft.com/office/drawing/2014/main" id="{B41F9C52-9595-7063-5F17-0D0F6167E853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04: for Loops</a:t>
            </a:r>
            <a:endParaRPr lang="en-US" sz="9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>
  <p:cSld name="Pracitce: Thi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Summer 2025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52;p32">
            <a:extLst>
              <a:ext uri="{FF2B5EF4-FFF2-40B4-BE49-F238E27FC236}">
                <a16:creationId xmlns:a16="http://schemas.microsoft.com/office/drawing/2014/main" id="{7CB162C5-D013-0E9F-304A-00EF111A719D}"/>
              </a:ext>
            </a:extLst>
          </p:cNvPr>
          <p:cNvSpPr txBox="1"/>
          <p:nvPr userDrawn="1"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53;p32" descr="Graphic 12">
            <a:extLst>
              <a:ext uri="{FF2B5EF4-FFF2-40B4-BE49-F238E27FC236}">
                <a16:creationId xmlns:a16="http://schemas.microsoft.com/office/drawing/2014/main" id="{6639FEF2-EB20-D618-A4FD-015344F21E4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8;p29">
            <a:extLst>
              <a:ext uri="{FF2B5EF4-FFF2-40B4-BE49-F238E27FC236}">
                <a16:creationId xmlns:a16="http://schemas.microsoft.com/office/drawing/2014/main" id="{B76CE4EC-4372-E582-9ACB-BBC5E5823C9E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04: for Loops</a:t>
            </a:r>
            <a:endParaRPr lang="en-US" sz="9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67FF9-E693-99F7-F597-4DD860775B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083" y="199010"/>
            <a:ext cx="830957" cy="8309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Practi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5271611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Summer 2025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8;p29">
            <a:extLst>
              <a:ext uri="{FF2B5EF4-FFF2-40B4-BE49-F238E27FC236}">
                <a16:creationId xmlns:a16="http://schemas.microsoft.com/office/drawing/2014/main" id="{1F7C18B4-4AA8-2287-2ED4-9209823181AA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04: for Loops</a:t>
            </a:r>
            <a:endParaRPr lang="en-US" sz="9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9E0F32-1FB9-69E8-EB64-9B78841E79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083" y="199010"/>
            <a:ext cx="830957" cy="83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University of Washingt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Summer 2025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296502"/>
            <a:ext cx="24575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 b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18;p29">
            <a:extLst>
              <a:ext uri="{FF2B5EF4-FFF2-40B4-BE49-F238E27FC236}">
                <a16:creationId xmlns:a16="http://schemas.microsoft.com/office/drawing/2014/main" id="{3464CA4F-B2BA-4EB6-D97A-7A3537AE46CD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04: for Loops</a:t>
            </a:r>
            <a:endParaRPr lang="en-US" sz="9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5zR2xFWAKdzmnXETiz3xyG?si=3ec878de3d574b3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 idx="4294967295"/>
          </p:nvPr>
        </p:nvSpPr>
        <p:spPr>
          <a:xfrm>
            <a:off x="305332" y="4125093"/>
            <a:ext cx="6212927" cy="19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3600" b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for Loops</a:t>
            </a:r>
            <a:endParaRPr sz="3600"/>
          </a:p>
        </p:txBody>
      </p:sp>
      <p:sp>
        <p:nvSpPr>
          <p:cNvPr id="92" name="Google Shape;92;p1"/>
          <p:cNvSpPr txBox="1"/>
          <p:nvPr/>
        </p:nvSpPr>
        <p:spPr>
          <a:xfrm>
            <a:off x="7148324" y="1757979"/>
            <a:ext cx="43854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lang="en-US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br>
              <a:rPr lang="en-US" sz="2200" b="0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Have you heard of corgi yoga?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23;p29">
            <a:extLst>
              <a:ext uri="{FF2B5EF4-FFF2-40B4-BE49-F238E27FC236}">
                <a16:creationId xmlns:a16="http://schemas.microsoft.com/office/drawing/2014/main" id="{C5E7BACA-EC1A-F75A-8907-C34CAD2EE0F4}"/>
              </a:ext>
            </a:extLst>
          </p:cNvPr>
          <p:cNvSpPr txBox="1"/>
          <p:nvPr/>
        </p:nvSpPr>
        <p:spPr>
          <a:xfrm>
            <a:off x="486355" y="2794656"/>
            <a:ext cx="11370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LEC 04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95;p1">
            <a:extLst>
              <a:ext uri="{FF2B5EF4-FFF2-40B4-BE49-F238E27FC236}">
                <a16:creationId xmlns:a16="http://schemas.microsoft.com/office/drawing/2014/main" id="{B9D2DC36-B905-59F2-D07F-00ECF879BDBC}"/>
              </a:ext>
            </a:extLst>
          </p:cNvPr>
          <p:cNvSpPr txBox="1"/>
          <p:nvPr/>
        </p:nvSpPr>
        <p:spPr>
          <a:xfrm>
            <a:off x="7281076" y="3842619"/>
            <a:ext cx="45399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 algn="ctr">
              <a:buClr>
                <a:srgbClr val="404040"/>
              </a:buClr>
              <a:buSzPts val="2200"/>
            </a:pPr>
            <a:r>
              <a:rPr lang="en-US"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</a:t>
            </a: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♣️</a:t>
            </a: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CSE 121 25su Lecture Tunes </a:t>
            </a: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♣️</a:t>
            </a:r>
            <a:endParaRPr lang="fr-FR" sz="120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96;p1">
            <a:extLst>
              <a:ext uri="{FF2B5EF4-FFF2-40B4-BE49-F238E27FC236}">
                <a16:creationId xmlns:a16="http://schemas.microsoft.com/office/drawing/2014/main" id="{05064A91-4448-EC73-A802-AFBE6F422176}"/>
              </a:ext>
            </a:extLst>
          </p:cNvPr>
          <p:cNvSpPr txBox="1"/>
          <p:nvPr/>
        </p:nvSpPr>
        <p:spPr>
          <a:xfrm>
            <a:off x="6996450" y="4379696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120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" name="Google Shape;97;p1">
            <a:extLst>
              <a:ext uri="{FF2B5EF4-FFF2-40B4-BE49-F238E27FC236}">
                <a16:creationId xmlns:a16="http://schemas.microsoft.com/office/drawing/2014/main" id="{F8764A53-DD78-DB1F-EDB0-21AEB13B0C81}"/>
              </a:ext>
            </a:extLst>
          </p:cNvPr>
          <p:cNvSpPr txBox="1"/>
          <p:nvPr/>
        </p:nvSpPr>
        <p:spPr>
          <a:xfrm>
            <a:off x="6996450" y="4640308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20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" name="Google Shape;98;p1">
            <a:extLst>
              <a:ext uri="{FF2B5EF4-FFF2-40B4-BE49-F238E27FC236}">
                <a16:creationId xmlns:a16="http://schemas.microsoft.com/office/drawing/2014/main" id="{4D528672-0C0D-11CB-2FDA-FAF5C85C6CC6}"/>
              </a:ext>
            </a:extLst>
          </p:cNvPr>
          <p:cNvSpPr txBox="1"/>
          <p:nvPr/>
        </p:nvSpPr>
        <p:spPr>
          <a:xfrm>
            <a:off x="8149349" y="4379696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Hannah Swoffer</a:t>
            </a:r>
            <a:endParaRPr sz="12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DD122B-EF48-8D86-D74C-ACB84583F516}"/>
              </a:ext>
            </a:extLst>
          </p:cNvPr>
          <p:cNvSpPr txBox="1"/>
          <p:nvPr/>
        </p:nvSpPr>
        <p:spPr>
          <a:xfrm>
            <a:off x="8180171" y="4640308"/>
            <a:ext cx="3494363" cy="1061829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Abby</a:t>
            </a:r>
            <a:endParaRPr lang="en-US" sz="1050"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Hannah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Julia</a:t>
            </a:r>
          </a:p>
          <a:p>
            <a:pPr marR="0" algn="l" rtl="0" fontAlgn="t">
              <a:lnSpc>
                <a:spcPct val="150000"/>
              </a:lnSpc>
            </a:pPr>
            <a:endParaRPr lang="en-US" sz="1050"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Merav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Trey</a:t>
            </a:r>
          </a:p>
        </p:txBody>
      </p:sp>
      <p:pic>
        <p:nvPicPr>
          <p:cNvPr id="16" name="Picture 15" descr="A group of orange and black corgis at corgi yoga">
            <a:extLst>
              <a:ext uri="{FF2B5EF4-FFF2-40B4-BE49-F238E27FC236}">
                <a16:creationId xmlns:a16="http://schemas.microsoft.com/office/drawing/2014/main" id="{EABC7DAA-D83E-7A8A-0744-2AEDC477F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243" y="1653015"/>
            <a:ext cx="2045011" cy="27266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FB97A-EBBC-90D0-61E8-AB031BCCF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5267-46CE-D2A5-DA93-03FEE498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Chaining methods in expressions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D5133-8D0E-83E6-5B00-E7BEFC9618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F0BC6-EC32-F015-8A4B-0FFF6AFD429C}"/>
              </a:ext>
            </a:extLst>
          </p:cNvPr>
          <p:cNvSpPr txBox="1"/>
          <p:nvPr/>
        </p:nvSpPr>
        <p:spPr>
          <a:xfrm>
            <a:off x="838195" y="2946310"/>
            <a:ext cx="10349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(7, 8).</a:t>
            </a:r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() + </a:t>
            </a:r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(8) + "ball"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46D31-7135-CC2B-92E4-17CDCD57738F}"/>
              </a:ext>
            </a:extLst>
          </p:cNvPr>
          <p:cNvSpPr txBox="1"/>
          <p:nvPr/>
        </p:nvSpPr>
        <p:spPr>
          <a:xfrm>
            <a:off x="838192" y="3732654"/>
            <a:ext cx="10349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              "g".</a:t>
            </a:r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() + </a:t>
            </a:r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(8) + "ball"</a:t>
            </a:r>
            <a:endParaRPr lang="en-US" sz="24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5C5C022-3B66-EBBA-54F1-A64B5C827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15518"/>
              </p:ext>
            </p:extLst>
          </p:nvPr>
        </p:nvGraphicFramePr>
        <p:xfrm>
          <a:off x="3369225" y="1543879"/>
          <a:ext cx="5453550" cy="100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55">
                  <a:extLst>
                    <a:ext uri="{9D8B030D-6E8A-4147-A177-3AD203B41FA5}">
                      <a16:colId xmlns:a16="http://schemas.microsoft.com/office/drawing/2014/main" val="3874129439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9037766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073113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208589544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739331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04357698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7312641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2397371736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43654077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808435129"/>
                    </a:ext>
                  </a:extLst>
                </a:gridCol>
              </a:tblGrid>
              <a:tr h="5449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276"/>
                  </a:ext>
                </a:extLst>
              </a:tr>
              <a:tr h="4216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510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1579783-B876-416D-086C-BB9376D61C72}"/>
              </a:ext>
            </a:extLst>
          </p:cNvPr>
          <p:cNvSpPr txBox="1"/>
          <p:nvPr/>
        </p:nvSpPr>
        <p:spPr>
          <a:xfrm>
            <a:off x="838192" y="4482937"/>
            <a:ext cx="10349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                            "G" + </a:t>
            </a:r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(8) + "ball"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7B9621-CC38-1E35-891D-5C5F045C5502}"/>
              </a:ext>
            </a:extLst>
          </p:cNvPr>
          <p:cNvSpPr txBox="1"/>
          <p:nvPr/>
        </p:nvSpPr>
        <p:spPr>
          <a:xfrm>
            <a:off x="838192" y="5233220"/>
            <a:ext cx="10349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                            "G" +      "um"      + "ball"</a:t>
            </a:r>
            <a:endParaRPr lang="en-US" sz="240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D787A8F-BE6E-265A-F568-6B534849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0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4D9CF-29D2-C6CD-0E86-E45500642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703E-B315-3008-0579-75A9947B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Aside: Gumball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2D860-FF39-2A4C-07AC-FD45EEC9C3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2" descr="Miya's corgi, Gumball, lying down belly-up on a soft-looking rug">
            <a:extLst>
              <a:ext uri="{FF2B5EF4-FFF2-40B4-BE49-F238E27FC236}">
                <a16:creationId xmlns:a16="http://schemas.microsoft.com/office/drawing/2014/main" id="{2E41297B-CA7E-CB56-16C8-DD9D39B0F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34" y="4210596"/>
            <a:ext cx="3827929" cy="193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iya's corgi, Gumball, looking a little tired/grumpy">
            <a:extLst>
              <a:ext uri="{FF2B5EF4-FFF2-40B4-BE49-F238E27FC236}">
                <a16:creationId xmlns:a16="http://schemas.microsoft.com/office/drawing/2014/main" id="{7B2C12BD-8DC3-D6E4-C126-C37889ECA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35" y="1339649"/>
            <a:ext cx="3827929" cy="28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iya's gorgeous corgi, Gumball, with a rainbow scarf on a tennis court; his tongue is sticking out and he's smiling!">
            <a:extLst>
              <a:ext uri="{FF2B5EF4-FFF2-40B4-BE49-F238E27FC236}">
                <a16:creationId xmlns:a16="http://schemas.microsoft.com/office/drawing/2014/main" id="{25CFB01E-B7AF-5AB4-43DB-AEBE028C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4" y="1339650"/>
            <a:ext cx="3602141" cy="48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iya's corgi, Gumball, smiling with a Pumpkin scarf">
            <a:extLst>
              <a:ext uri="{FF2B5EF4-FFF2-40B4-BE49-F238E27FC236}">
                <a16:creationId xmlns:a16="http://schemas.microsoft.com/office/drawing/2014/main" id="{98D8549D-3C87-0AF5-2FF0-87C368E6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682" y="1339649"/>
            <a:ext cx="3602141" cy="480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834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4B752-802C-B8E5-65B5-87F121C79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3E14-C33E-BCD2-DD58-82847621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8CE14-0441-91D7-D395-001F7FC51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Announcements, Reminders</a:t>
            </a:r>
          </a:p>
          <a:p>
            <a:r>
              <a:rPr lang="en-US">
                <a:solidFill>
                  <a:schemeClr val="tx1"/>
                </a:solidFill>
              </a:rPr>
              <a:t>Strings and Characters Review</a:t>
            </a:r>
          </a:p>
          <a:p>
            <a:r>
              <a:rPr lang="en-US" b="1">
                <a:solidFill>
                  <a:srgbClr val="7028C8"/>
                </a:solidFill>
              </a:rPr>
              <a:t>Code Example! Strings, Names, and Substrings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For Loop Review</a:t>
            </a:r>
          </a:p>
          <a:p>
            <a:r>
              <a:rPr lang="en-US">
                <a:solidFill>
                  <a:schemeClr val="tx1"/>
                </a:solidFill>
              </a:rPr>
              <a:t>Code Example! Countdown</a:t>
            </a:r>
          </a:p>
          <a:p>
            <a:r>
              <a:rPr lang="en-US">
                <a:solidFill>
                  <a:schemeClr val="tx1"/>
                </a:solidFill>
              </a:rPr>
              <a:t>Code Example! Spelling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B7594-DE2C-554D-1121-BDA1AFA6DB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1B117A1-05E5-EBC7-2C2B-04EC6598ACA2}"/>
              </a:ext>
            </a:extLst>
          </p:cNvPr>
          <p:cNvSpPr/>
          <p:nvPr/>
        </p:nvSpPr>
        <p:spPr>
          <a:xfrm rot="10800000">
            <a:off x="8335217" y="2756297"/>
            <a:ext cx="576870" cy="245476"/>
          </a:xfrm>
          <a:prstGeom prst="rightArrow">
            <a:avLst/>
          </a:prstGeom>
          <a:solidFill>
            <a:srgbClr val="7028C8"/>
          </a:solidFill>
          <a:ln>
            <a:solidFill>
              <a:srgbClr val="702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6AF8AD-FAA0-A43F-2680-EE72123C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98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B513A-9E5F-9660-EF28-C2C34AB0C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9E65D-F16F-7909-16CF-13F5936BF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C58ED-8C9E-1B28-7C4B-34F837071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Announcements, Reminders</a:t>
            </a:r>
          </a:p>
          <a:p>
            <a:r>
              <a:rPr lang="en-US">
                <a:solidFill>
                  <a:schemeClr val="tx1"/>
                </a:solidFill>
              </a:rPr>
              <a:t>Strings and Characters Review</a:t>
            </a:r>
          </a:p>
          <a:p>
            <a:r>
              <a:rPr lang="en-US">
                <a:solidFill>
                  <a:schemeClr val="tx1"/>
                </a:solidFill>
              </a:rPr>
              <a:t>Code Example! Strings, Names, and Substrings</a:t>
            </a:r>
          </a:p>
          <a:p>
            <a:r>
              <a:rPr lang="en-US" b="1">
                <a:solidFill>
                  <a:srgbClr val="7028C8"/>
                </a:solidFill>
              </a:rPr>
              <a:t>For Loop Review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Code Example! Countdown</a:t>
            </a:r>
          </a:p>
          <a:p>
            <a:r>
              <a:rPr lang="en-US">
                <a:solidFill>
                  <a:schemeClr val="tx1"/>
                </a:solidFill>
              </a:rPr>
              <a:t>Code Example! Spelling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C79ED-53EA-C5F3-29E4-E5FB5D5301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D87790D-55F9-55A5-9EC4-AF7DB7FD7C54}"/>
              </a:ext>
            </a:extLst>
          </p:cNvPr>
          <p:cNvSpPr/>
          <p:nvPr/>
        </p:nvSpPr>
        <p:spPr>
          <a:xfrm rot="10800000">
            <a:off x="3955374" y="3306262"/>
            <a:ext cx="576870" cy="245476"/>
          </a:xfrm>
          <a:prstGeom prst="rightArrow">
            <a:avLst/>
          </a:prstGeom>
          <a:solidFill>
            <a:srgbClr val="7028C8"/>
          </a:solidFill>
          <a:ln>
            <a:solidFill>
              <a:srgbClr val="702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5792F30-2B54-194C-E088-022A2A06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12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D3B8-93AD-C9AB-90AC-6C8A811C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PCM Review: for loops!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C69F-90E4-E09E-E501-DB717FA47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1"/>
            <a:ext cx="10515600" cy="1283918"/>
          </a:xfrm>
        </p:spPr>
        <p:txBody>
          <a:bodyPr/>
          <a:lstStyle/>
          <a:p>
            <a:pPr marL="114300" indent="0">
              <a:buNone/>
            </a:pPr>
            <a:r>
              <a:rPr lang="en-US"/>
              <a:t>For loops are our first </a:t>
            </a:r>
            <a:r>
              <a:rPr lang="en-US" b="1"/>
              <a:t>control structure</a:t>
            </a:r>
            <a:r>
              <a:rPr lang="en-US"/>
              <a:t>: a syntax </a:t>
            </a:r>
            <a:r>
              <a:rPr lang="en-US" i="1"/>
              <a:t>structure</a:t>
            </a:r>
            <a:r>
              <a:rPr lang="en-US"/>
              <a:t> that </a:t>
            </a:r>
            <a:r>
              <a:rPr lang="en-US" i="1"/>
              <a:t>controls</a:t>
            </a:r>
            <a:r>
              <a:rPr lang="en-US"/>
              <a:t> the execution of other statements.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29307-9E61-A838-FDC8-8DABE30061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2" descr="Text showing the syntax for a for-loop. The first line of the for-loop contains text that says &quot;for (initialization; test; update) {&quot;. The next line is indented by one tab and says &quot;body (statements to be repeated)&quot;. The third and last line just contains the closing curly brace &quot;{&quot;.">
            <a:extLst>
              <a:ext uri="{FF2B5EF4-FFF2-40B4-BE49-F238E27FC236}">
                <a16:creationId xmlns:a16="http://schemas.microsoft.com/office/drawing/2014/main" id="{D76418A1-DE2A-071E-38F0-0BA0769D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32" y="3098110"/>
            <a:ext cx="8210135" cy="27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A6322CF-880D-2DF9-96BA-C8B41F28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498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E36EC-CE14-188D-8652-3F58962FA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19507-A100-51EF-2656-7EFFDFFB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PCM Review: for loops (example)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FE774-08A0-F813-DCE8-7CA9BD2A98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CED2D9-B92F-2FC5-5CC7-5214E9FA0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474893"/>
            <a:ext cx="11582399" cy="190821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14300" indent="0">
              <a:buNone/>
            </a:pPr>
            <a:r>
              <a:rPr lang="en-US" sz="320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3200">
                <a:solidFill>
                  <a:srgbClr val="267F99"/>
                </a:solidFill>
                <a:latin typeface="Consolas" panose="020B0609020204030204" pitchFamily="49" charset="0"/>
              </a:rPr>
              <a:t>int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>
                <a:solidFill>
                  <a:srgbClr val="001080"/>
                </a:solidFill>
                <a:latin typeface="Consolas" panose="020B0609020204030204" pitchFamily="49" charset="0"/>
              </a:rPr>
              <a:t>counter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320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; counter &lt;= </a:t>
            </a:r>
            <a:r>
              <a:rPr lang="en-US" sz="320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; counter++) {</a:t>
            </a:r>
          </a:p>
          <a:p>
            <a:pPr marL="114300" indent="0">
              <a:buNone/>
            </a:pP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3200" err="1">
                <a:solidFill>
                  <a:srgbClr val="001080"/>
                </a:solidFill>
                <a:latin typeface="Consolas" panose="020B0609020204030204" pitchFamily="49" charset="0"/>
              </a:rPr>
              <a:t>System</a:t>
            </a:r>
            <a:r>
              <a:rPr lang="en-US" sz="320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3200" err="1">
                <a:solidFill>
                  <a:srgbClr val="001080"/>
                </a:solidFill>
                <a:latin typeface="Consolas" panose="020B0609020204030204" pitchFamily="49" charset="0"/>
              </a:rPr>
              <a:t>out</a:t>
            </a:r>
            <a:r>
              <a:rPr lang="en-US" sz="320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3200" err="1">
                <a:solidFill>
                  <a:srgbClr val="795E26"/>
                </a:solidFill>
                <a:latin typeface="Consolas" panose="020B0609020204030204" pitchFamily="49" charset="0"/>
              </a:rPr>
              <a:t>println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>
                <a:solidFill>
                  <a:srgbClr val="A31515"/>
                </a:solidFill>
                <a:latin typeface="Consolas" panose="020B0609020204030204" pitchFamily="49" charset="0"/>
              </a:rPr>
              <a:t>"I love CSE 121!"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114300" indent="0">
              <a:buNone/>
            </a:pP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DEF9324-E596-E16A-E04B-F60A3DA6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30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4E480-4C4E-1C2B-2C71-47DE15C19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FF13-278E-6965-EDA2-BD704AC03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PCM Review: for loops (a helpful flowchart)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0CF21-86F7-F825-5CB7-EC02B9A183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2" descr="Flow chart of for loop control flow. Starting point's text says &quot;Perform the initialization once at the beginning.&quot; Gray rectangle background with a blue &quot;1&quot; on the top right corner. This box points to another box with test that says &quot;Is the test true?&quot; with a red &quot;2&quot; at the top right corner. On the right side of the box is an arrow indicating &quot;YES&quot; to the question. This arrow points to a box that says &quot;Execute the statements inside the for loop body.&quot; with a dark green three at the top right corner. This box points to another box that says &quot;Perform the update.&quot; with an orange &quot;4&quot; at the top right of the box. This box points back to the box with the red &quot;2&quot; in the corner. On the left side of that box is an arrow that indicating &quot;NO&quot; to the question. This arrow points to a box that says &quot;Execute the statements that are immediately after the for loop body.&quot; with a green &quot;5&quot; at the top right of the box.">
            <a:extLst>
              <a:ext uri="{FF2B5EF4-FFF2-40B4-BE49-F238E27FC236}">
                <a16:creationId xmlns:a16="http://schemas.microsoft.com/office/drawing/2014/main" id="{F2FD606D-B0C3-974C-1621-7E11DDAF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725" y="1392427"/>
            <a:ext cx="6968549" cy="500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5710F69-D8C7-5869-6A34-68108ABEC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95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1306C-402C-5208-7F5D-34F5D91D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Thinking about for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683C5-9F15-5ADD-6056-CEC3BEED23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19F2F-836B-3610-BEB4-BC0D4892EC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5153" y="1645372"/>
            <a:ext cx="8686800" cy="1469633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14300" indent="0">
              <a:buNone/>
            </a:pPr>
            <a:r>
              <a:rPr lang="en-US" sz="240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>
                <a:solidFill>
                  <a:srgbClr val="267F99"/>
                </a:solidFill>
                <a:latin typeface="Consolas" panose="020B0609020204030204" pitchFamily="49" charset="0"/>
              </a:rPr>
              <a:t>int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>
                <a:solidFill>
                  <a:srgbClr val="001080"/>
                </a:solidFill>
                <a:latin typeface="Consolas" panose="020B0609020204030204" pitchFamily="49" charset="0"/>
              </a:rPr>
              <a:t>counter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40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; counter &lt;= </a:t>
            </a:r>
            <a:r>
              <a:rPr lang="en-US" sz="240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; counter++) {</a:t>
            </a:r>
          </a:p>
          <a:p>
            <a:pPr marL="114300" indent="0">
              <a:buNone/>
            </a:pP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2400" err="1">
                <a:solidFill>
                  <a:srgbClr val="001080"/>
                </a:solidFill>
                <a:latin typeface="Consolas" panose="020B0609020204030204" pitchFamily="49" charset="0"/>
              </a:rPr>
              <a:t>System</a:t>
            </a:r>
            <a:r>
              <a:rPr lang="en-US" sz="240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400" err="1">
                <a:solidFill>
                  <a:srgbClr val="001080"/>
                </a:solidFill>
                <a:latin typeface="Consolas" panose="020B0609020204030204" pitchFamily="49" charset="0"/>
              </a:rPr>
              <a:t>out</a:t>
            </a:r>
            <a:r>
              <a:rPr lang="en-US" sz="240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400" err="1">
                <a:solidFill>
                  <a:srgbClr val="795E26"/>
                </a:solidFill>
                <a:latin typeface="Consolas" panose="020B0609020204030204" pitchFamily="49" charset="0"/>
              </a:rPr>
              <a:t>println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>
                <a:solidFill>
                  <a:srgbClr val="A31515"/>
                </a:solidFill>
                <a:latin typeface="Consolas" panose="020B0609020204030204" pitchFamily="49" charset="0"/>
              </a:rPr>
              <a:t>"I love CSE 121!"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114300" indent="0">
              <a:buNone/>
            </a:pP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B211480-648F-793F-2661-2869F9ACD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3649" y="739336"/>
            <a:ext cx="1752599" cy="50680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2400">
                <a:solidFill>
                  <a:schemeClr val="tx1"/>
                </a:solidFill>
                <a:latin typeface="Consolas" panose="020B0609020204030204" pitchFamily="49" charset="0"/>
              </a:rPr>
              <a:t>counter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D5A9C4-FC4F-9C43-6231-32E3032DA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1635" y="3284538"/>
            <a:ext cx="6113929" cy="2667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11A381-54E8-1CEF-CA90-4AF3BD51C081}"/>
              </a:ext>
            </a:extLst>
          </p:cNvPr>
          <p:cNvSpPr/>
          <p:nvPr/>
        </p:nvSpPr>
        <p:spPr>
          <a:xfrm>
            <a:off x="2299448" y="1268649"/>
            <a:ext cx="502023" cy="506805"/>
          </a:xfrm>
          <a:prstGeom prst="ellipse">
            <a:avLst/>
          </a:prstGeom>
          <a:solidFill>
            <a:srgbClr val="3652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F2ACF5-0129-A8CD-74E6-03CC215E1BE5}"/>
              </a:ext>
            </a:extLst>
          </p:cNvPr>
          <p:cNvSpPr/>
          <p:nvPr/>
        </p:nvSpPr>
        <p:spPr>
          <a:xfrm>
            <a:off x="5096437" y="1287102"/>
            <a:ext cx="502023" cy="506806"/>
          </a:xfrm>
          <a:prstGeom prst="ellipse">
            <a:avLst/>
          </a:prstGeom>
          <a:solidFill>
            <a:srgbClr val="C61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  <a:endParaRPr lang="en-US" sz="11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4702D2-CCB8-B18F-9A7C-118372251BD5}"/>
              </a:ext>
            </a:extLst>
          </p:cNvPr>
          <p:cNvSpPr/>
          <p:nvPr/>
        </p:nvSpPr>
        <p:spPr>
          <a:xfrm>
            <a:off x="479612" y="2149444"/>
            <a:ext cx="502023" cy="506805"/>
          </a:xfrm>
          <a:prstGeom prst="ellipse">
            <a:avLst/>
          </a:prstGeom>
          <a:solidFill>
            <a:srgbClr val="146A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1F52FF-A812-78DB-63B3-D7D1BB5EE9BC}"/>
              </a:ext>
            </a:extLst>
          </p:cNvPr>
          <p:cNvSpPr txBox="1"/>
          <p:nvPr/>
        </p:nvSpPr>
        <p:spPr>
          <a:xfrm>
            <a:off x="1044389" y="3307804"/>
            <a:ext cx="351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nsolas" panose="020B0609020204030204" pitchFamily="49" charset="0"/>
              </a:rPr>
              <a:t>I love CSE 121!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0F1E4-69D3-99C2-4FB7-6BCDEA6D84BB}"/>
              </a:ext>
            </a:extLst>
          </p:cNvPr>
          <p:cNvSpPr txBox="1"/>
          <p:nvPr/>
        </p:nvSpPr>
        <p:spPr>
          <a:xfrm>
            <a:off x="1044389" y="3612673"/>
            <a:ext cx="351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nsolas" panose="020B0609020204030204" pitchFamily="49" charset="0"/>
              </a:rPr>
              <a:t>I love CSE 121!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EB58F5-4799-8263-BD10-BB59B9C09FB2}"/>
              </a:ext>
            </a:extLst>
          </p:cNvPr>
          <p:cNvSpPr txBox="1"/>
          <p:nvPr/>
        </p:nvSpPr>
        <p:spPr>
          <a:xfrm>
            <a:off x="1044389" y="3917542"/>
            <a:ext cx="351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nsolas" panose="020B0609020204030204" pitchFamily="49" charset="0"/>
              </a:rPr>
              <a:t>I love CSE 121!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53A6A3-C1AE-ABCA-E672-A4CA189E8E1B}"/>
              </a:ext>
            </a:extLst>
          </p:cNvPr>
          <p:cNvSpPr txBox="1"/>
          <p:nvPr/>
        </p:nvSpPr>
        <p:spPr>
          <a:xfrm>
            <a:off x="1044389" y="4213726"/>
            <a:ext cx="351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nsolas" panose="020B0609020204030204" pitchFamily="49" charset="0"/>
              </a:rPr>
              <a:t>I love CSE 121!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76E934-479C-6703-5037-4947567953B9}"/>
              </a:ext>
            </a:extLst>
          </p:cNvPr>
          <p:cNvSpPr txBox="1"/>
          <p:nvPr/>
        </p:nvSpPr>
        <p:spPr>
          <a:xfrm>
            <a:off x="1044389" y="4507699"/>
            <a:ext cx="351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nsolas" panose="020B0609020204030204" pitchFamily="49" charset="0"/>
              </a:rPr>
              <a:t>I love CSE 121!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0C744E-67DE-E6CE-745C-49A992C185AF}"/>
              </a:ext>
            </a:extLst>
          </p:cNvPr>
          <p:cNvSpPr/>
          <p:nvPr/>
        </p:nvSpPr>
        <p:spPr>
          <a:xfrm>
            <a:off x="7039152" y="1268649"/>
            <a:ext cx="502023" cy="506805"/>
          </a:xfrm>
          <a:prstGeom prst="ellipse">
            <a:avLst/>
          </a:prstGeom>
          <a:solidFill>
            <a:srgbClr val="BD5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2613943-DCE8-566D-C226-51A5BF7FC8BD}"/>
              </a:ext>
            </a:extLst>
          </p:cNvPr>
          <p:cNvSpPr/>
          <p:nvPr/>
        </p:nvSpPr>
        <p:spPr>
          <a:xfrm>
            <a:off x="81803" y="3112272"/>
            <a:ext cx="502023" cy="506805"/>
          </a:xfrm>
          <a:prstGeom prst="ellipse">
            <a:avLst/>
          </a:prstGeom>
          <a:solidFill>
            <a:srgbClr val="0282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5B7D10-ACE6-A455-AB73-69646C57F5BA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B42B47-3C44-36F9-0502-EE3C32183B38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182AE4-330F-94C1-C68B-0F6965A251A8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3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EB3AF8-0770-843D-35F0-B16AA254F51E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4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6A00D7-2FC2-C8CF-A143-FDAB45D823F9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52F41D-0CED-7900-22F4-E9119DA41273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6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" descr="Flow chart of for loop control flow. Starting point's text says &quot;Perform the initialization once at the beginning.&quot; Gray rectangle background with a blue &quot;1&quot; on the top right corner. This box points to another box with test that says &quot;Is the test true?&quot; with a red &quot;2&quot; at the top right corner. On the right side of the box is an arrow indicating &quot;YES&quot; to the question. This arrow points to a box that says &quot;Execute the statements inside the for loop body.&quot; with a dark green three at the top right corner. This box points to another box that says &quot;Perform the update.&quot; with an orange &quot;4&quot; at the top right of the box. This box points back to the box with the red &quot;2&quot; in the corner. On the left side of that box is an arrow that indicating &quot;NO&quot; to the question. This arrow points to a box that says &quot;Execute the statements that are immediately after the for loop body.&quot; with a green &quot;5&quot; at the top right of the box.">
            <a:extLst>
              <a:ext uri="{FF2B5EF4-FFF2-40B4-BE49-F238E27FC236}">
                <a16:creationId xmlns:a16="http://schemas.microsoft.com/office/drawing/2014/main" id="{F605DA97-8DB3-E7B7-6504-E9121CA94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07" y="2753011"/>
            <a:ext cx="4707699" cy="33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85EBC82-6FBC-B9F1-89A4-28BA3494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01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9" grpId="8" animBg="1"/>
      <p:bldP spid="9" grpId="9" animBg="1"/>
      <p:bldP spid="9" grpId="10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1E70-ACE9-A6DD-86FD-963954E24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E724-CD81-2F93-9279-640EE24C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39" y="-826815"/>
            <a:ext cx="10515601" cy="762636"/>
          </a:xfrm>
        </p:spPr>
        <p:txBody>
          <a:bodyPr>
            <a:normAutofit/>
          </a:bodyPr>
          <a:lstStyle/>
          <a:p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Think Pair Share: </a:t>
            </a:r>
            <a:r>
              <a:rPr lang="en-US"/>
              <a:t>squared loops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(Think)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19574D-436F-EF97-1A2B-1E22AE6419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88469-CA7E-9251-E469-EA8F59FAE5C9}"/>
              </a:ext>
            </a:extLst>
          </p:cNvPr>
          <p:cNvSpPr txBox="1"/>
          <p:nvPr/>
        </p:nvSpPr>
        <p:spPr>
          <a:xfrm>
            <a:off x="555170" y="1361339"/>
            <a:ext cx="902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What output does the following code produce?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7524B-44AD-0FEE-965F-F8BC2FAD514F}"/>
              </a:ext>
            </a:extLst>
          </p:cNvPr>
          <p:cNvSpPr txBox="1"/>
          <p:nvPr/>
        </p:nvSpPr>
        <p:spPr>
          <a:xfrm>
            <a:off x="555170" y="2115134"/>
            <a:ext cx="96242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005CC5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&lt;=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005CC5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System.out.</a:t>
            </a:r>
            <a:r>
              <a:rPr lang="en-US" sz="2800" b="0" err="1">
                <a:solidFill>
                  <a:srgbClr val="6F42C1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println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>
                <a:solidFill>
                  <a:srgbClr val="032F62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800" b="0">
                <a:solidFill>
                  <a:srgbClr val="032F62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squared = "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C7F48-8F9C-DC72-CC79-89C5FF3D0E51}"/>
              </a:ext>
            </a:extLst>
          </p:cNvPr>
          <p:cNvSpPr txBox="1"/>
          <p:nvPr/>
        </p:nvSpPr>
        <p:spPr>
          <a:xfrm>
            <a:off x="555170" y="3429000"/>
            <a:ext cx="24374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B889C-E0C1-DE54-2473-B8E348217B61}"/>
              </a:ext>
            </a:extLst>
          </p:cNvPr>
          <p:cNvSpPr txBox="1"/>
          <p:nvPr/>
        </p:nvSpPr>
        <p:spPr>
          <a:xfrm>
            <a:off x="3904693" y="3429000"/>
            <a:ext cx="235797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6DC19C-66C0-60B7-3855-6387CA72C791}"/>
              </a:ext>
            </a:extLst>
          </p:cNvPr>
          <p:cNvSpPr txBox="1"/>
          <p:nvPr/>
        </p:nvSpPr>
        <p:spPr>
          <a:xfrm>
            <a:off x="6845490" y="3429000"/>
            <a:ext cx="20417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1 squared = 1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2 squared = 4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3 squared = 9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4 squared = 16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5 squared = 25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6 squared = 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E5FA2-700D-C88B-030B-42D768FB6204}"/>
              </a:ext>
            </a:extLst>
          </p:cNvPr>
          <p:cNvSpPr txBox="1"/>
          <p:nvPr/>
        </p:nvSpPr>
        <p:spPr>
          <a:xfrm>
            <a:off x="9470052" y="3429000"/>
            <a:ext cx="20417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1 squared = 1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2 squared = 4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3 squared = 9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4 squared = 16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5 squared = 25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6 squared = 36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7 squared = 49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479F600-925C-EBDB-156D-864C953F0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42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48DA0-DE7D-33BF-0C55-A13AC495D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9EDD-5C3D-30C8-FEB1-429008A18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29" y="-965044"/>
            <a:ext cx="10515601" cy="762636"/>
          </a:xfrm>
        </p:spPr>
        <p:txBody>
          <a:bodyPr>
            <a:normAutofit/>
          </a:bodyPr>
          <a:lstStyle/>
          <a:p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Think Pair Share: </a:t>
            </a:r>
            <a:r>
              <a:rPr lang="en-US"/>
              <a:t>squared loops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(Pair)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F1C9C-0156-C8D6-FC20-9C3A9060C6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06D12-02BB-D451-23E1-1345031C93C5}"/>
              </a:ext>
            </a:extLst>
          </p:cNvPr>
          <p:cNvSpPr txBox="1"/>
          <p:nvPr/>
        </p:nvSpPr>
        <p:spPr>
          <a:xfrm>
            <a:off x="555170" y="1361339"/>
            <a:ext cx="902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What output does the following code produce?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DCED6-4598-57C4-6F8B-C0B534CE70F5}"/>
              </a:ext>
            </a:extLst>
          </p:cNvPr>
          <p:cNvSpPr txBox="1"/>
          <p:nvPr/>
        </p:nvSpPr>
        <p:spPr>
          <a:xfrm>
            <a:off x="555170" y="2115134"/>
            <a:ext cx="96242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005CC5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&lt;=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005CC5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System.out.</a:t>
            </a:r>
            <a:r>
              <a:rPr lang="en-US" sz="2800" b="0" err="1">
                <a:solidFill>
                  <a:srgbClr val="6F42C1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println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>
                <a:solidFill>
                  <a:srgbClr val="032F62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800" b="0">
                <a:solidFill>
                  <a:srgbClr val="032F62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squared = "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7CB81-DDCE-150E-F8E7-B3F9D0613B47}"/>
              </a:ext>
            </a:extLst>
          </p:cNvPr>
          <p:cNvSpPr txBox="1"/>
          <p:nvPr/>
        </p:nvSpPr>
        <p:spPr>
          <a:xfrm>
            <a:off x="555170" y="3429000"/>
            <a:ext cx="24374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422C2F-EB5C-AD7F-F895-D397CE6EF8C0}"/>
              </a:ext>
            </a:extLst>
          </p:cNvPr>
          <p:cNvSpPr txBox="1"/>
          <p:nvPr/>
        </p:nvSpPr>
        <p:spPr>
          <a:xfrm>
            <a:off x="3904693" y="3429000"/>
            <a:ext cx="235797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D68405-CB46-4854-1A4F-C5B5AEF721B2}"/>
              </a:ext>
            </a:extLst>
          </p:cNvPr>
          <p:cNvSpPr txBox="1"/>
          <p:nvPr/>
        </p:nvSpPr>
        <p:spPr>
          <a:xfrm>
            <a:off x="6845490" y="3429000"/>
            <a:ext cx="20417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1 squared = 1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2 squared = 4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3 squared = 9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4 squared = 16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5 squared = 25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6 squared = 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367DB-D73B-51B2-AC78-E9271351618A}"/>
              </a:ext>
            </a:extLst>
          </p:cNvPr>
          <p:cNvSpPr txBox="1"/>
          <p:nvPr/>
        </p:nvSpPr>
        <p:spPr>
          <a:xfrm>
            <a:off x="9470052" y="3429000"/>
            <a:ext cx="20417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1 squared = 1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2 squared = 4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3 squared = 9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4 squared = 16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5 squared = 25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6 squared = 36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7 squared = 49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C8DD10-98CC-FBF9-2CE0-99000565B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8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4E6F5-E468-3014-89DC-5BBBD90A7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52DC-C7F4-1C72-999C-DBE21054D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6F050-28DA-C8BD-142F-0758098F6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7028C8"/>
                </a:solidFill>
              </a:rPr>
              <a:t>Announcements, Reminders</a:t>
            </a:r>
            <a:endParaRPr lang="en-US" b="1">
              <a:solidFill>
                <a:srgbClr val="7030A0"/>
              </a:solidFill>
            </a:endParaRPr>
          </a:p>
          <a:p>
            <a:r>
              <a:rPr lang="en-US"/>
              <a:t>Strings and Characters Review</a:t>
            </a:r>
          </a:p>
          <a:p>
            <a:r>
              <a:rPr lang="en-US">
                <a:solidFill>
                  <a:schemeClr val="tx1"/>
                </a:solidFill>
              </a:rPr>
              <a:t>Code example! </a:t>
            </a:r>
          </a:p>
          <a:p>
            <a:r>
              <a:rPr lang="en-US">
                <a:solidFill>
                  <a:schemeClr val="tx1"/>
                </a:solidFill>
              </a:rPr>
              <a:t>for Loop Review</a:t>
            </a:r>
          </a:p>
          <a:p>
            <a:r>
              <a:rPr lang="en-US">
                <a:solidFill>
                  <a:schemeClr val="tx1"/>
                </a:solidFill>
              </a:rPr>
              <a:t>Code example!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4C532-C566-DE0B-0A82-8C8BE0D779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794BD44-425A-D20D-82BB-4DD4560C2174}"/>
              </a:ext>
            </a:extLst>
          </p:cNvPr>
          <p:cNvSpPr/>
          <p:nvPr/>
        </p:nvSpPr>
        <p:spPr>
          <a:xfrm rot="10800000">
            <a:off x="5655345" y="1635972"/>
            <a:ext cx="576870" cy="245476"/>
          </a:xfrm>
          <a:prstGeom prst="rightArrow">
            <a:avLst/>
          </a:prstGeom>
          <a:solidFill>
            <a:srgbClr val="7028C8"/>
          </a:solidFill>
          <a:ln>
            <a:solidFill>
              <a:srgbClr val="702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5F1B70-801A-CE77-01DD-F39B18045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638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FAA3B-9BA1-0C01-6D9D-150354DC4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8E29-FBD9-49CA-AC2E-673F7AD1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D9B7B-7F79-A595-7794-E265AADF5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Announcements, Reminders</a:t>
            </a:r>
          </a:p>
          <a:p>
            <a:r>
              <a:rPr lang="en-US">
                <a:solidFill>
                  <a:schemeClr val="tx1"/>
                </a:solidFill>
              </a:rPr>
              <a:t>Strings and Characters Review</a:t>
            </a:r>
          </a:p>
          <a:p>
            <a:r>
              <a:rPr lang="en-US">
                <a:solidFill>
                  <a:schemeClr val="tx1"/>
                </a:solidFill>
              </a:rPr>
              <a:t>Code Example! Strings, Names, and Substrings</a:t>
            </a:r>
          </a:p>
          <a:p>
            <a:r>
              <a:rPr lang="en-US">
                <a:solidFill>
                  <a:schemeClr val="tx1"/>
                </a:solidFill>
              </a:rPr>
              <a:t>for Loop Review</a:t>
            </a:r>
          </a:p>
          <a:p>
            <a:r>
              <a:rPr lang="en-US" b="1">
                <a:solidFill>
                  <a:srgbClr val="7028C8"/>
                </a:solidFill>
              </a:rPr>
              <a:t>Code Example! Countdown</a:t>
            </a:r>
            <a:endParaRPr lang="en-US" b="1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Code Example! Spelling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466D0-63A0-D92D-C12B-41CF90B7A6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EEEA2B1-DA4F-DC20-447D-E4FDDD539651}"/>
              </a:ext>
            </a:extLst>
          </p:cNvPr>
          <p:cNvSpPr/>
          <p:nvPr/>
        </p:nvSpPr>
        <p:spPr>
          <a:xfrm rot="10800000">
            <a:off x="5519130" y="3862853"/>
            <a:ext cx="576870" cy="245476"/>
          </a:xfrm>
          <a:prstGeom prst="rightArrow">
            <a:avLst/>
          </a:prstGeom>
          <a:solidFill>
            <a:srgbClr val="7028C8"/>
          </a:solidFill>
          <a:ln>
            <a:solidFill>
              <a:srgbClr val="702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21BFCC7-7EC5-481B-27F8-F728119A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149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E3CF-E207-1D93-FA07-C8FEE3A9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PCM Review: String Traversals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CADEE-FF9C-F0B0-AC67-1102C88A03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0D85AD-CA34-BCBA-F7CC-9DF28F5FE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1" y="1706449"/>
            <a:ext cx="10515599" cy="2331920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14300" indent="0">
              <a:buNone/>
            </a:pPr>
            <a:r>
              <a:rPr lang="en-US" sz="3200" i="1">
                <a:solidFill>
                  <a:srgbClr val="267F99"/>
                </a:solidFill>
                <a:latin typeface="Consolas" panose="020B0609020204030204" pitchFamily="49" charset="0"/>
              </a:rPr>
              <a:t>// For some String s</a:t>
            </a:r>
            <a:endParaRPr lang="en-US" sz="3200" i="1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114300" indent="0">
              <a:buNone/>
            </a:pPr>
            <a:r>
              <a:rPr lang="en-US" sz="320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3200">
                <a:solidFill>
                  <a:srgbClr val="267F99"/>
                </a:solidFill>
                <a:latin typeface="Consolas" panose="020B0609020204030204" pitchFamily="49" charset="0"/>
              </a:rPr>
              <a:t>int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err="1">
                <a:solidFill>
                  <a:srgbClr val="001080"/>
                </a:solidFill>
                <a:latin typeface="Consolas" panose="020B0609020204030204" pitchFamily="49" charset="0"/>
              </a:rPr>
              <a:t>i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320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320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3200" err="1">
                <a:solidFill>
                  <a:srgbClr val="001080"/>
                </a:solidFill>
                <a:latin typeface="Consolas" panose="020B0609020204030204" pitchFamily="49" charset="0"/>
              </a:rPr>
              <a:t>s</a:t>
            </a:r>
            <a:r>
              <a:rPr lang="en-US" sz="320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3200" err="1">
                <a:solidFill>
                  <a:srgbClr val="795E26"/>
                </a:solidFill>
                <a:latin typeface="Consolas" panose="020B0609020204030204" pitchFamily="49" charset="0"/>
              </a:rPr>
              <a:t>length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r>
              <a:rPr lang="en-US" sz="320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++) {</a:t>
            </a:r>
          </a:p>
          <a:p>
            <a:pPr marL="114300" indent="0">
              <a:buNone/>
            </a:pP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3200">
                <a:solidFill>
                  <a:srgbClr val="001080"/>
                </a:solidFill>
                <a:latin typeface="Consolas" panose="020B0609020204030204" pitchFamily="49" charset="0"/>
              </a:rPr>
              <a:t>// do something with </a:t>
            </a:r>
            <a:r>
              <a:rPr lang="en-US" sz="3200" err="1">
                <a:solidFill>
                  <a:srgbClr val="001080"/>
                </a:solidFill>
                <a:latin typeface="Consolas" panose="020B0609020204030204" pitchFamily="49" charset="0"/>
              </a:rPr>
              <a:t>s.charAt</a:t>
            </a:r>
            <a:r>
              <a:rPr lang="en-US" sz="3200">
                <a:solidFill>
                  <a:srgbClr val="001080"/>
                </a:solidFill>
                <a:latin typeface="Consolas" panose="020B0609020204030204" pitchFamily="49" charset="0"/>
              </a:rPr>
              <a:t>(</a:t>
            </a:r>
            <a:r>
              <a:rPr lang="en-US" sz="3200" err="1">
                <a:solidFill>
                  <a:srgbClr val="001080"/>
                </a:solidFill>
                <a:latin typeface="Consolas" panose="020B0609020204030204" pitchFamily="49" charset="0"/>
              </a:rPr>
              <a:t>i</a:t>
            </a:r>
            <a:r>
              <a:rPr lang="en-US" sz="3200">
                <a:solidFill>
                  <a:srgbClr val="001080"/>
                </a:solidFill>
                <a:latin typeface="Consolas" panose="020B0609020204030204" pitchFamily="49" charset="0"/>
              </a:rPr>
              <a:t>)</a:t>
            </a:r>
            <a:endParaRPr lang="en-US" sz="32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114300" indent="0">
              <a:buNone/>
            </a:pP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011FF-CCF4-F7E0-EB18-BF9A791C6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58555F-0DFF-2FB8-DDCE-24F7A1855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045246"/>
              </p:ext>
            </p:extLst>
          </p:nvPr>
        </p:nvGraphicFramePr>
        <p:xfrm>
          <a:off x="3466879" y="4636304"/>
          <a:ext cx="5453550" cy="100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55">
                  <a:extLst>
                    <a:ext uri="{9D8B030D-6E8A-4147-A177-3AD203B41FA5}">
                      <a16:colId xmlns:a16="http://schemas.microsoft.com/office/drawing/2014/main" val="3874129439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9037766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073113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208589544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739331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04357698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7312641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2397371736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43654077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808435129"/>
                    </a:ext>
                  </a:extLst>
                </a:gridCol>
              </a:tblGrid>
              <a:tr h="5449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276"/>
                  </a:ext>
                </a:extLst>
              </a:tr>
              <a:tr h="4216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51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16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B9AC-AFD2-F021-7978-11BEEB48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 Huskies?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AB515-0A27-6BF9-DC1B-DC80266FF0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FB8E8-F82F-7C16-5682-D19BE52937C1}"/>
              </a:ext>
            </a:extLst>
          </p:cNvPr>
          <p:cNvSpPr txBox="1"/>
          <p:nvPr/>
        </p:nvSpPr>
        <p:spPr>
          <a:xfrm>
            <a:off x="2627810" y="3515687"/>
            <a:ext cx="6936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Consolas" panose="020B0609020204030204" pitchFamily="49" charset="0"/>
              </a:rPr>
              <a:t>h-u-s-k-</a:t>
            </a:r>
            <a:r>
              <a:rPr lang="en-US" sz="6000" b="1" err="1">
                <a:latin typeface="Consolas" panose="020B0609020204030204" pitchFamily="49" charset="0"/>
              </a:rPr>
              <a:t>i</a:t>
            </a:r>
            <a:r>
              <a:rPr lang="en-US" sz="6000" b="1">
                <a:latin typeface="Consolas" panose="020B0609020204030204" pitchFamily="49" charset="0"/>
              </a:rPr>
              <a:t>-e-s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652D3-6114-F7F8-95C2-25D237448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090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903FD-FD3C-382E-8A2F-393B1AC4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90D0-FF19-82FB-1747-1A787DC4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Fencepost Pattern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7A932-33EC-F382-9545-8E3C337E79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87902-6E55-AEF5-EB32-E72C7DF00730}"/>
              </a:ext>
            </a:extLst>
          </p:cNvPr>
          <p:cNvSpPr txBox="1"/>
          <p:nvPr/>
        </p:nvSpPr>
        <p:spPr>
          <a:xfrm>
            <a:off x="2627810" y="3515687"/>
            <a:ext cx="6936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h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u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s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k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 err="1">
                <a:solidFill>
                  <a:srgbClr val="990033"/>
                </a:solidFill>
                <a:latin typeface="Consolas" panose="020B0609020204030204" pitchFamily="49" charset="0"/>
              </a:rPr>
              <a:t>i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e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B4565FC-BF9E-48BD-3265-57BCD82A7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72044"/>
            <a:ext cx="10515599" cy="1171603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task where one piece is repeated </a:t>
            </a:r>
            <a:r>
              <a:rPr lang="en-US" sz="360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times, and another piece is repeated </a:t>
            </a:r>
            <a:r>
              <a:rPr lang="en-US" sz="360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n-1 </a:t>
            </a:r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 and they alternate</a:t>
            </a:r>
          </a:p>
        </p:txBody>
      </p:sp>
      <p:grpSp>
        <p:nvGrpSpPr>
          <p:cNvPr id="20" name="Group 19" descr="A fencepost with 7 posts with 6 bars between them. The core idea is to highlight a task with n items (the posts), with n - 1 alternating items “between” them (the bars).">
            <a:extLst>
              <a:ext uri="{FF2B5EF4-FFF2-40B4-BE49-F238E27FC236}">
                <a16:creationId xmlns:a16="http://schemas.microsoft.com/office/drawing/2014/main" id="{6BF8D1D1-92F9-8EC4-C8C7-02217758B5A5}"/>
              </a:ext>
            </a:extLst>
          </p:cNvPr>
          <p:cNvGrpSpPr/>
          <p:nvPr/>
        </p:nvGrpSpPr>
        <p:grpSpPr>
          <a:xfrm>
            <a:off x="3442063" y="4735282"/>
            <a:ext cx="5384079" cy="1015667"/>
            <a:chOff x="3442063" y="4735282"/>
            <a:chExt cx="5384079" cy="1015667"/>
          </a:xfrm>
        </p:grpSpPr>
        <p:sp>
          <p:nvSpPr>
            <p:cNvPr id="5" name="Equals 4">
              <a:extLst>
                <a:ext uri="{FF2B5EF4-FFF2-40B4-BE49-F238E27FC236}">
                  <a16:creationId xmlns:a16="http://schemas.microsoft.com/office/drawing/2014/main" id="{A5990C50-0B85-08B2-67E7-D85C8D4F3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479473" y="4972060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Equals 14">
              <a:extLst>
                <a:ext uri="{FF2B5EF4-FFF2-40B4-BE49-F238E27FC236}">
                  <a16:creationId xmlns:a16="http://schemas.microsoft.com/office/drawing/2014/main" id="{351042D0-A9D6-3F44-68B2-27F3CF9D1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630387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Equals 15">
              <a:extLst>
                <a:ext uri="{FF2B5EF4-FFF2-40B4-BE49-F238E27FC236}">
                  <a16:creationId xmlns:a16="http://schemas.microsoft.com/office/drawing/2014/main" id="{8E00A9DA-D051-B581-E780-898F981BE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286649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Equals 16">
              <a:extLst>
                <a:ext uri="{FF2B5EF4-FFF2-40B4-BE49-F238E27FC236}">
                  <a16:creationId xmlns:a16="http://schemas.microsoft.com/office/drawing/2014/main" id="{6A3ACA1C-ECFB-DDDC-A68C-6125A6099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118319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Equals 17">
              <a:extLst>
                <a:ext uri="{FF2B5EF4-FFF2-40B4-BE49-F238E27FC236}">
                  <a16:creationId xmlns:a16="http://schemas.microsoft.com/office/drawing/2014/main" id="{45C2062A-E241-E692-CB95-05CE832C6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979922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Equals 18">
              <a:extLst>
                <a:ext uri="{FF2B5EF4-FFF2-40B4-BE49-F238E27FC236}">
                  <a16:creationId xmlns:a16="http://schemas.microsoft.com/office/drawing/2014/main" id="{62614364-ED19-0062-E9BA-C132BC37D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854591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3">
              <a:extLst>
                <a:ext uri="{FF2B5EF4-FFF2-40B4-BE49-F238E27FC236}">
                  <a16:creationId xmlns:a16="http://schemas.microsoft.com/office/drawing/2014/main" id="{7822B498-3071-BB7B-B48D-51CCEF4C7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442063" y="4735286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5D94B35C-61F0-0352-C5CE-DACCE6BC6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254137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81F331F0-CBE7-3106-1E32-A5A37D23A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079274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5DE1BAE7-C0FA-A531-1384-6834CBC58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891349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0">
              <a:extLst>
                <a:ext uri="{FF2B5EF4-FFF2-40B4-BE49-F238E27FC236}">
                  <a16:creationId xmlns:a16="http://schemas.microsoft.com/office/drawing/2014/main" id="{50179BC1-FCBF-5206-8699-EAE0F204A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773094" y="4735284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1">
              <a:extLst>
                <a:ext uri="{FF2B5EF4-FFF2-40B4-BE49-F238E27FC236}">
                  <a16:creationId xmlns:a16="http://schemas.microsoft.com/office/drawing/2014/main" id="{C1B21747-7760-F789-66F2-36D9446A8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17825" y="4735283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2">
              <a:extLst>
                <a:ext uri="{FF2B5EF4-FFF2-40B4-BE49-F238E27FC236}">
                  <a16:creationId xmlns:a16="http://schemas.microsoft.com/office/drawing/2014/main" id="{8201E144-7DF2-326A-CA44-CAAC9E7A0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479976" y="4735282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FBD3F8F9-6B0A-C7EA-E906-E95624F07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869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B459E-3D74-45E4-C27A-9CDF70C0E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E1D8F-AFAD-B7E1-7040-EAE694AFA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D039C-2823-2691-890B-FBB8CA8BB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Announcements, Reminders</a:t>
            </a:r>
          </a:p>
          <a:p>
            <a:r>
              <a:rPr lang="en-US">
                <a:solidFill>
                  <a:schemeClr val="tx1"/>
                </a:solidFill>
              </a:rPr>
              <a:t>Strings and Characters Review</a:t>
            </a:r>
          </a:p>
          <a:p>
            <a:r>
              <a:rPr lang="en-US">
                <a:solidFill>
                  <a:schemeClr val="tx1"/>
                </a:solidFill>
              </a:rPr>
              <a:t>Code Example! Strings, Names, and Substrings</a:t>
            </a:r>
          </a:p>
          <a:p>
            <a:r>
              <a:rPr lang="en-US">
                <a:solidFill>
                  <a:schemeClr val="tx1"/>
                </a:solidFill>
              </a:rPr>
              <a:t>for Loop Review</a:t>
            </a:r>
          </a:p>
          <a:p>
            <a:r>
              <a:rPr lang="en-US">
                <a:solidFill>
                  <a:schemeClr val="tx1"/>
                </a:solidFill>
              </a:rPr>
              <a:t>Code Example! Countdown</a:t>
            </a:r>
          </a:p>
          <a:p>
            <a:r>
              <a:rPr lang="en-US" b="1">
                <a:solidFill>
                  <a:srgbClr val="7028C8"/>
                </a:solidFill>
              </a:rPr>
              <a:t>Code Example! Spelling</a:t>
            </a:r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83934-95A6-608E-EB85-2B42D6DC0D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671A0E6-F797-73BD-293F-3E1317C893C4}"/>
              </a:ext>
            </a:extLst>
          </p:cNvPr>
          <p:cNvSpPr/>
          <p:nvPr/>
        </p:nvSpPr>
        <p:spPr>
          <a:xfrm rot="10800000">
            <a:off x="4949687" y="4439323"/>
            <a:ext cx="576870" cy="245476"/>
          </a:xfrm>
          <a:prstGeom prst="rightArrow">
            <a:avLst/>
          </a:prstGeom>
          <a:solidFill>
            <a:srgbClr val="7028C8"/>
          </a:solidFill>
          <a:ln>
            <a:solidFill>
              <a:srgbClr val="702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4D60735-6CDC-A80D-3C9A-13BDBEEF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193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61FA-EEB3-422B-7DB0-3E80089A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Announcements,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B5108-D326-A3E1-1010-648875F9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371600"/>
            <a:ext cx="10631557" cy="4805363"/>
          </a:xfrm>
        </p:spPr>
        <p:txBody>
          <a:bodyPr>
            <a:normAutofit/>
          </a:bodyPr>
          <a:lstStyle/>
          <a:p>
            <a:r>
              <a:rPr lang="en-US"/>
              <a:t>Feedback for C0 released!</a:t>
            </a:r>
          </a:p>
          <a:p>
            <a:pPr lvl="1"/>
            <a:r>
              <a:rPr lang="en-US"/>
              <a:t>Please view your feedback – </a:t>
            </a:r>
            <a:r>
              <a:rPr lang="en-US" u="sng"/>
              <a:t>crucial</a:t>
            </a:r>
            <a:r>
              <a:rPr lang="en-US"/>
              <a:t> part of learning process</a:t>
            </a:r>
          </a:p>
          <a:p>
            <a:pPr lvl="1"/>
            <a:r>
              <a:rPr lang="en-US"/>
              <a:t>For regrades (</a:t>
            </a:r>
            <a:r>
              <a:rPr lang="en-US" u="sng"/>
              <a:t>not</a:t>
            </a:r>
            <a:r>
              <a:rPr lang="en-US"/>
              <a:t> resubs), please make a private Ed post</a:t>
            </a:r>
          </a:p>
          <a:p>
            <a:r>
              <a:rPr lang="en-US"/>
              <a:t>Grade calculator</a:t>
            </a:r>
          </a:p>
          <a:p>
            <a:r>
              <a:rPr lang="en-US"/>
              <a:t>C1 and R1 releasing later today, both due Tuesday, July 15</a:t>
            </a:r>
            <a:r>
              <a:rPr lang="en-US" baseline="30000"/>
              <a:t>th</a:t>
            </a:r>
            <a:r>
              <a:rPr lang="en-US"/>
              <a:t>   </a:t>
            </a:r>
          </a:p>
          <a:p>
            <a:r>
              <a:rPr lang="en-US"/>
              <a:t>Quiz 0 is on Thursday, July 17</a:t>
            </a:r>
            <a:r>
              <a:rPr lang="en-US" baseline="30000"/>
              <a:t>th</a:t>
            </a:r>
            <a:r>
              <a:rPr lang="en-US"/>
              <a:t> (in your registered quiz section)</a:t>
            </a:r>
          </a:p>
          <a:p>
            <a:pPr lvl="1"/>
            <a:r>
              <a:rPr lang="en-US"/>
              <a:t>Can’t make it? Email Hannah </a:t>
            </a:r>
            <a:r>
              <a:rPr lang="en-US" u="sng"/>
              <a:t>ASAP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86EBE-4008-0E4A-A533-90A58C2BAA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08CFAA-BF6A-BFD4-D117-A42DE0AC7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0317-9C7C-48F6-08BF-DCFDD1347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D82A3-1211-696A-157D-89C5486A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FED48-29F4-28A0-5A36-F4C2DD40E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Announcements, Reminders</a:t>
            </a:r>
          </a:p>
          <a:p>
            <a:r>
              <a:rPr lang="en-US" b="1">
                <a:solidFill>
                  <a:srgbClr val="7028C8"/>
                </a:solidFill>
              </a:rPr>
              <a:t>Strings and Characters Review</a:t>
            </a:r>
            <a:endParaRPr lang="en-US"/>
          </a:p>
          <a:p>
            <a:r>
              <a:rPr lang="en-US">
                <a:solidFill>
                  <a:schemeClr val="tx1"/>
                </a:solidFill>
              </a:rPr>
              <a:t>Code example! </a:t>
            </a:r>
          </a:p>
          <a:p>
            <a:r>
              <a:rPr lang="en-US">
                <a:solidFill>
                  <a:schemeClr val="tx1"/>
                </a:solidFill>
              </a:rPr>
              <a:t>for Loop Review</a:t>
            </a:r>
          </a:p>
          <a:p>
            <a:r>
              <a:rPr lang="en-US">
                <a:solidFill>
                  <a:schemeClr val="tx1"/>
                </a:solidFill>
              </a:rPr>
              <a:t>Code example!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2BB31-0AE8-ED51-90AB-4F1A1FDFDE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099D84C-3281-CF03-DDD2-34DB07ABD797}"/>
              </a:ext>
            </a:extLst>
          </p:cNvPr>
          <p:cNvSpPr/>
          <p:nvPr/>
        </p:nvSpPr>
        <p:spPr>
          <a:xfrm rot="10800000">
            <a:off x="5973397" y="2219068"/>
            <a:ext cx="576870" cy="245476"/>
          </a:xfrm>
          <a:prstGeom prst="rightArrow">
            <a:avLst/>
          </a:prstGeom>
          <a:solidFill>
            <a:srgbClr val="7028C8"/>
          </a:solidFill>
          <a:ln>
            <a:solidFill>
              <a:srgbClr val="702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9DF3D7B-441A-DC9F-364E-F8B716FD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72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0363-E667-4D38-BC39-CB590D93A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PCM: </a:t>
            </a:r>
            <a:r>
              <a:rPr lang="en-US"/>
              <a:t>Strings &amp; </a:t>
            </a:r>
            <a:r>
              <a:rPr lang="en-US">
                <a:latin typeface="Consolas" panose="020B0609020204030204" pitchFamily="49" charset="0"/>
              </a:rPr>
              <a:t>char</a:t>
            </a:r>
            <a:r>
              <a:rPr lang="en-US"/>
              <a:t>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6FEC1-5697-4575-AA36-5BE72E012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Recall: String literals are a sequence of characters that are </a:t>
            </a:r>
            <a:r>
              <a:rPr lang="en-US" i="1"/>
              <a:t>strung </a:t>
            </a:r>
            <a:r>
              <a:rPr lang="en-US"/>
              <a:t>together, begin and end with ""</a:t>
            </a:r>
          </a:p>
          <a:p>
            <a:pPr lvl="1"/>
            <a:r>
              <a:rPr lang="en-US"/>
              <a:t>Use zero-based indexing</a:t>
            </a:r>
          </a:p>
          <a:p>
            <a:r>
              <a:rPr lang="en-US"/>
              <a:t>A </a:t>
            </a:r>
            <a:r>
              <a:rPr lang="en-US">
                <a:latin typeface="Consolas" panose="020B0609020204030204" pitchFamily="49" charset="0"/>
              </a:rPr>
              <a:t>char</a:t>
            </a:r>
            <a:r>
              <a:rPr lang="en-US"/>
              <a:t> represents a single character </a:t>
            </a:r>
          </a:p>
          <a:p>
            <a:pPr lvl="1"/>
            <a:r>
              <a:rPr lang="en-US"/>
              <a:t>Begin and end with single quotes ( ' )</a:t>
            </a:r>
          </a:p>
          <a:p>
            <a:pPr lvl="1"/>
            <a:r>
              <a:rPr lang="en-US"/>
              <a:t>Strings are made up of </a:t>
            </a:r>
            <a:r>
              <a:rPr lang="en-US">
                <a:latin typeface="Consolas" panose="020B0609020204030204" pitchFamily="49" charset="0"/>
              </a:rPr>
              <a:t>char</a:t>
            </a:r>
            <a:r>
              <a:rPr lang="en-US"/>
              <a:t>s! </a:t>
            </a:r>
          </a:p>
          <a:p>
            <a:pPr marL="5715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7D44D-7538-42CD-8CE0-AAA23D4960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18F2289-4E55-4AF6-8E22-832E2BF05FF1}"/>
              </a:ext>
            </a:extLst>
          </p:cNvPr>
          <p:cNvGraphicFramePr>
            <a:graphicFrameLocks noGrp="1"/>
          </p:cNvGraphicFramePr>
          <p:nvPr/>
        </p:nvGraphicFramePr>
        <p:xfrm>
          <a:off x="7615918" y="2377641"/>
          <a:ext cx="3817485" cy="100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55">
                  <a:extLst>
                    <a:ext uri="{9D8B030D-6E8A-4147-A177-3AD203B41FA5}">
                      <a16:colId xmlns:a16="http://schemas.microsoft.com/office/drawing/2014/main" val="3874129439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9037766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073113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208589544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739331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04357698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731264172"/>
                    </a:ext>
                  </a:extLst>
                </a:gridCol>
              </a:tblGrid>
              <a:tr h="5449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276"/>
                  </a:ext>
                </a:extLst>
              </a:tr>
              <a:tr h="4216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510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745A610-DED0-43BE-BA45-1D5A523A57EC}"/>
              </a:ext>
            </a:extLst>
          </p:cNvPr>
          <p:cNvSpPr txBox="1"/>
          <p:nvPr/>
        </p:nvSpPr>
        <p:spPr>
          <a:xfrm>
            <a:off x="7157358" y="4536887"/>
            <a:ext cx="440789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Consolas" panose="020B0609020204030204" pitchFamily="49" charset="0"/>
              </a:rPr>
              <a:t>char letter = 'g';</a:t>
            </a:r>
          </a:p>
          <a:p>
            <a:r>
              <a:rPr lang="en-US" sz="2400">
                <a:latin typeface="Consolas" panose="020B0609020204030204" pitchFamily="49" charset="0"/>
              </a:rPr>
              <a:t>char </a:t>
            </a:r>
            <a:r>
              <a:rPr lang="en-US" sz="2400" err="1">
                <a:latin typeface="Consolas" panose="020B0609020204030204" pitchFamily="49" charset="0"/>
              </a:rPr>
              <a:t>anotherLetter</a:t>
            </a:r>
            <a:r>
              <a:rPr lang="en-US" sz="2400">
                <a:latin typeface="Consolas" panose="020B0609020204030204" pitchFamily="49" charset="0"/>
              </a:rPr>
              <a:t> = 'b';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32595B7-A3EF-8218-1233-41768985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42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39664-AA7E-0C50-6D41-DDAF4653A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PCM: </a:t>
            </a:r>
            <a:r>
              <a:rPr lang="en-US"/>
              <a:t>String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D9CC9-034B-1922-2049-BC4B62C902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E2991B-4F98-6101-A1CC-92856BDAA067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219200"/>
          <a:ext cx="10468452" cy="4787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0275">
                  <a:extLst>
                    <a:ext uri="{9D8B030D-6E8A-4147-A177-3AD203B41FA5}">
                      <a16:colId xmlns:a16="http://schemas.microsoft.com/office/drawing/2014/main" val="3368264241"/>
                    </a:ext>
                  </a:extLst>
                </a:gridCol>
                <a:gridCol w="6428177">
                  <a:extLst>
                    <a:ext uri="{9D8B030D-6E8A-4147-A177-3AD203B41FA5}">
                      <a16:colId xmlns:a16="http://schemas.microsoft.com/office/drawing/2014/main" val="3821759083"/>
                    </a:ext>
                  </a:extLst>
                </a:gridCol>
              </a:tblGrid>
              <a:tr h="43577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165557"/>
                  </a:ext>
                </a:extLst>
              </a:tr>
              <a:tr h="435779">
                <a:tc>
                  <a:txBody>
                    <a:bodyPr/>
                    <a:lstStyle/>
                    <a:p>
                      <a:r>
                        <a:rPr lang="en-US" sz="1800">
                          <a:latin typeface="Consolas" panose="020B0609020204030204" pitchFamily="49" charset="0"/>
                        </a:rPr>
                        <a:t>length()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Returns the length of the string.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982990"/>
                  </a:ext>
                </a:extLst>
              </a:tr>
              <a:tr h="435779">
                <a:tc>
                  <a:txBody>
                    <a:bodyPr/>
                    <a:lstStyle/>
                    <a:p>
                      <a:r>
                        <a:rPr lang="en-US" sz="1800">
                          <a:latin typeface="Consolas" panose="020B0609020204030204" pitchFamily="49" charset="0"/>
                        </a:rPr>
                        <a:t>charAt(</a:t>
                      </a:r>
                      <a:r>
                        <a:rPr lang="en-US" sz="1800" i="1">
                          <a:latin typeface="Consolas" panose="020B0609020204030204" pitchFamily="49" charset="0"/>
                        </a:rPr>
                        <a:t>i</a:t>
                      </a:r>
                      <a:r>
                        <a:rPr lang="en-US" sz="1800" i="0">
                          <a:latin typeface="Consolas" panose="020B0609020204030204" pitchFamily="49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Returns the character at index </a:t>
                      </a:r>
                      <a:r>
                        <a:rPr lang="en-US" sz="18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1800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the string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054932"/>
                  </a:ext>
                </a:extLst>
              </a:tr>
              <a:tr h="435779">
                <a:tc>
                  <a:txBody>
                    <a:bodyPr/>
                    <a:lstStyle/>
                    <a:p>
                      <a:r>
                        <a:rPr lang="en-US" sz="1800">
                          <a:latin typeface="Consolas" panose="020B0609020204030204" pitchFamily="49" charset="0"/>
                        </a:rPr>
                        <a:t>indexOf(</a:t>
                      </a:r>
                      <a:r>
                        <a:rPr lang="en-US" sz="1800" i="1">
                          <a:latin typeface="Consolas" panose="020B0609020204030204" pitchFamily="49" charset="0"/>
                        </a:rPr>
                        <a:t>s</a:t>
                      </a:r>
                      <a:r>
                        <a:rPr lang="en-US" sz="1800" i="0">
                          <a:latin typeface="Consolas" panose="020B0609020204030204" pitchFamily="49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Returns the index of the first occurrence of </a:t>
                      </a:r>
                      <a:r>
                        <a:rPr lang="en-US" sz="18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800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the string; returns </a:t>
                      </a:r>
                      <a:br>
                        <a:rPr lang="en-US" sz="1800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 if </a:t>
                      </a:r>
                      <a:r>
                        <a:rPr lang="en-US" sz="18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800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doesn't appear in the string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619916"/>
                  </a:ext>
                </a:extLst>
              </a:tr>
              <a:tr h="435779">
                <a:tc>
                  <a:txBody>
                    <a:bodyPr/>
                    <a:lstStyle/>
                    <a:p>
                      <a:r>
                        <a:rPr lang="en-US" sz="1800">
                          <a:latin typeface="Consolas" panose="020B0609020204030204" pitchFamily="49" charset="0"/>
                        </a:rPr>
                        <a:t>substring(</a:t>
                      </a:r>
                      <a:r>
                        <a:rPr lang="en-US" sz="1800" i="1">
                          <a:latin typeface="Consolas" panose="020B0609020204030204" pitchFamily="49" charset="0"/>
                        </a:rPr>
                        <a:t>i</a:t>
                      </a:r>
                      <a:r>
                        <a:rPr lang="en-US" sz="1800" i="0">
                          <a:latin typeface="Consolas" panose="020B0609020204030204" pitchFamily="49" charset="0"/>
                        </a:rPr>
                        <a:t>, </a:t>
                      </a:r>
                      <a:r>
                        <a:rPr lang="en-US" sz="1800" i="1">
                          <a:latin typeface="Consolas" panose="020B0609020204030204" pitchFamily="49" charset="0"/>
                        </a:rPr>
                        <a:t>j</a:t>
                      </a:r>
                      <a:r>
                        <a:rPr lang="en-US" sz="1800" i="0">
                          <a:latin typeface="Consolas" panose="020B0609020204030204" pitchFamily="49" charset="0"/>
                        </a:rPr>
                        <a:t>) </a:t>
                      </a:r>
                      <a:r>
                        <a:rPr lang="en-US" sz="1800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n-US" sz="1800" i="0">
                          <a:latin typeface="Consolas" panose="020B0609020204030204" pitchFamily="49" charset="0"/>
                        </a:rPr>
                        <a:t> substring(</a:t>
                      </a:r>
                      <a:r>
                        <a:rPr lang="en-US" sz="1800" i="1">
                          <a:latin typeface="Consolas" panose="020B0609020204030204" pitchFamily="49" charset="0"/>
                        </a:rPr>
                        <a:t>i</a:t>
                      </a:r>
                      <a:r>
                        <a:rPr lang="en-US" sz="1800" i="0">
                          <a:latin typeface="Consolas" panose="020B0609020204030204" pitchFamily="49" charset="0"/>
                        </a:rPr>
                        <a:t>)</a:t>
                      </a:r>
                      <a:endParaRPr lang="en-US" sz="180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Returns the characters in this string from </a:t>
                      </a:r>
                      <a:r>
                        <a:rPr lang="en-US" sz="18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1800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(inclusive) to </a:t>
                      </a:r>
                      <a:r>
                        <a:rPr lang="en-US" sz="18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  <a:r>
                        <a:rPr lang="en-US" sz="1800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(exclusive); if </a:t>
                      </a:r>
                      <a:r>
                        <a:rPr lang="en-US" sz="18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  <a:r>
                        <a:rPr lang="en-US" sz="1800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omitted, goes until the end of the string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50403"/>
                  </a:ext>
                </a:extLst>
              </a:tr>
              <a:tr h="435779">
                <a:tc>
                  <a:txBody>
                    <a:bodyPr/>
                    <a:lstStyle/>
                    <a:p>
                      <a:r>
                        <a:rPr lang="en-US" sz="1800">
                          <a:latin typeface="Consolas" panose="020B0609020204030204" pitchFamily="49" charset="0"/>
                        </a:rPr>
                        <a:t>contains(</a:t>
                      </a:r>
                      <a:r>
                        <a:rPr lang="en-US" sz="1800" i="1">
                          <a:latin typeface="Consolas" panose="020B0609020204030204" pitchFamily="49" charset="0"/>
                        </a:rPr>
                        <a:t>s</a:t>
                      </a:r>
                      <a:r>
                        <a:rPr lang="en-US" sz="1800" i="0">
                          <a:latin typeface="Consolas" panose="020B0609020204030204" pitchFamily="49" charset="0"/>
                        </a:rPr>
                        <a:t>)</a:t>
                      </a:r>
                      <a:endParaRPr lang="en-US" sz="180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Returns whether or not the string contains </a:t>
                      </a:r>
                      <a:r>
                        <a:rPr lang="en-US" sz="18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71709"/>
                  </a:ext>
                </a:extLst>
              </a:tr>
              <a:tr h="435779">
                <a:tc>
                  <a:txBody>
                    <a:bodyPr/>
                    <a:lstStyle/>
                    <a:p>
                      <a:r>
                        <a:rPr lang="en-US" sz="1800">
                          <a:latin typeface="Consolas" panose="020B0609020204030204" pitchFamily="49" charset="0"/>
                        </a:rPr>
                        <a:t>equals(</a:t>
                      </a:r>
                      <a:r>
                        <a:rPr lang="en-US" sz="1800" i="1">
                          <a:latin typeface="Consolas" panose="020B0609020204030204" pitchFamily="49" charset="0"/>
                        </a:rPr>
                        <a:t>s</a:t>
                      </a:r>
                      <a:r>
                        <a:rPr lang="en-US" sz="1800" i="0">
                          <a:latin typeface="Consolas" panose="020B0609020204030204" pitchFamily="49" charset="0"/>
                        </a:rPr>
                        <a:t>)</a:t>
                      </a:r>
                      <a:endParaRPr lang="en-US" sz="180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Returns whether or not the string is equal to </a:t>
                      </a:r>
                      <a:r>
                        <a:rPr lang="en-US" sz="18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 </a:t>
                      </a:r>
                      <a:r>
                        <a:rPr lang="en-US" sz="1800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(case-sensitive)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461892"/>
                  </a:ext>
                </a:extLst>
              </a:tr>
              <a:tr h="435779">
                <a:tc>
                  <a:txBody>
                    <a:bodyPr/>
                    <a:lstStyle/>
                    <a:p>
                      <a:r>
                        <a:rPr lang="en-US" sz="1800">
                          <a:latin typeface="Consolas" panose="020B0609020204030204" pitchFamily="49" charset="0"/>
                        </a:rPr>
                        <a:t>equalsIgnoreCase(</a:t>
                      </a:r>
                      <a:r>
                        <a:rPr lang="en-US" sz="1800" i="1">
                          <a:latin typeface="Consolas" panose="020B0609020204030204" pitchFamily="49" charset="0"/>
                        </a:rPr>
                        <a:t>s</a:t>
                      </a:r>
                      <a:r>
                        <a:rPr lang="en-US" sz="1800" i="0">
                          <a:latin typeface="Consolas" panose="020B0609020204030204" pitchFamily="49" charset="0"/>
                        </a:rPr>
                        <a:t>)</a:t>
                      </a:r>
                      <a:endParaRPr lang="en-US" sz="180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Returns whether or not the string is equal to </a:t>
                      </a:r>
                      <a:r>
                        <a:rPr lang="en-US" sz="1800" i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 </a:t>
                      </a:r>
                      <a:r>
                        <a:rPr lang="en-US" sz="1800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ignoring case</a:t>
                      </a:r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84282"/>
                  </a:ext>
                </a:extLst>
              </a:tr>
              <a:tr h="435779">
                <a:tc>
                  <a:txBody>
                    <a:bodyPr/>
                    <a:lstStyle/>
                    <a:p>
                      <a:r>
                        <a:rPr lang="en-US" sz="1800">
                          <a:latin typeface="Consolas" panose="020B0609020204030204" pitchFamily="49" charset="0"/>
                        </a:rPr>
                        <a:t>toUpperCase()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Returns an uppercase version of the string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425595"/>
                  </a:ext>
                </a:extLst>
              </a:tr>
              <a:tr h="435779">
                <a:tc>
                  <a:txBody>
                    <a:bodyPr/>
                    <a:lstStyle/>
                    <a:p>
                      <a:r>
                        <a:rPr lang="en-US" sz="1800">
                          <a:latin typeface="Consolas" panose="020B0609020204030204" pitchFamily="49" charset="0"/>
                        </a:rPr>
                        <a:t>toLowerCase()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Returns a lowercase version of the string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9483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F444FB-B3E7-49AD-94E3-9816C33EC184}"/>
              </a:ext>
            </a:extLst>
          </p:cNvPr>
          <p:cNvSpPr txBox="1"/>
          <p:nvPr/>
        </p:nvSpPr>
        <p:spPr>
          <a:xfrm>
            <a:off x="6547758" y="650932"/>
            <a:ext cx="5170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Usage: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</a:rPr>
              <a:t>&lt;</a:t>
            </a:r>
            <a:r>
              <a:rPr lang="en-US" sz="200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</a:rPr>
              <a:t>string_variable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</a:rPr>
              <a:t>&gt;</a:t>
            </a:r>
            <a:r>
              <a:rPr lang="en-US" sz="2000">
                <a:latin typeface="Consolas" panose="020B0609020204030204" pitchFamily="49" charset="0"/>
              </a:rPr>
              <a:t>.</a:t>
            </a:r>
            <a:r>
              <a:rPr lang="en-US" sz="200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&lt;method&gt;</a:t>
            </a:r>
            <a:r>
              <a:rPr lang="en-US" sz="2000">
                <a:latin typeface="Consolas" panose="020B0609020204030204" pitchFamily="49" charset="0"/>
              </a:rPr>
              <a:t>(…)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D6A748C-3D0C-6E81-40AF-44E1051B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318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8BAA6-CA7C-6150-7B4A-48711565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0102-3CEA-27D3-1EA6-3CC79E4B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Variables and Strings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701C6-0C0A-DA79-D8D9-C48537FCA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Variables</a:t>
            </a: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that stores a specific data type</a:t>
            </a: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Must declare and initialize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400">
                <a:solidFill>
                  <a:srgbClr val="7030A0"/>
                </a:solidFill>
                <a:latin typeface="Cascadia Code Light" panose="020B0609020000020004" pitchFamily="49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int</a:t>
            </a:r>
            <a:r>
              <a:rPr lang="en-US" altLang="en-US" sz="2400">
                <a:solidFill>
                  <a:schemeClr val="tx1"/>
                </a:solidFill>
                <a:latin typeface="Cascadia Code Light" panose="020B0609020000020004" pitchFamily="49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version = </a:t>
            </a:r>
            <a:r>
              <a:rPr lang="en-US" altLang="en-US" sz="2400">
                <a:solidFill>
                  <a:schemeClr val="accent5"/>
                </a:solidFill>
                <a:latin typeface="Cascadia Code Light" panose="020B0609020000020004" pitchFamily="49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5</a:t>
            </a:r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Strings</a:t>
            </a: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Sequence of characters treated as one, yet can be indexed as individual parts</a:t>
            </a: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400">
                <a:solidFill>
                  <a:srgbClr val="7030A0"/>
                </a:solidFill>
                <a:latin typeface="Cascadia Code Light" panose="020B0609020000020004" pitchFamily="49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char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represents a single character</a:t>
            </a: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30052-42EB-F171-7996-7F4F4D79EB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1396B6-BF7A-D5BC-7B7C-F3FD3E1F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654C9D-A828-BC15-5E5A-EB57F49B43EC}"/>
              </a:ext>
            </a:extLst>
          </p:cNvPr>
          <p:cNvSpPr/>
          <p:nvPr/>
        </p:nvSpPr>
        <p:spPr>
          <a:xfrm>
            <a:off x="10108102" y="1783287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E65BA-CE8B-D749-87B4-1A1CDE0C7EA9}"/>
              </a:ext>
            </a:extLst>
          </p:cNvPr>
          <p:cNvSpPr txBox="1"/>
          <p:nvPr/>
        </p:nvSpPr>
        <p:spPr>
          <a:xfrm>
            <a:off x="9824729" y="1371600"/>
            <a:ext cx="1162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>
                <a:solidFill>
                  <a:schemeClr val="tx1"/>
                </a:solidFill>
                <a:latin typeface="Cascadia Code Light" panose="020B0609020000020004" pitchFamily="49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version</a:t>
            </a:r>
            <a:endParaRPr lang="en-US" sz="180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4BFE2AF-D82E-D0C7-B316-BC70A3D84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857362"/>
              </p:ext>
            </p:extLst>
          </p:nvPr>
        </p:nvGraphicFramePr>
        <p:xfrm>
          <a:off x="3466879" y="5000735"/>
          <a:ext cx="5453550" cy="100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55">
                  <a:extLst>
                    <a:ext uri="{9D8B030D-6E8A-4147-A177-3AD203B41FA5}">
                      <a16:colId xmlns:a16="http://schemas.microsoft.com/office/drawing/2014/main" val="3874129439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9037766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073113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208589544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739331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04357698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7312641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2397371736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43654077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808435129"/>
                    </a:ext>
                  </a:extLst>
                </a:gridCol>
              </a:tblGrid>
              <a:tr h="5449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276"/>
                  </a:ext>
                </a:extLst>
              </a:tr>
              <a:tr h="4216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51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32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A27E6-FCA4-9480-F657-D13C913E1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A1C3-8F25-06D5-B208-F53B59415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39" y="-826815"/>
            <a:ext cx="10515601" cy="762636"/>
          </a:xfrm>
        </p:spPr>
        <p:txBody>
          <a:bodyPr>
            <a:normAutofit/>
          </a:bodyPr>
          <a:lstStyle/>
          <a:p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Think Pair Share: </a:t>
            </a:r>
            <a:r>
              <a:rPr lang="en-US"/>
              <a:t>gumball Variables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(Think)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C788F2-6272-1E31-DB50-EB797FDAA5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0EA19E-CB22-E114-3956-7E03A524EFB1}"/>
              </a:ext>
            </a:extLst>
          </p:cNvPr>
          <p:cNvSpPr/>
          <p:nvPr/>
        </p:nvSpPr>
        <p:spPr>
          <a:xfrm>
            <a:off x="371475" y="1408133"/>
            <a:ext cx="110109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the String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"bubble gum"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statement would result in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containing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"Gumball"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instead?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4CAFA3-E7FC-DCBF-37E5-7F8009292392}"/>
              </a:ext>
            </a:extLst>
          </p:cNvPr>
          <p:cNvGraphicFramePr>
            <a:graphicFrameLocks noGrp="1"/>
          </p:cNvGraphicFramePr>
          <p:nvPr/>
        </p:nvGraphicFramePr>
        <p:xfrm>
          <a:off x="371475" y="4005055"/>
          <a:ext cx="5453550" cy="100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55">
                  <a:extLst>
                    <a:ext uri="{9D8B030D-6E8A-4147-A177-3AD203B41FA5}">
                      <a16:colId xmlns:a16="http://schemas.microsoft.com/office/drawing/2014/main" val="3874129439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9037766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073113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208589544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739331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04357698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7312641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2397371736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43654077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808435129"/>
                    </a:ext>
                  </a:extLst>
                </a:gridCol>
              </a:tblGrid>
              <a:tr h="5449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276"/>
                  </a:ext>
                </a:extLst>
              </a:tr>
              <a:tr h="4216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510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93DEFE4-4236-180A-FDCB-71860F488F6D}"/>
              </a:ext>
            </a:extLst>
          </p:cNvPr>
          <p:cNvSpPr txBox="1"/>
          <p:nvPr/>
        </p:nvSpPr>
        <p:spPr>
          <a:xfrm>
            <a:off x="5915026" y="3212797"/>
            <a:ext cx="61245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(7)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s = 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(7, 9)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s = ("" + 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s.charAt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(7)).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s = 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(7, 8).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()    </a:t>
            </a:r>
            <a:b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    + 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(8) + "ball";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B5837AA-B2CF-7F11-3F7B-A758C8094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843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F3846-770C-B7F0-8AA8-C99323061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732643-93EE-9397-0D13-146DCB9CB6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-867392"/>
            <a:ext cx="10515601" cy="7626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45700" tIns="45700" rIns="45700" bIns="45700" numCol="1" spcCol="0" rtlCol="0" fromWordArt="0" anchor="ctr" anchorCtr="0" forceAA="0" compatLnSpc="1">
            <a:prstTxWarp prst="textNoShape">
              <a:avLst/>
            </a:prstTxWarp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Think Pair Share: </a:t>
            </a:r>
            <a:r>
              <a:rPr lang="en-US"/>
              <a:t>gumball Variables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(Pair)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58C475-8408-C15F-0F2C-D813461DE9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244E3A-9337-2C56-7369-4E199B8669D0}"/>
              </a:ext>
            </a:extLst>
          </p:cNvPr>
          <p:cNvSpPr/>
          <p:nvPr/>
        </p:nvSpPr>
        <p:spPr>
          <a:xfrm>
            <a:off x="371475" y="1408133"/>
            <a:ext cx="110109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the String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"bubble gum"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statement would result in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containing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"Gumball"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instead?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40EF038-1295-7AC3-10F2-295630E77CE7}"/>
              </a:ext>
            </a:extLst>
          </p:cNvPr>
          <p:cNvGraphicFramePr>
            <a:graphicFrameLocks noGrp="1"/>
          </p:cNvGraphicFramePr>
          <p:nvPr/>
        </p:nvGraphicFramePr>
        <p:xfrm>
          <a:off x="371475" y="4005055"/>
          <a:ext cx="5453550" cy="100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55">
                  <a:extLst>
                    <a:ext uri="{9D8B030D-6E8A-4147-A177-3AD203B41FA5}">
                      <a16:colId xmlns:a16="http://schemas.microsoft.com/office/drawing/2014/main" val="3874129439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9037766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073113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208589544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739331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04357698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7312641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2397371736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43654077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808435129"/>
                    </a:ext>
                  </a:extLst>
                </a:gridCol>
              </a:tblGrid>
              <a:tr h="5449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276"/>
                  </a:ext>
                </a:extLst>
              </a:tr>
              <a:tr h="4216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510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BF8B8C-9253-AF02-B2F5-68E74592BF37}"/>
              </a:ext>
            </a:extLst>
          </p:cNvPr>
          <p:cNvSpPr txBox="1"/>
          <p:nvPr/>
        </p:nvSpPr>
        <p:spPr>
          <a:xfrm>
            <a:off x="5915026" y="3212797"/>
            <a:ext cx="61245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(7)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s = 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(7, 9)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s = ("" + 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s.charAt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(7)).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s = 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(7, 8).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()    </a:t>
            </a:r>
            <a:b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    + </a:t>
            </a:r>
            <a:r>
              <a:rPr lang="en-US" sz="22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>
                <a:latin typeface="Consolas" panose="020B0609020204030204" pitchFamily="49" charset="0"/>
                <a:cs typeface="Calibri" panose="020F0502020204030204" pitchFamily="34" charset="0"/>
              </a:rPr>
              <a:t>(8) + "ball";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8905F4F-14BB-4057-6BEF-4FB07BD39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07889"/>
      </p:ext>
    </p:extLst>
  </p:cSld>
  <p:clrMapOvr>
    <a:masterClrMapping/>
  </p:clrMapOvr>
</p:sld>
</file>

<file path=ppt/theme/theme1.xml><?xml version="1.0" encoding="utf-8"?>
<a:theme xmlns:a="http://schemas.openxmlformats.org/drawingml/2006/main" name="CSE 12X (adopted from CSE 373)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1501</Words>
  <Application>Microsoft Office PowerPoint</Application>
  <PresentationFormat>Widescreen</PresentationFormat>
  <Paragraphs>363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Montserrat ExtraBold</vt:lpstr>
      <vt:lpstr>Montserrat</vt:lpstr>
      <vt:lpstr>Montserrat SemiBold</vt:lpstr>
      <vt:lpstr>Cascadia Code Light</vt:lpstr>
      <vt:lpstr>Consolas</vt:lpstr>
      <vt:lpstr>Arial</vt:lpstr>
      <vt:lpstr>CSE 12X (adopted from CSE 373)</vt:lpstr>
      <vt:lpstr>for Loops</vt:lpstr>
      <vt:lpstr>Agenda</vt:lpstr>
      <vt:lpstr>Announcements, Reminders</vt:lpstr>
      <vt:lpstr>Agenda</vt:lpstr>
      <vt:lpstr>PCM: Strings &amp; chars</vt:lpstr>
      <vt:lpstr>PCM: String Methods</vt:lpstr>
      <vt:lpstr>Variables and Strings</vt:lpstr>
      <vt:lpstr>Think Pair Share: gumball Variables (Think)</vt:lpstr>
      <vt:lpstr>Think Pair Share: gumball Variables (Pair)</vt:lpstr>
      <vt:lpstr>Chaining methods in expressions</vt:lpstr>
      <vt:lpstr>Aside: Gumball</vt:lpstr>
      <vt:lpstr>Agenda</vt:lpstr>
      <vt:lpstr>Agenda</vt:lpstr>
      <vt:lpstr>PCM Review: for loops!</vt:lpstr>
      <vt:lpstr>PCM Review: for loops (example)</vt:lpstr>
      <vt:lpstr>PCM Review: for loops (a helpful flowchart)</vt:lpstr>
      <vt:lpstr>Thinking about for loops</vt:lpstr>
      <vt:lpstr>Think Pair Share: squared loops (Think)</vt:lpstr>
      <vt:lpstr>Think Pair Share: squared loops (Pair)</vt:lpstr>
      <vt:lpstr>Agenda</vt:lpstr>
      <vt:lpstr>PCM Review: String Traversals</vt:lpstr>
      <vt:lpstr>Go Huskies?</vt:lpstr>
      <vt:lpstr>The Fencepost Pattern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Hannah Swoffer</dc:creator>
  <cp:lastModifiedBy>Hannah Swoffer</cp:lastModifiedBy>
  <cp:revision>2</cp:revision>
  <dcterms:modified xsi:type="dcterms:W3CDTF">2025-07-09T18:04:59Z</dcterms:modified>
</cp:coreProperties>
</file>