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6" r:id="rId3"/>
    <p:sldId id="282" r:id="rId4"/>
    <p:sldId id="286" r:id="rId5"/>
    <p:sldId id="284" r:id="rId6"/>
    <p:sldId id="289" r:id="rId7"/>
    <p:sldId id="290" r:id="rId8"/>
    <p:sldId id="283" r:id="rId9"/>
    <p:sldId id="263" r:id="rId10"/>
    <p:sldId id="264" r:id="rId11"/>
    <p:sldId id="285" r:id="rId12"/>
    <p:sldId id="291" r:id="rId13"/>
    <p:sldId id="272" r:id="rId14"/>
    <p:sldId id="292" r:id="rId15"/>
    <p:sldId id="288" r:id="rId16"/>
  </p:sldIdLst>
  <p:sldSz cx="12192000" cy="6858000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Quattrocento Sans" panose="020B05020500000200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33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0"/>
    <p:restoredTop sz="96076" autoAdjust="0"/>
  </p:normalViewPr>
  <p:slideViewPr>
    <p:cSldViewPr snapToGrid="0">
      <p:cViewPr varScale="1">
        <p:scale>
          <a:sx n="82" d="100"/>
          <a:sy n="82" d="100"/>
        </p:scale>
        <p:origin x="168" y="984"/>
      </p:cViewPr>
      <p:guideLst/>
    </p:cSldViewPr>
  </p:slideViewPr>
  <p:outlineViewPr>
    <p:cViewPr>
      <p:scale>
        <a:sx n="33" d="100"/>
        <a:sy n="33" d="100"/>
      </p:scale>
      <p:origin x="0" y="-26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declare and initialize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Arithmetic with variables and place into another one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A variable… varies! It can change value.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/>
              <a:t>Use one variable to set another one: it’s possible!</a:t>
            </a:r>
            <a:endParaRPr/>
          </a:p>
        </p:txBody>
      </p:sp>
      <p:sp>
        <p:nvSpPr>
          <p:cNvPr id="98" name="Google Shape;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03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indexing issues can be source of many errors! Fence-post life. </a:t>
            </a:r>
            <a:endParaRPr/>
          </a:p>
        </p:txBody>
      </p:sp>
      <p:sp>
        <p:nvSpPr>
          <p:cNvPr id="114" name="Google Shape;1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509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61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indexing issues can be source of many errors! Fence-post life. </a:t>
            </a:r>
            <a:endParaRPr/>
          </a:p>
        </p:txBody>
      </p:sp>
      <p:sp>
        <p:nvSpPr>
          <p:cNvPr id="114" name="Google Shape;1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266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446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Spring 2024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Spring 2024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Spring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Spring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Spring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3 - Spring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75E68A87-57B6-E714-E6EA-ECA2C1025FCE}"/>
              </a:ext>
            </a:extLst>
          </p:cNvPr>
          <p:cNvSpPr txBox="1"/>
          <p:nvPr userDrawn="1"/>
        </p:nvSpPr>
        <p:spPr>
          <a:xfrm>
            <a:off x="9641160" y="2111033"/>
            <a:ext cx="281215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4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4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4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400" b="1" spc="-10" dirty="0">
                <a:solidFill>
                  <a:srgbClr val="9900CC"/>
                </a:solidFill>
                <a:latin typeface="Calibri"/>
                <a:cs typeface="Calibri"/>
              </a:rPr>
              <a:t>-3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 descr="QR code for sli.do with code #cse121-3">
            <a:extLst>
              <a:ext uri="{FF2B5EF4-FFF2-40B4-BE49-F238E27FC236}">
                <a16:creationId xmlns:a16="http://schemas.microsoft.com/office/drawing/2014/main" id="{D7F42A7C-BECB-95EE-08BE-34A4D7B0C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548" y="282233"/>
            <a:ext cx="1537384" cy="153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3 - Spring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EFPo9xPDcqoyiToIlZj7i?si=601198e2e28e4ff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tem.org/us/courses/56774/lessons/98618/slides/54528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lzumeus.com/2010/06/17/falsehoods-programmers-believe-about-nam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sp/resources/ed_shortcu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7C6B5840-C080-6BF2-3B84-F9DD3E88A4FB}"/>
              </a:ext>
            </a:extLst>
          </p:cNvPr>
          <p:cNvSpPr txBox="1"/>
          <p:nvPr/>
        </p:nvSpPr>
        <p:spPr>
          <a:xfrm>
            <a:off x="3411091" y="2627686"/>
            <a:ext cx="5369815" cy="9342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Matt Wang</a:t>
            </a: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lang="en-US"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503560F5-EC12-8D3B-048E-76D753FD11B7}"/>
              </a:ext>
            </a:extLst>
          </p:cNvPr>
          <p:cNvSpPr txBox="1"/>
          <p:nvPr/>
        </p:nvSpPr>
        <p:spPr>
          <a:xfrm>
            <a:off x="69481" y="5528874"/>
            <a:ext cx="28121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-3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7D7E180-7C10-D7B7-8DCD-044CE68559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2" name="Google Shape;51;p1">
            <a:extLst>
              <a:ext uri="{FF2B5EF4-FFF2-40B4-BE49-F238E27FC236}">
                <a16:creationId xmlns:a16="http://schemas.microsoft.com/office/drawing/2014/main" id="{0425CF05-D88A-34F4-D26C-3356E68775E6}"/>
              </a:ext>
            </a:extLst>
          </p:cNvPr>
          <p:cNvSpPr txBox="1"/>
          <p:nvPr/>
        </p:nvSpPr>
        <p:spPr>
          <a:xfrm>
            <a:off x="3245686" y="4038193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Google Shape;54;p1">
            <a:extLst>
              <a:ext uri="{FF2B5EF4-FFF2-40B4-BE49-F238E27FC236}">
                <a16:creationId xmlns:a16="http://schemas.microsoft.com/office/drawing/2014/main" id="{14E9C0D1-A97B-4B7D-3527-EE69420D9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975028"/>
              </p:ext>
            </p:extLst>
          </p:nvPr>
        </p:nvGraphicFramePr>
        <p:xfrm>
          <a:off x="3797682" y="4038193"/>
          <a:ext cx="6396642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6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Arkita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Autumn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Jessie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Ritesh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Simon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Gumball?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52CF13-8950-4AE8-7609-45078A94D63C}"/>
              </a:ext>
            </a:extLst>
          </p:cNvPr>
          <p:cNvSpPr txBox="1"/>
          <p:nvPr/>
        </p:nvSpPr>
        <p:spPr>
          <a:xfrm>
            <a:off x="9828890" y="5589931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Today’s playlist: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CSE 121 lecture beats 24sp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QR code for sli.do with code #cse121-3">
            <a:extLst>
              <a:ext uri="{FF2B5EF4-FFF2-40B4-BE49-F238E27FC236}">
                <a16:creationId xmlns:a16="http://schemas.microsoft.com/office/drawing/2014/main" id="{3CE141CA-A261-846D-145B-3680DA25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46" y="3371506"/>
            <a:ext cx="2157368" cy="215736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955D64-471D-89B6-2CC4-4490A1495B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7AEBB24-7C62-479D-1C6E-98648520F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560" y="669349"/>
            <a:ext cx="9765944" cy="1836738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3: </a:t>
            </a:r>
            <a:br>
              <a:rPr lang="en-US" dirty="0"/>
            </a:br>
            <a:r>
              <a:rPr lang="en-US" dirty="0"/>
              <a:t>Variables, Strings, Debugging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41312"/>
              </p:ext>
            </p:extLst>
          </p:nvPr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</a:t>
                      </a:r>
                      <a:b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18D05-4368-AFF3-ABAE-721482CAB4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C75D6-244A-52B0-1BE9-DA9CAF8BBE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762627" y="1808183"/>
            <a:ext cx="50723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Which option below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6356997" y="2543118"/>
            <a:ext cx="56123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E4B99-2CDE-42FA-A72E-E69AA11B9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88559"/>
              </p:ext>
            </p:extLst>
          </p:nvPr>
        </p:nvGraphicFramePr>
        <p:xfrm>
          <a:off x="476364" y="4005057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1B244-278E-3608-25BC-F0AD599B7D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DBA93E-8C49-AF5C-A029-37DC8D8876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Interlude: Gumball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Miya's corgi, Gumball, lying down belly-up on a soft-looking rug">
            <a:extLst>
              <a:ext uri="{FF2B5EF4-FFF2-40B4-BE49-F238E27FC236}">
                <a16:creationId xmlns:a16="http://schemas.microsoft.com/office/drawing/2014/main" id="{09B28BC6-944B-4470-ADB9-865B94A7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4" y="4210596"/>
            <a:ext cx="3827929" cy="19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ya's corgi, Gumball, looking a little tired/grumpy">
            <a:extLst>
              <a:ext uri="{FF2B5EF4-FFF2-40B4-BE49-F238E27FC236}">
                <a16:creationId xmlns:a16="http://schemas.microsoft.com/office/drawing/2014/main" id="{30A1F22C-1804-DFF7-0881-CBD402A4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5" y="1339649"/>
            <a:ext cx="3827929" cy="28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ya's gorgeous corgi, Gumball, with a rainbow scarf on a tennis court; his tongue is sticking out and he's smiling!">
            <a:extLst>
              <a:ext uri="{FF2B5EF4-FFF2-40B4-BE49-F238E27FC236}">
                <a16:creationId xmlns:a16="http://schemas.microsoft.com/office/drawing/2014/main" id="{064F811C-A6AE-4788-EE80-50CE7E63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4" y="1339650"/>
            <a:ext cx="3602141" cy="48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ya's corgi, Gumball, smiling with a Pumpkin scarf">
            <a:extLst>
              <a:ext uri="{FF2B5EF4-FFF2-40B4-BE49-F238E27FC236}">
                <a16:creationId xmlns:a16="http://schemas.microsoft.com/office/drawing/2014/main" id="{4878934A-BD33-D61E-2A51-F1B44871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2" y="1339649"/>
            <a:ext cx="3602141" cy="48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8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🍓🌮☕  Food for Thought  🥑🍱🧋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A weekly section where I introduce open problems related to our lecture topic(s) of the week.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Goals: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1. give you “conversational familiarity” with CS terminology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2. see how CS interacts with other fields and people!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3. point you in the direction of more CSE (or adjacent) classes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Note: </a:t>
            </a:r>
            <a:r>
              <a:rPr lang="en-US" sz="3200" u="sng" dirty="0"/>
              <a:t>not tested content.</a:t>
            </a:r>
            <a:r>
              <a:rPr lang="en-US" sz="3200" dirty="0"/>
              <a:t> Just food for thought :)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0414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dirty="0"/>
              <a:t>What's in a (variable) name or String?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4C9BF-55B2-B3F8-9C18-0BF346059A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84498-9ABE-4008-04FB-4A14EB9A9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4B248DCA-1BE7-0142-F933-7976707F67DF}"/>
              </a:ext>
            </a:extLst>
          </p:cNvPr>
          <p:cNvSpPr txBox="1"/>
          <p:nvPr/>
        </p:nvSpPr>
        <p:spPr>
          <a:xfrm>
            <a:off x="9294170" y="4281844"/>
            <a:ext cx="28121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cse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121</a:t>
            </a:r>
            <a:r>
              <a:rPr lang="en-US" sz="2800" b="1" spc="-10" dirty="0">
                <a:solidFill>
                  <a:srgbClr val="9900CC"/>
                </a:solidFill>
                <a:latin typeface="Calibri"/>
                <a:cs typeface="Calibri"/>
              </a:rPr>
              <a:t>-3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Picture 5" descr="QR code for sli.do with code #cse121-3">
            <a:extLst>
              <a:ext uri="{FF2B5EF4-FFF2-40B4-BE49-F238E27FC236}">
                <a16:creationId xmlns:a16="http://schemas.microsoft.com/office/drawing/2014/main" id="{15070F45-E450-CAD6-4877-0EB56D4F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565" y="2124476"/>
            <a:ext cx="2157368" cy="2157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0934C-FE31-AE07-45D6-16F5F953CC09}"/>
              </a:ext>
            </a:extLst>
          </p:cNvPr>
          <p:cNvSpPr txBox="1"/>
          <p:nvPr/>
        </p:nvSpPr>
        <p:spPr>
          <a:xfrm>
            <a:off x="1041399" y="1712835"/>
            <a:ext cx="80308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Switch over to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do some experiments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(with a partner)! Then, report back on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counts as one character?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kinds of characters are “allowed” in Strings?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kinds of characters are “allowed” in variable names?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the lengths of the Strings what you expect?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36023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Dessert for Thought!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This is the beginning of a very interesting rabbit hole! But also, a decision made by the Java designers.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endParaRPr lang="en-US" sz="3200" dirty="0"/>
          </a:p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u="sng" dirty="0"/>
              <a:t>You will also make decisions like these!</a:t>
            </a:r>
            <a:r>
              <a:rPr lang="en-US" sz="3200" dirty="0"/>
              <a:t> 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for example, what is a “</a:t>
            </a:r>
            <a:r>
              <a:rPr lang="en-US" sz="3200" dirty="0">
                <a:hlinkClick r:id="rId3"/>
              </a:rPr>
              <a:t>valid name</a:t>
            </a:r>
            <a:r>
              <a:rPr lang="en-US" sz="3200" dirty="0"/>
              <a:t>”?  </a:t>
            </a:r>
          </a:p>
          <a:p>
            <a:pPr indent="-457200">
              <a:lnSpc>
                <a:spcPct val="120000"/>
              </a:lnSpc>
              <a:buSzPts val="3600"/>
            </a:pPr>
            <a:r>
              <a:rPr lang="en-US" sz="3200" dirty="0"/>
              <a:t>something to reflect on as you learn more about CS…</a:t>
            </a:r>
          </a:p>
          <a:p>
            <a:pPr marL="0" lvl="0" indent="0">
              <a:lnSpc>
                <a:spcPct val="120000"/>
              </a:lnSpc>
              <a:buSzPts val="3600"/>
              <a:buNone/>
            </a:pPr>
            <a:endParaRPr lang="en-US" sz="3200" u="sng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P0 was released on Thu and is due Wed, Apr 10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  <a:p>
            <a:pPr marL="45720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US" sz="3600" dirty="0"/>
              <a:t>Quiz 0 scheduled for Apr 25</a:t>
            </a:r>
            <a:r>
              <a:rPr lang="en-US" sz="3600" baseline="30000" dirty="0"/>
              <a:t>th </a:t>
            </a:r>
            <a:r>
              <a:rPr lang="en-US" sz="3600" dirty="0"/>
              <a:t>(about 3 weeks away)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More details will be released in the coming week!</a:t>
            </a:r>
          </a:p>
          <a:p>
            <a:pPr lvl="1" indent="-438150">
              <a:buSzPts val="3300"/>
              <a:buFont typeface="Calibri"/>
              <a:buChar char="•"/>
            </a:pPr>
            <a:r>
              <a:rPr lang="en-US" sz="3200" dirty="0"/>
              <a:t>Prep includes practice quizzes, sections, etc. </a:t>
            </a:r>
          </a:p>
          <a:p>
            <a:pPr indent="-438150">
              <a:buSzPts val="3300"/>
              <a:buFont typeface="Calibri"/>
              <a:buChar char="•"/>
            </a:pPr>
            <a:r>
              <a:rPr lang="en-US" sz="3600" dirty="0"/>
              <a:t>Quick demo: </a:t>
            </a:r>
            <a:r>
              <a:rPr lang="en-US" sz="3600" dirty="0">
                <a:hlinkClick r:id="rId3"/>
              </a:rPr>
              <a:t>Ed shortcuts page on website</a:t>
            </a:r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A28BC-DDB5-A916-544A-499AED9816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CE801-2F8D-3DBA-DC7F-291DF4C54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995F-E891-44A3-B961-C12E0575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 – Declaration, Initialization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13B3-6341-4D02-9D70-AC58A1E9A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950527" cy="4285089"/>
          </a:xfrm>
        </p:spPr>
        <p:txBody>
          <a:bodyPr/>
          <a:lstStyle/>
          <a:p>
            <a:r>
              <a:rPr lang="en-US" dirty="0"/>
              <a:t>Now that we know about different types and data, we can learn about how to store it! </a:t>
            </a:r>
          </a:p>
          <a:p>
            <a:r>
              <a:rPr lang="en-US" dirty="0"/>
              <a:t>Java allows you to create variables within a program. A variable has</a:t>
            </a:r>
          </a:p>
          <a:p>
            <a:pPr lvl="1"/>
            <a:r>
              <a:rPr lang="en-US" dirty="0"/>
              <a:t>A type</a:t>
            </a:r>
          </a:p>
          <a:p>
            <a:pPr lvl="1"/>
            <a:r>
              <a:rPr lang="en-US" dirty="0"/>
              <a:t>A name</a:t>
            </a:r>
          </a:p>
          <a:p>
            <a:pPr lvl="1"/>
            <a:r>
              <a:rPr lang="en-US" dirty="0"/>
              <a:t>(Potentially) a value it is storing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BEB42-4124-48DD-A570-A535E23AB7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054734" y="1825625"/>
            <a:ext cx="4299065" cy="428508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Declaration: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    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x;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Initialization: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 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Or all in one line: 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	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EAF0-81C5-E114-1D3B-252C76954CB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DE4AA-4746-A69A-CE72-D2D4E86C7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Variables – Manipulation 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1075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They’re made to be manipulated, modified, re-used!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doubleFV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 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CABB9C-96CD-4009-B0E9-99539BD2071E}"/>
              </a:ext>
            </a:extLst>
          </p:cNvPr>
          <p:cNvSpPr/>
          <p:nvPr/>
        </p:nvSpPr>
        <p:spPr>
          <a:xfrm>
            <a:off x="8153400" y="1524723"/>
            <a:ext cx="3120013" cy="2178095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Notice – this doesn't really make any mathematical sense! </a:t>
            </a:r>
          </a:p>
          <a:p>
            <a:pPr algn="ctr"/>
            <a:r>
              <a:rPr lang="en-US" sz="1600" dirty="0"/>
              <a:t>That's because, in Java, = is </a:t>
            </a:r>
            <a:r>
              <a:rPr lang="en-US" sz="1600" i="1" dirty="0"/>
              <a:t>assignment</a:t>
            </a:r>
            <a:r>
              <a:rPr lang="en-US" sz="1600" dirty="0"/>
              <a:t>, not equality!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4665-36A7-4B5C-9193-B5E7DE917B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55236-56E8-40D7-159A-6987EF8643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97481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This pattern is so common, we have a shorthand for it!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/>
              <a:t>Note: this works for both numeric addition and string concatenation!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D6BEF-782D-325A-8FA5-DD53B2ABD4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314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 err="1"/>
              <a:t>shorthands</a:t>
            </a:r>
            <a:r>
              <a:rPr lang="en-US" dirty="0"/>
              <a:t>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-=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*=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/=</a:t>
            </a:r>
            <a:r>
              <a:rPr lang="en-US" dirty="0"/>
              <a:t>, and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%= </a:t>
            </a:r>
            <a:r>
              <a:rPr lang="en-US" dirty="0"/>
              <a:t>exist too! </a:t>
            </a:r>
          </a:p>
          <a:p>
            <a:pPr marL="114300" indent="0">
              <a:buNone/>
            </a:pPr>
            <a:r>
              <a:rPr lang="en-US" dirty="0"/>
              <a:t>Take an educated guess: what do you think they do?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 dirty="0"/>
              <a:t>Should this work for integers? Doubles? Strings?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61A06-82D6-9A1D-E592-2530AF3D07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B546-E08D-416E-9EFA-5DB52810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Operators!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F4D33-24AD-4C5D-9B7B-89DFC60DC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4070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There are even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shorter operators for “incrementing” and “decrementing”!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// equal to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pPr marL="11430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--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// equal to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-= 1;</a:t>
            </a: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400" dirty="0"/>
              <a:t>Should this work for integers? Doubles? Strings?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8986-CB4C-5AE4-CB53-83D3DA588E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EBBEB-56DA-00E3-6391-8F15734363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693270" y="1427915"/>
            <a:ext cx="7261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c hold after this code is executed?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 dirty="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c -=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a = b +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b /=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7954682" y="2660096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10, 30, 40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35, 15.5, 30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20, 15, 30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3F6B60-48A3-ECF1-6CCC-4A01A6AA4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B3BAC-94EE-92F7-08D8-D513994B33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5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0414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Strings and chars</a:t>
            </a:r>
            <a:endParaRPr sz="4000"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70785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String = sequence of characters treated as one, yet can be indexed to get individual parts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Zero-based indexing 💣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Side note</a:t>
            </a:r>
            <a:r>
              <a:rPr lang="en-US" sz="3200" dirty="0"/>
              <a:t>: new data type! 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represents a single character, </a:t>
            </a:r>
            <a:r>
              <a:rPr lang="en-US" sz="3200" dirty="0"/>
              <a:t>so we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use single quotes</a:t>
            </a: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/>
              <a:t>Strings are made up of </a:t>
            </a:r>
            <a:r>
              <a:rPr lang="en-US" sz="3200" dirty="0">
                <a:latin typeface="Consolas" panose="020B0609020204030204" pitchFamily="49" charset="0"/>
              </a:rPr>
              <a:t>char</a:t>
            </a:r>
            <a:r>
              <a:rPr lang="en-US" sz="3200" dirty="0"/>
              <a:t>s!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952059-F0EA-4153-80B9-C2D05203B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70035"/>
              </p:ext>
            </p:extLst>
          </p:nvPr>
        </p:nvGraphicFramePr>
        <p:xfrm>
          <a:off x="6828493" y="3358953"/>
          <a:ext cx="5097036" cy="121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48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</a:tblGrid>
              <a:tr h="686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5315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4C9BF-55B2-B3F8-9C18-0BF346059A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3 -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84498-9ABE-4008-04FB-4A14EB9A9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14601</TotalTime>
  <Words>1192</Words>
  <Application>Microsoft Macintosh PowerPoint</Application>
  <PresentationFormat>Widescreen</PresentationFormat>
  <Paragraphs>217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Consolas</vt:lpstr>
      <vt:lpstr>Quattrocento Sans</vt:lpstr>
      <vt:lpstr>Calibri</vt:lpstr>
      <vt:lpstr>Office Theme</vt:lpstr>
      <vt:lpstr>CSE 121 Lesson 3:  Variables, Strings, Debugging</vt:lpstr>
      <vt:lpstr>Announcements, Reminders</vt:lpstr>
      <vt:lpstr>(PCM) Variables – Declaration, Initialization</vt:lpstr>
      <vt:lpstr>(PCM) Variables – Manipulation </vt:lpstr>
      <vt:lpstr>New Operators! (1/3)</vt:lpstr>
      <vt:lpstr>New Operators! (2/3)</vt:lpstr>
      <vt:lpstr>New Operators! (3/3)</vt:lpstr>
      <vt:lpstr>PowerPoint Presentation</vt:lpstr>
      <vt:lpstr>(PCM) Strings and chars</vt:lpstr>
      <vt:lpstr>(PCM) String Methods  Usage: &lt;string variable&gt;.&lt;method&gt;(…) </vt:lpstr>
      <vt:lpstr>PowerPoint Presentation</vt:lpstr>
      <vt:lpstr>Interlude: Gumball</vt:lpstr>
      <vt:lpstr>🍓🌮☕  Food for Thought  🥑🍱🧋</vt:lpstr>
      <vt:lpstr>What's in a (variable) name or String?</vt:lpstr>
      <vt:lpstr>Dessert for Thought!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81</cp:revision>
  <dcterms:created xsi:type="dcterms:W3CDTF">2020-09-29T18:40:50Z</dcterms:created>
  <dcterms:modified xsi:type="dcterms:W3CDTF">2024-04-05T16:35:38Z</dcterms:modified>
</cp:coreProperties>
</file>