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7" r:id="rId3"/>
    <p:sldId id="390" r:id="rId4"/>
    <p:sldId id="391" r:id="rId5"/>
    <p:sldId id="293" r:id="rId6"/>
    <p:sldId id="392" r:id="rId7"/>
    <p:sldId id="268" r:id="rId8"/>
    <p:sldId id="269" r:id="rId9"/>
  </p:sldIdLst>
  <p:sldSz cx="12192000" cy="6858000"/>
  <p:notesSz cx="6858000" cy="9144000"/>
  <p:embeddedFontLst>
    <p:embeddedFont>
      <p:font typeface="Consolas" panose="020B0609020204030204" pitchFamily="49" charset="0"/>
      <p:regular r:id="rId12"/>
      <p:bold r:id="rId13"/>
      <p:italic r:id="rId14"/>
      <p:boldItalic r:id="rId15"/>
    </p:embeddedFont>
    <p:embeddedFont>
      <p:font typeface="Quattrocento Sans" panose="020B0502050000020003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4" roundtripDataSignature="AMtx7mioJJQ/Bx54phgIwE+RMXi9NrKu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339966"/>
    <a:srgbClr val="0066FF"/>
    <a:srgbClr val="FFCCCC"/>
    <a:srgbClr val="008080"/>
    <a:srgbClr val="990033"/>
    <a:srgbClr val="CCE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1" autoAdjust="0"/>
    <p:restoredTop sz="90043" autoAdjust="0"/>
  </p:normalViewPr>
  <p:slideViewPr>
    <p:cSldViewPr snapToGrid="0">
      <p:cViewPr varScale="1">
        <p:scale>
          <a:sx n="108" d="100"/>
          <a:sy n="108" d="100"/>
        </p:scale>
        <p:origin x="67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568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233D88-8018-4E9F-AB4A-98A7BBAF25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7834B6-5C07-4317-936A-D39B3D436F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DF552-0698-4B73-9CF8-11036753CEB6}" type="datetimeFigureOut">
              <a:rPr lang="en-US" smtClean="0"/>
              <a:t>5/30/24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D1CA0C-7DF0-4795-8351-9A39722C22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B18879-4BC0-4CD3-9BD4-EA40A1FBCF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84190-D873-4EA6-8530-DA7A931EF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31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98187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5085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0678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>
          <a:extLst>
            <a:ext uri="{FF2B5EF4-FFF2-40B4-BE49-F238E27FC236}">
              <a16:creationId xmlns:a16="http://schemas.microsoft.com/office/drawing/2014/main" id="{C0A20311-4D47-0B02-E0FA-739B5F289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>
            <a:extLst>
              <a:ext uri="{FF2B5EF4-FFF2-40B4-BE49-F238E27FC236}">
                <a16:creationId xmlns:a16="http://schemas.microsoft.com/office/drawing/2014/main" id="{57D93033-9902-74B7-E414-BE938D82CA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Char char="-"/>
            </a:pPr>
            <a:endParaRPr sz="1800" dirty="0"/>
          </a:p>
        </p:txBody>
      </p:sp>
      <p:sp>
        <p:nvSpPr>
          <p:cNvPr id="65" name="Google Shape;65;p19:notes">
            <a:extLst>
              <a:ext uri="{FF2B5EF4-FFF2-40B4-BE49-F238E27FC236}">
                <a16:creationId xmlns:a16="http://schemas.microsoft.com/office/drawing/2014/main" id="{913887FB-0BE4-D259-96C1-FB3D7E3B8D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4342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2063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91427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4753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18 - Spring 2024</a:t>
            </a:r>
            <a:endParaRPr dirty="0"/>
          </a:p>
        </p:txBody>
      </p:sp>
      <p:sp>
        <p:nvSpPr>
          <p:cNvPr id="21" name="Google Shape;21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285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285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20;p33">
            <a:extLst>
              <a:ext uri="{FF2B5EF4-FFF2-40B4-BE49-F238E27FC236}">
                <a16:creationId xmlns:a16="http://schemas.microsoft.com/office/drawing/2014/main" id="{C178DF30-BFF0-22B8-C26F-1AF8B18721A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18 - Spring 2024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2" name="Google Shape;32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3" name="Google Shape;33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20;p33">
            <a:extLst>
              <a:ext uri="{FF2B5EF4-FFF2-40B4-BE49-F238E27FC236}">
                <a16:creationId xmlns:a16="http://schemas.microsoft.com/office/drawing/2014/main" id="{E7A4AD66-14AB-BB2D-3A85-8CB6A020CB3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18 - Spring 2024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3"/>
          <p:cNvSpPr txBox="1">
            <a:spLocks noGrp="1"/>
          </p:cNvSpPr>
          <p:nvPr>
            <p:ph type="body" idx="1"/>
          </p:nvPr>
        </p:nvSpPr>
        <p:spPr>
          <a:xfrm>
            <a:off x="838201" y="1889032"/>
            <a:ext cx="10515600" cy="3953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6" name="Google Shape;46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20;p33">
            <a:extLst>
              <a:ext uri="{FF2B5EF4-FFF2-40B4-BE49-F238E27FC236}">
                <a16:creationId xmlns:a16="http://schemas.microsoft.com/office/drawing/2014/main" id="{88805EC9-4EF1-68C6-8636-310F7B3A9730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18 - Spring 2024</a:t>
            </a: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20;p33">
            <a:extLst>
              <a:ext uri="{FF2B5EF4-FFF2-40B4-BE49-F238E27FC236}">
                <a16:creationId xmlns:a16="http://schemas.microsoft.com/office/drawing/2014/main" id="{28AEF27D-20F1-D822-5F53-7EB28F788881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18 - Spring 2024</a:t>
            </a: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preserve="1" userDrawn="1">
  <p:cSld name="Activit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CD06408-CBE8-49C8-BF99-8A874C03FAC6}"/>
              </a:ext>
            </a:extLst>
          </p:cNvPr>
          <p:cNvSpPr/>
          <p:nvPr userDrawn="1"/>
        </p:nvSpPr>
        <p:spPr>
          <a:xfrm>
            <a:off x="10132840" y="136525"/>
            <a:ext cx="1828800" cy="1828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13942D-824F-4D58-BD74-D47D2D03BFE9}"/>
              </a:ext>
            </a:extLst>
          </p:cNvPr>
          <p:cNvSpPr/>
          <p:nvPr userDrawn="1"/>
        </p:nvSpPr>
        <p:spPr>
          <a:xfrm>
            <a:off x="1456148" y="300788"/>
            <a:ext cx="83407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Poll in with your answer!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506D12-E621-4B70-B669-C96F212B25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72911" y="273685"/>
            <a:ext cx="1548658" cy="1554480"/>
          </a:xfrm>
          <a:prstGeom prst="rect">
            <a:avLst/>
          </a:prstGeom>
        </p:spPr>
      </p:pic>
      <p:sp>
        <p:nvSpPr>
          <p:cNvPr id="4" name="Google Shape;20;p33">
            <a:extLst>
              <a:ext uri="{FF2B5EF4-FFF2-40B4-BE49-F238E27FC236}">
                <a16:creationId xmlns:a16="http://schemas.microsoft.com/office/drawing/2014/main" id="{121DDC5A-FF61-E0D8-350C-2161655FFCF8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18 - Spring 2024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887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Lesson 18 - Spring 2024</a:t>
            </a:r>
            <a:endParaRPr/>
          </a:p>
        </p:txBody>
      </p:sp>
      <p:sp>
        <p:nvSpPr>
          <p:cNvPr id="14" name="Google Shape;14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3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0" y="6180666"/>
            <a:ext cx="12192000" cy="67733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.spotify.com/playlist/7EFPo9xPDcqoyiToIlZj7i?si=601198e2e28e4ff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oAQNwsaENNwIHhGZCf6ZzpR-5cXMZD2VQZFTnRXGVds/edi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urses.cs.washington.edu/courses/cse121/24sp/resources/cheatsheet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>
            <a:extLst>
              <a:ext uri="{FF2B5EF4-FFF2-40B4-BE49-F238E27FC236}">
                <a16:creationId xmlns:a16="http://schemas.microsoft.com/office/drawing/2014/main" id="{088DA170-FD9C-EC16-18D5-BFE182E39D24}"/>
              </a:ext>
            </a:extLst>
          </p:cNvPr>
          <p:cNvSpPr txBox="1">
            <a:spLocks/>
          </p:cNvSpPr>
          <p:nvPr/>
        </p:nvSpPr>
        <p:spPr>
          <a:xfrm>
            <a:off x="890546" y="420381"/>
            <a:ext cx="10410908" cy="16876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12700" rIns="0" bIns="0" numCol="1" spcCol="0" rtlCol="0" fromWordArt="0" anchor="b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en-US" dirty="0"/>
              <a:t>CSE 121 Lesson 18: </a:t>
            </a:r>
            <a:br>
              <a:rPr lang="en-US" dirty="0"/>
            </a:br>
            <a:r>
              <a:rPr lang="en-US" sz="4800" dirty="0"/>
              <a:t>Final Exam Review</a:t>
            </a:r>
            <a:endParaRPr lang="en-US" sz="48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Google Shape;49;p1">
            <a:extLst>
              <a:ext uri="{FF2B5EF4-FFF2-40B4-BE49-F238E27FC236}">
                <a16:creationId xmlns:a16="http://schemas.microsoft.com/office/drawing/2014/main" id="{B7B5B4E8-D77B-EAC9-6FE0-FD1BEADD74A4}"/>
              </a:ext>
            </a:extLst>
          </p:cNvPr>
          <p:cNvSpPr txBox="1"/>
          <p:nvPr/>
        </p:nvSpPr>
        <p:spPr>
          <a:xfrm>
            <a:off x="3309996" y="2307891"/>
            <a:ext cx="5369815" cy="934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75" rIns="0" bIns="0" anchor="t" anchorCtr="0">
            <a:spAutoFit/>
          </a:bodyPr>
          <a:lstStyle/>
          <a:p>
            <a:pPr marL="227329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Matt Wang</a:t>
            </a:r>
            <a:endParaRPr sz="2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9870" marR="0" lvl="0" indent="0" algn="ctr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Spring 2024</a:t>
            </a:r>
            <a:endParaRPr sz="2800" b="0" i="0" u="none" strike="noStrike" cap="none" dirty="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2" name="Google Shape;50;p1">
            <a:extLst>
              <a:ext uri="{FF2B5EF4-FFF2-40B4-BE49-F238E27FC236}">
                <a16:creationId xmlns:a16="http://schemas.microsoft.com/office/drawing/2014/main" id="{C239504F-DE97-9208-012B-54D869053037}"/>
              </a:ext>
            </a:extLst>
          </p:cNvPr>
          <p:cNvSpPr txBox="1"/>
          <p:nvPr/>
        </p:nvSpPr>
        <p:spPr>
          <a:xfrm>
            <a:off x="272161" y="5535201"/>
            <a:ext cx="2664676" cy="443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 err="1">
                <a:solidFill>
                  <a:srgbClr val="9900CC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r>
              <a:rPr lang="en-US" sz="2800" b="1" i="0" u="none" strike="noStrike" cap="none" dirty="0">
                <a:solidFill>
                  <a:srgbClr val="9900CC"/>
                </a:solidFill>
                <a:latin typeface="Calibri"/>
                <a:ea typeface="Calibri"/>
                <a:cs typeface="Calibri"/>
                <a:sym typeface="Calibri"/>
              </a:rPr>
              <a:t> #cse121-18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51;p1">
            <a:extLst>
              <a:ext uri="{FF2B5EF4-FFF2-40B4-BE49-F238E27FC236}">
                <a16:creationId xmlns:a16="http://schemas.microsoft.com/office/drawing/2014/main" id="{B71157A4-BA81-DBC5-6D05-CFC4A6230B76}"/>
              </a:ext>
            </a:extLst>
          </p:cNvPr>
          <p:cNvSpPr txBox="1"/>
          <p:nvPr/>
        </p:nvSpPr>
        <p:spPr>
          <a:xfrm>
            <a:off x="3245686" y="4038193"/>
            <a:ext cx="55199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TAs: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oogle Shape;54;p1">
            <a:extLst>
              <a:ext uri="{FF2B5EF4-FFF2-40B4-BE49-F238E27FC236}">
                <a16:creationId xmlns:a16="http://schemas.microsoft.com/office/drawing/2014/main" id="{4FD0ECAE-47E5-DB25-3382-D768237C01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7961354"/>
              </p:ext>
            </p:extLst>
          </p:nvPr>
        </p:nvGraphicFramePr>
        <p:xfrm>
          <a:off x="3797682" y="4038193"/>
          <a:ext cx="6396642" cy="14834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66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Andy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Anju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Archit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Arkita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Autumn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Christian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Hannah H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Hannah S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Heather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Hibbah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Jessie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Jonus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Julia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Luke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Maria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Ritesh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Shayna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Simon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Trey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Vidhi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Vivian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Gumball?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DC6C353-A412-DEFA-C211-23968DE85059}"/>
              </a:ext>
            </a:extLst>
          </p:cNvPr>
          <p:cNvSpPr txBox="1"/>
          <p:nvPr/>
        </p:nvSpPr>
        <p:spPr>
          <a:xfrm>
            <a:off x="9828890" y="5589931"/>
            <a:ext cx="2149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Today’s playlist: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CSE 121 lecture beats 24sp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" name="Picture 17" descr="QR code for sli.do with code #cse121-18">
            <a:extLst>
              <a:ext uri="{FF2B5EF4-FFF2-40B4-BE49-F238E27FC236}">
                <a16:creationId xmlns:a16="http://schemas.microsoft.com/office/drawing/2014/main" id="{E5300B00-7B57-EC26-6A33-E49C419756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84" y="2883586"/>
            <a:ext cx="2664676" cy="26646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Announcements, Reminders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1391400"/>
            <a:ext cx="10665300" cy="46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P3 and R6 due </a:t>
            </a:r>
            <a:r>
              <a:rPr lang="en-US" b="1" dirty="0">
                <a:solidFill>
                  <a:schemeClr val="tx1"/>
                </a:solidFill>
              </a:rPr>
              <a:t>tomorrow</a:t>
            </a:r>
            <a:r>
              <a:rPr lang="en-US" dirty="0">
                <a:solidFill>
                  <a:schemeClr val="tx1"/>
                </a:solidFill>
              </a:rPr>
              <a:t> (Thursday, May 30)</a:t>
            </a:r>
          </a:p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R7 out tomorrow, due June 6</a:t>
            </a:r>
            <a:r>
              <a:rPr lang="en-US" baseline="30000" dirty="0">
                <a:solidFill>
                  <a:schemeClr val="tx1"/>
                </a:solidFill>
              </a:rPr>
              <a:t>th</a:t>
            </a:r>
            <a:r>
              <a:rPr lang="en-US" dirty="0">
                <a:solidFill>
                  <a:schemeClr val="tx1"/>
                </a:solidFill>
              </a:rPr>
              <a:t> — Wild card/free-for-all resub! </a:t>
            </a:r>
          </a:p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IPL closes </a:t>
            </a:r>
            <a:r>
              <a:rPr lang="en-US" b="1" dirty="0">
                <a:solidFill>
                  <a:schemeClr val="tx1"/>
                </a:solidFill>
              </a:rPr>
              <a:t>Friday, May 31</a:t>
            </a:r>
            <a:r>
              <a:rPr lang="en-US" b="1" baseline="30000" dirty="0">
                <a:solidFill>
                  <a:schemeClr val="tx1"/>
                </a:solidFill>
              </a:rPr>
              <a:t>st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My last office hour is also </a:t>
            </a:r>
            <a:r>
              <a:rPr lang="en-US" b="1" dirty="0">
                <a:solidFill>
                  <a:schemeClr val="tx1"/>
                </a:solidFill>
              </a:rPr>
              <a:t>Friday, May 31</a:t>
            </a:r>
            <a:r>
              <a:rPr lang="en-US" b="1" baseline="30000" dirty="0">
                <a:solidFill>
                  <a:schemeClr val="tx1"/>
                </a:solidFill>
              </a:rPr>
              <a:t>st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b="1" dirty="0">
                <a:solidFill>
                  <a:schemeClr val="tx1"/>
                </a:solidFill>
              </a:rPr>
              <a:t>:’)</a:t>
            </a:r>
          </a:p>
        </p:txBody>
      </p:sp>
      <p:sp>
        <p:nvSpPr>
          <p:cNvPr id="2" name="Google Shape;20;p33">
            <a:extLst>
              <a:ext uri="{FF2B5EF4-FFF2-40B4-BE49-F238E27FC236}">
                <a16:creationId xmlns:a16="http://schemas.microsoft.com/office/drawing/2014/main" id="{7F914D49-C04E-A015-850C-03CE06226004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18 - Spring 2024</a:t>
            </a:r>
            <a:endParaRPr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4762B2-23E5-4DCB-F6CC-533AD73853F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4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E6179-DC35-3E78-DF55-1168E45B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reading P2 reflections…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9E6F6-272B-3219-7E83-E81040C34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515599" cy="4285089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I loved reading your P2 reflections (and some said hi to me directly!!).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A quick survey of some particularly interesting points:</a:t>
            </a:r>
          </a:p>
          <a:p>
            <a:r>
              <a:rPr lang="en-US" dirty="0"/>
              <a:t>many of you said that we should ignore zip codes &amp; insurance</a:t>
            </a:r>
          </a:p>
          <a:p>
            <a:pPr lvl="1"/>
            <a:r>
              <a:rPr lang="en-US" dirty="0"/>
              <a:t>there are some laws that prohibit discrimination on insurance</a:t>
            </a:r>
          </a:p>
          <a:p>
            <a:pPr lvl="1"/>
            <a:r>
              <a:rPr lang="en-US" dirty="0"/>
              <a:t>but, there are practical reasons you need zip codes – how to balance this?</a:t>
            </a:r>
          </a:p>
          <a:p>
            <a:r>
              <a:rPr lang="en-US" dirty="0"/>
              <a:t>many great suggestions on what to change/include</a:t>
            </a:r>
          </a:p>
          <a:p>
            <a:pPr lvl="1"/>
            <a:r>
              <a:rPr lang="en-US" dirty="0"/>
              <a:t>e.g. prior medical conditions, disability status, family history</a:t>
            </a:r>
          </a:p>
          <a:p>
            <a:pPr lvl="1"/>
            <a:r>
              <a:rPr lang="en-US" dirty="0"/>
              <a:t>also: reweighting existing parameters (e.g. pain level and age)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D5777-1789-F895-0987-F39CBDAC0D8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18 - Spring 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9A6F01-F8A6-D91D-E330-0545B997FE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0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E6179-DC35-3E78-DF55-1168E45B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…and C3 reflections!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9E6F6-272B-3219-7E83-E81040C34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444487"/>
            <a:ext cx="10515599" cy="4666227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So many lovely reflections on accessibility </a:t>
            </a:r>
            <a:br>
              <a:rPr lang="en-US" dirty="0"/>
            </a:br>
            <a:r>
              <a:rPr lang="en-US" dirty="0"/>
              <a:t>(and your </a:t>
            </a:r>
            <a:r>
              <a:rPr lang="en-US" dirty="0" err="1"/>
              <a:t>fave</a:t>
            </a:r>
            <a:r>
              <a:rPr lang="en-US" dirty="0"/>
              <a:t> games – shoutout to the Borderlands 2 fan!)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Synthesizing some summaries serendipitously: </a:t>
            </a:r>
          </a:p>
          <a:p>
            <a:r>
              <a:rPr lang="en-US" dirty="0"/>
              <a:t>disability is a </a:t>
            </a:r>
            <a:r>
              <a:rPr lang="en-US" u="sng" dirty="0"/>
              <a:t>wide</a:t>
            </a:r>
            <a:r>
              <a:rPr lang="en-US" dirty="0"/>
              <a:t> spectrum</a:t>
            </a:r>
          </a:p>
          <a:p>
            <a:pPr lvl="1"/>
            <a:r>
              <a:rPr lang="en-US" dirty="0"/>
              <a:t>many mentioned not previously thinking about cognitive disabilities</a:t>
            </a:r>
          </a:p>
          <a:p>
            <a:r>
              <a:rPr lang="en-US" dirty="0"/>
              <a:t>designing with accessibility in mind </a:t>
            </a:r>
            <a:r>
              <a:rPr lang="en-US" u="sng" dirty="0"/>
              <a:t>from the start</a:t>
            </a:r>
            <a:r>
              <a:rPr lang="en-US" dirty="0"/>
              <a:t> is much easier (and more effective) than “tacking it on at the end”</a:t>
            </a:r>
          </a:p>
          <a:p>
            <a:r>
              <a:rPr lang="en-US" dirty="0"/>
              <a:t>accessibility helps </a:t>
            </a:r>
            <a:r>
              <a:rPr lang="en-US" u="sng" dirty="0"/>
              <a:t>everyone</a:t>
            </a:r>
            <a:r>
              <a:rPr lang="en-US" dirty="0"/>
              <a:t> (e.g. subtitles, graphics options)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D5777-1789-F895-0987-F39CBDAC0D8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18 - Spring 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A98349-011D-266D-3610-0C803B4AADB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79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>
          <a:extLst>
            <a:ext uri="{FF2B5EF4-FFF2-40B4-BE49-F238E27FC236}">
              <a16:creationId xmlns:a16="http://schemas.microsoft.com/office/drawing/2014/main" id="{6F8489CF-4E72-FB5E-DF60-BEAB16AEC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>
            <a:extLst>
              <a:ext uri="{FF2B5EF4-FFF2-40B4-BE49-F238E27FC236}">
                <a16:creationId xmlns:a16="http://schemas.microsoft.com/office/drawing/2014/main" id="{F283C173-7523-5947-D0A5-FD687D477C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b="1" dirty="0">
                <a:solidFill>
                  <a:schemeClr val="tx1"/>
                </a:solidFill>
              </a:rPr>
              <a:t>Recent Development: Accessible Controllers</a:t>
            </a:r>
            <a:endParaRPr dirty="0"/>
          </a:p>
        </p:txBody>
      </p:sp>
      <p:sp>
        <p:nvSpPr>
          <p:cNvPr id="69" name="Google Shape;69;p19">
            <a:extLst>
              <a:ext uri="{FF2B5EF4-FFF2-40B4-BE49-F238E27FC236}">
                <a16:creationId xmlns:a16="http://schemas.microsoft.com/office/drawing/2014/main" id="{9EB0EC26-DC53-B993-E3E8-E9C078602773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18 - Spring 2024</a:t>
            </a:r>
            <a:endParaRPr/>
          </a:p>
        </p:txBody>
      </p:sp>
      <p:sp>
        <p:nvSpPr>
          <p:cNvPr id="70" name="Google Shape;70;p19">
            <a:extLst>
              <a:ext uri="{FF2B5EF4-FFF2-40B4-BE49-F238E27FC236}">
                <a16:creationId xmlns:a16="http://schemas.microsoft.com/office/drawing/2014/main" id="{A1C49283-968E-8219-6587-02995595364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pic>
        <p:nvPicPr>
          <p:cNvPr id="1026" name="Picture 2" descr="The Xbox adaptive controller. It has two large adaptive buttons, an up-down-left-right pad, and auxilary buttons.">
            <a:extLst>
              <a:ext uri="{FF2B5EF4-FFF2-40B4-BE49-F238E27FC236}">
                <a16:creationId xmlns:a16="http://schemas.microsoft.com/office/drawing/2014/main" id="{5148988E-B4E8-5BAC-FF64-62BB7DA0F9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5" t="19816" r="14458" b="17512"/>
          <a:stretch/>
        </p:blipFill>
        <p:spPr bwMode="auto">
          <a:xfrm>
            <a:off x="636496" y="1690688"/>
            <a:ext cx="5459504" cy="2719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he PlayStation Access Controller for the PS5. It is a large disc with 8 radial button controls (with different elevations and textures) with a button in the middle, as well as a large joystick.">
            <a:extLst>
              <a:ext uri="{FF2B5EF4-FFF2-40B4-BE49-F238E27FC236}">
                <a16:creationId xmlns:a16="http://schemas.microsoft.com/office/drawing/2014/main" id="{519EDE70-1C10-E2BA-A96E-0C5A4A36C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801" y="2021803"/>
            <a:ext cx="7625583" cy="4003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4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E6179-DC35-3E78-DF55-1168E45B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broader takeaway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9E6F6-272B-3219-7E83-E81040C34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1049001" cy="4285089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/>
              <a:t>Three themes underlying P2 &amp; C3’s reflections (and more!):</a:t>
            </a:r>
          </a:p>
          <a:p>
            <a:pPr marL="628650" indent="-514350">
              <a:buSzPct val="100000"/>
              <a:buFont typeface="+mj-lt"/>
              <a:buAutoNum type="arabicPeriod"/>
            </a:pPr>
            <a:r>
              <a:rPr lang="en-US" dirty="0"/>
              <a:t>Technology is not separate from people – or issues people face!</a:t>
            </a:r>
          </a:p>
          <a:p>
            <a:pPr marL="628650" indent="-514350">
              <a:buSzPct val="100000"/>
              <a:buFont typeface="+mj-lt"/>
              <a:buAutoNum type="arabicPeriod"/>
            </a:pPr>
            <a:r>
              <a:rPr lang="en-US" dirty="0"/>
              <a:t>Solving these issues is easier &amp; more effective when you design for them </a:t>
            </a:r>
            <a:r>
              <a:rPr lang="en-US" u="sng" dirty="0"/>
              <a:t>from the start</a:t>
            </a:r>
            <a:r>
              <a:rPr lang="en-US" dirty="0"/>
              <a:t>, rather than retrofitting them at the end.</a:t>
            </a:r>
          </a:p>
          <a:p>
            <a:pPr marL="628650" indent="-514350">
              <a:buSzPct val="100000"/>
              <a:buFont typeface="+mj-lt"/>
              <a:buAutoNum type="arabicPeriod"/>
            </a:pPr>
            <a:r>
              <a:rPr lang="en-US" dirty="0"/>
              <a:t>As an individual, </a:t>
            </a:r>
            <a:r>
              <a:rPr lang="en-US" u="sng" dirty="0"/>
              <a:t>you have the power</a:t>
            </a:r>
            <a:r>
              <a:rPr lang="en-US" dirty="0"/>
              <a:t> to make better technology – even by just asking questions :)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We’ll talk quite a bit more about “what’s next” on Friday!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D5777-1789-F895-0987-F39CBDAC0D8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18 - Spring 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C6312-383D-8F2D-E0E1-4C5BC0430F3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9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Evaluations and Awards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1391400"/>
            <a:ext cx="10665300" cy="46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lvl="0" indent="0">
              <a:lnSpc>
                <a:spcPct val="100000"/>
              </a:lnSpc>
              <a:buSzPts val="2800"/>
              <a:buNone/>
            </a:pPr>
            <a:r>
              <a:rPr lang="en-US" dirty="0">
                <a:solidFill>
                  <a:schemeClr val="tx1"/>
                </a:solidFill>
              </a:rPr>
              <a:t>I hope I’ve convinced you … we read everything you write!!</a:t>
            </a:r>
          </a:p>
          <a:p>
            <a:pPr lvl="0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Course Evals are due </a:t>
            </a:r>
            <a:r>
              <a:rPr lang="en-US" b="1" dirty="0">
                <a:solidFill>
                  <a:schemeClr val="tx1"/>
                </a:solidFill>
              </a:rPr>
              <a:t>Sunday, June 2nd at 11:59 PM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Please give us feedback! TAs will be collecting feedback in quiz sections too!</a:t>
            </a:r>
            <a:endParaRPr lang="en-US" b="1" dirty="0">
              <a:solidFill>
                <a:schemeClr val="tx1"/>
              </a:solidFill>
            </a:endParaRPr>
          </a:p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CERSE survey – please see Dan Grossman’s email!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This is a </a:t>
            </a:r>
            <a:r>
              <a:rPr lang="en-US" u="sng" dirty="0">
                <a:solidFill>
                  <a:schemeClr val="tx1"/>
                </a:solidFill>
              </a:rPr>
              <a:t>different</a:t>
            </a:r>
            <a:r>
              <a:rPr lang="en-US" dirty="0">
                <a:solidFill>
                  <a:schemeClr val="tx1"/>
                </a:solidFill>
              </a:rPr>
              <a:t> kind of feedback from course evals</a:t>
            </a:r>
          </a:p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Bob </a:t>
            </a:r>
            <a:r>
              <a:rPr lang="en-US" dirty="0" err="1">
                <a:solidFill>
                  <a:schemeClr val="tx1"/>
                </a:solidFill>
              </a:rPr>
              <a:t>Bandes</a:t>
            </a:r>
            <a:r>
              <a:rPr lang="en-US" dirty="0">
                <a:solidFill>
                  <a:schemeClr val="tx1"/>
                </a:solidFill>
              </a:rPr>
              <a:t> TA Award nominations open!</a:t>
            </a:r>
          </a:p>
        </p:txBody>
      </p:sp>
      <p:sp>
        <p:nvSpPr>
          <p:cNvPr id="2" name="Google Shape;20;p33">
            <a:extLst>
              <a:ext uri="{FF2B5EF4-FFF2-40B4-BE49-F238E27FC236}">
                <a16:creationId xmlns:a16="http://schemas.microsoft.com/office/drawing/2014/main" id="{7F914D49-C04E-A015-850C-03CE06226004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18 - Spring 2024</a:t>
            </a:r>
            <a:endParaRPr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0AE033-34BD-3DC8-36D4-76C417537F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11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More on the Exam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1391400"/>
            <a:ext cx="10665300" cy="46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Final Exam: </a:t>
            </a:r>
            <a:r>
              <a:rPr lang="en-US" b="1" dirty="0">
                <a:solidFill>
                  <a:schemeClr val="tx1"/>
                </a:solidFill>
              </a:rPr>
              <a:t>Wednesday, June 5</a:t>
            </a:r>
            <a:r>
              <a:rPr lang="en-US" b="1" baseline="30000" dirty="0">
                <a:solidFill>
                  <a:schemeClr val="tx1"/>
                </a:solidFill>
              </a:rPr>
              <a:t>th</a:t>
            </a:r>
            <a:r>
              <a:rPr lang="en-US" b="1" dirty="0">
                <a:solidFill>
                  <a:schemeClr val="tx1"/>
                </a:solidFill>
              </a:rPr>
              <a:t> from 2:30-4:20 in KNE 120</a:t>
            </a:r>
          </a:p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TA-led Review Session: </a:t>
            </a:r>
            <a:r>
              <a:rPr lang="en-US" b="1" dirty="0">
                <a:solidFill>
                  <a:schemeClr val="tx1"/>
                </a:solidFill>
              </a:rPr>
              <a:t>Monday, June 3</a:t>
            </a:r>
            <a:r>
              <a:rPr lang="en-US" b="1" baseline="30000" dirty="0">
                <a:solidFill>
                  <a:schemeClr val="tx1"/>
                </a:solidFill>
              </a:rPr>
              <a:t>rd</a:t>
            </a:r>
            <a:r>
              <a:rPr lang="en-US" b="1" dirty="0">
                <a:solidFill>
                  <a:schemeClr val="tx1"/>
                </a:solidFill>
              </a:rPr>
              <a:t> from 4:30-6:50 in JHN 102</a:t>
            </a:r>
            <a:endParaRPr lang="en-US" dirty="0">
              <a:solidFill>
                <a:schemeClr val="tx1"/>
              </a:solidFill>
            </a:endParaRP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split into doing a practice final and going over strategies &amp; solutions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planning on being recorded, but it works better if you attend :)</a:t>
            </a:r>
          </a:p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Seating assignments out!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Please review and let me know </a:t>
            </a:r>
            <a:r>
              <a:rPr lang="en-US" u="sng" dirty="0">
                <a:solidFill>
                  <a:schemeClr val="tx1"/>
                </a:solidFill>
              </a:rPr>
              <a:t>ASAP</a:t>
            </a:r>
            <a:r>
              <a:rPr lang="en-US" dirty="0">
                <a:solidFill>
                  <a:schemeClr val="tx1"/>
                </a:solidFill>
              </a:rPr>
              <a:t> if you’re not there!</a:t>
            </a:r>
          </a:p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Many new lovely resources!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  <a:hlinkClick r:id="rId3"/>
              </a:rPr>
              <a:t>Exam Resource Bank</a:t>
            </a:r>
            <a:r>
              <a:rPr lang="en-US" dirty="0">
                <a:solidFill>
                  <a:schemeClr val="tx1"/>
                </a:solidFill>
              </a:rPr>
              <a:t> – summarizing review for </a:t>
            </a:r>
            <a:r>
              <a:rPr lang="en-US" u="sng" dirty="0">
                <a:solidFill>
                  <a:schemeClr val="tx1"/>
                </a:solidFill>
              </a:rPr>
              <a:t>all</a:t>
            </a:r>
            <a:r>
              <a:rPr lang="en-US" dirty="0">
                <a:solidFill>
                  <a:schemeClr val="tx1"/>
                </a:solidFill>
              </a:rPr>
              <a:t> topics on exam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New: digitized </a:t>
            </a:r>
            <a:r>
              <a:rPr lang="en-US" dirty="0">
                <a:solidFill>
                  <a:schemeClr val="tx1"/>
                </a:solidFill>
                <a:hlinkClick r:id="rId4"/>
              </a:rPr>
              <a:t>course cheatsheets</a:t>
            </a:r>
            <a:r>
              <a:rPr lang="en-US" dirty="0">
                <a:solidFill>
                  <a:schemeClr val="tx1"/>
                </a:solidFill>
              </a:rPr>
              <a:t> (thank you TAs!!)</a:t>
            </a:r>
          </a:p>
          <a:p>
            <a:pPr lvl="1" indent="-406400">
              <a:lnSpc>
                <a:spcPct val="100000"/>
              </a:lnSpc>
              <a:buSzPts val="2800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Google Shape;20;p33">
            <a:extLst>
              <a:ext uri="{FF2B5EF4-FFF2-40B4-BE49-F238E27FC236}">
                <a16:creationId xmlns:a16="http://schemas.microsoft.com/office/drawing/2014/main" id="{7F914D49-C04E-A015-850C-03CE06226004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18 - Spring 2024</a:t>
            </a:r>
            <a:endParaRPr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9A4E91-FB04-BA4E-A577-94D10A157FD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21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en School">
      <a:dk1>
        <a:srgbClr val="000000"/>
      </a:dk1>
      <a:lt1>
        <a:srgbClr val="FFFFFF"/>
      </a:lt1>
      <a:dk2>
        <a:srgbClr val="373545"/>
      </a:dk2>
      <a:lt2>
        <a:srgbClr val="DCD8DC"/>
      </a:lt2>
      <a:accent1>
        <a:srgbClr val="330065"/>
      </a:accent1>
      <a:accent2>
        <a:srgbClr val="917B4C"/>
      </a:accent2>
      <a:accent3>
        <a:srgbClr val="E8D3A2"/>
      </a:accent3>
      <a:accent4>
        <a:srgbClr val="330065"/>
      </a:accent4>
      <a:accent5>
        <a:srgbClr val="917B4C"/>
      </a:accent5>
      <a:accent6>
        <a:srgbClr val="E8D3A2"/>
      </a:accent6>
      <a:hlink>
        <a:srgbClr val="330065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36720</TotalTime>
  <Words>582</Words>
  <Application>Microsoft Macintosh PowerPoint</Application>
  <PresentationFormat>Widescreen</PresentationFormat>
  <Paragraphs>96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Consolas</vt:lpstr>
      <vt:lpstr>Arial</vt:lpstr>
      <vt:lpstr>Quattrocento Sans</vt:lpstr>
      <vt:lpstr>Calibri</vt:lpstr>
      <vt:lpstr>Office Theme</vt:lpstr>
      <vt:lpstr>PowerPoint Presentation</vt:lpstr>
      <vt:lpstr>Announcements, Reminders</vt:lpstr>
      <vt:lpstr>In reading P2 reflections…</vt:lpstr>
      <vt:lpstr>…and C3 reflections!</vt:lpstr>
      <vt:lpstr>Recent Development: Accessible Controllers</vt:lpstr>
      <vt:lpstr>A broader takeaway</vt:lpstr>
      <vt:lpstr>Evaluations and Awards</vt:lpstr>
      <vt:lpstr>More on the Exam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121</dc:title>
  <dc:subject/>
  <dc:creator>Brett Wortzman</dc:creator>
  <cp:keywords/>
  <dc:description/>
  <cp:lastModifiedBy>Matthew Wang</cp:lastModifiedBy>
  <cp:revision>159</cp:revision>
  <dcterms:created xsi:type="dcterms:W3CDTF">2020-09-29T18:40:50Z</dcterms:created>
  <dcterms:modified xsi:type="dcterms:W3CDTF">2024-05-30T22:22:18Z</dcterms:modified>
  <cp:category/>
</cp:coreProperties>
</file>