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9" r:id="rId2"/>
    <p:sldId id="266" r:id="rId3"/>
    <p:sldId id="379" r:id="rId4"/>
    <p:sldId id="380" r:id="rId5"/>
    <p:sldId id="381" r:id="rId6"/>
    <p:sldId id="382" r:id="rId7"/>
    <p:sldId id="383" r:id="rId8"/>
    <p:sldId id="384" r:id="rId9"/>
    <p:sldId id="385" r:id="rId10"/>
    <p:sldId id="386" r:id="rId11"/>
    <p:sldId id="387" r:id="rId12"/>
    <p:sldId id="388" r:id="rId13"/>
    <p:sldId id="389" r:id="rId14"/>
    <p:sldId id="303" r:id="rId15"/>
    <p:sldId id="304" r:id="rId16"/>
    <p:sldId id="306" r:id="rId17"/>
    <p:sldId id="305" r:id="rId18"/>
    <p:sldId id="307" r:id="rId19"/>
    <p:sldId id="308" r:id="rId20"/>
    <p:sldId id="309" r:id="rId21"/>
    <p:sldId id="310" r:id="rId22"/>
    <p:sldId id="311" r:id="rId23"/>
    <p:sldId id="312" r:id="rId24"/>
    <p:sldId id="390" r:id="rId25"/>
    <p:sldId id="391" r:id="rId26"/>
  </p:sldIdLst>
  <p:sldSz cx="12192000" cy="6858000"/>
  <p:notesSz cx="6858000" cy="9144000"/>
  <p:embeddedFontLst>
    <p:embeddedFont>
      <p:font typeface="Consolas" panose="020B0609020204030204" pitchFamily="49" charset="0"/>
      <p:regular r:id="rId29"/>
      <p:bold r:id="rId30"/>
      <p:italic r:id="rId31"/>
      <p:boldItalic r:id="rId32"/>
    </p:embeddedFont>
    <p:embeddedFont>
      <p:font typeface="Quattrocento Sans" panose="020B0502050000020003" pitchFamily="34" charset="0"/>
      <p:regular r:id="rId33"/>
      <p:bold r:id="rId34"/>
      <p:italic r:id="rId35"/>
      <p:boldItalic r:id="rId36"/>
    </p:embeddedFont>
    <p:embeddedFont>
      <p:font typeface="Source Code Pro" panose="020B0509030403020204" pitchFamily="49" charset="0"/>
      <p:regular r:id="rId37"/>
      <p:bold r:id="rId38"/>
      <p:italic r:id="rId39"/>
      <p:boldItalic r:id="rId4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41" roundtripDataSignature="AMtx7mioJJQ/Bx54phgIwE+RMXi9NrKuY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CCECFF"/>
    <a:srgbClr val="008080"/>
    <a:srgbClr val="993366"/>
    <a:srgbClr val="339966"/>
    <a:srgbClr val="0066FF"/>
    <a:srgbClr val="FFCCCC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995" autoAdjust="0"/>
    <p:restoredTop sz="92902" autoAdjust="0"/>
  </p:normalViewPr>
  <p:slideViewPr>
    <p:cSldViewPr snapToGrid="0">
      <p:cViewPr varScale="1">
        <p:scale>
          <a:sx n="125" d="100"/>
          <a:sy n="125" d="100"/>
        </p:scale>
        <p:origin x="192" y="28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9" d="100"/>
          <a:sy n="69" d="100"/>
        </p:scale>
        <p:origin x="2568" y="2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11.fntdata"/><Relationship Id="rId21" Type="http://schemas.openxmlformats.org/officeDocument/2006/relationships/slide" Target="slides/slide20.xml"/><Relationship Id="rId34" Type="http://schemas.openxmlformats.org/officeDocument/2006/relationships/font" Target="fonts/font6.fntdata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4.fntdata"/><Relationship Id="rId37" Type="http://schemas.openxmlformats.org/officeDocument/2006/relationships/font" Target="fonts/font9.fntdata"/><Relationship Id="rId40" Type="http://schemas.openxmlformats.org/officeDocument/2006/relationships/font" Target="fonts/font12.fntdata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36" Type="http://schemas.openxmlformats.org/officeDocument/2006/relationships/font" Target="fonts/font8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3.fntdata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font" Target="fonts/font2.fntdata"/><Relationship Id="rId35" Type="http://schemas.openxmlformats.org/officeDocument/2006/relationships/font" Target="fonts/font7.fntdata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5.fntdata"/><Relationship Id="rId38" Type="http://schemas.openxmlformats.org/officeDocument/2006/relationships/font" Target="fonts/font10.fntdata"/><Relationship Id="rId20" Type="http://schemas.openxmlformats.org/officeDocument/2006/relationships/slide" Target="slides/slide19.xml"/><Relationship Id="rId41" Type="http://customschemas.google.com/relationships/presentationmetadata" Target="meta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9233D88-8018-4E9F-AB4A-98A7BBAF25A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47834B6-5C07-4317-936A-D39B3D436F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5DF552-0698-4B73-9CF8-11036753CEB6}" type="datetimeFigureOut">
              <a:rPr lang="en-US" smtClean="0"/>
              <a:t>5/24/24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D1CA0C-7DF0-4795-8351-9A39722C22A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B18879-4BC0-4CD3-9BD4-EA40A1FBCFD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184190-D873-4EA6-8530-DA7A931EF1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1314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800"/>
          </a:p>
        </p:txBody>
      </p:sp>
      <p:sp>
        <p:nvSpPr>
          <p:cNvPr id="65" name="Google Shape;65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6017628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800" dirty="0"/>
          </a:p>
        </p:txBody>
      </p:sp>
      <p:sp>
        <p:nvSpPr>
          <p:cNvPr id="65" name="Google Shape;65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619583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800" dirty="0"/>
          </a:p>
        </p:txBody>
      </p:sp>
      <p:sp>
        <p:nvSpPr>
          <p:cNvPr id="65" name="Google Shape;65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8489663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24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0508529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25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80678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800"/>
          </a:p>
        </p:txBody>
      </p:sp>
      <p:sp>
        <p:nvSpPr>
          <p:cNvPr id="65" name="Google Shape;65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800"/>
          </a:p>
        </p:txBody>
      </p:sp>
      <p:sp>
        <p:nvSpPr>
          <p:cNvPr id="65" name="Google Shape;65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1229752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800"/>
          </a:p>
        </p:txBody>
      </p:sp>
      <p:sp>
        <p:nvSpPr>
          <p:cNvPr id="65" name="Google Shape;65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172928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800"/>
          </a:p>
        </p:txBody>
      </p:sp>
      <p:sp>
        <p:nvSpPr>
          <p:cNvPr id="65" name="Google Shape;65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7193373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800"/>
          </a:p>
        </p:txBody>
      </p:sp>
      <p:sp>
        <p:nvSpPr>
          <p:cNvPr id="65" name="Google Shape;65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6752741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800"/>
          </a:p>
        </p:txBody>
      </p:sp>
      <p:sp>
        <p:nvSpPr>
          <p:cNvPr id="65" name="Google Shape;65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09734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800"/>
          </a:p>
        </p:txBody>
      </p:sp>
      <p:sp>
        <p:nvSpPr>
          <p:cNvPr id="65" name="Google Shape;65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557324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800"/>
          </a:p>
        </p:txBody>
      </p:sp>
      <p:sp>
        <p:nvSpPr>
          <p:cNvPr id="65" name="Google Shape;65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736521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9" name="Google Shape;19;p3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Lesson 17 - Spring 2024</a:t>
            </a:r>
            <a:endParaRPr dirty="0"/>
          </a:p>
        </p:txBody>
      </p:sp>
      <p:sp>
        <p:nvSpPr>
          <p:cNvPr id="21" name="Google Shape;21;p3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3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2850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3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2850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3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3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Lesson 17 - Spring 2024</a:t>
            </a:r>
            <a:endParaRPr dirty="0"/>
          </a:p>
        </p:txBody>
      </p:sp>
      <p:sp>
        <p:nvSpPr>
          <p:cNvPr id="28" name="Google Shape;28;p3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32" name="Google Shape;32;p4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33" name="Google Shape;33;p4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4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bg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Lesson 17 - Spring 2024</a:t>
            </a:r>
          </a:p>
        </p:txBody>
      </p:sp>
      <p:sp>
        <p:nvSpPr>
          <p:cNvPr id="35" name="Google Shape;35;p4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4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43"/>
          <p:cNvSpPr txBox="1">
            <a:spLocks noGrp="1"/>
          </p:cNvSpPr>
          <p:nvPr>
            <p:ph type="body" idx="1"/>
          </p:nvPr>
        </p:nvSpPr>
        <p:spPr>
          <a:xfrm>
            <a:off x="838201" y="1889032"/>
            <a:ext cx="10515600" cy="39532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46" name="Google Shape;46;p4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4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bg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Lesson 17 - Spring 2024</a:t>
            </a:r>
          </a:p>
        </p:txBody>
      </p:sp>
      <p:sp>
        <p:nvSpPr>
          <p:cNvPr id="48" name="Google Shape;48;p4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4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4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4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Lesson 17 - Spring 2024</a:t>
            </a:r>
            <a:endParaRPr/>
          </a:p>
        </p:txBody>
      </p:sp>
      <p:sp>
        <p:nvSpPr>
          <p:cNvPr id="54" name="Google Shape;54;p4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preserve="1" userDrawn="1">
  <p:cSld name="Activit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4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4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bg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Lesson 17 - Spring 2024</a:t>
            </a:r>
          </a:p>
        </p:txBody>
      </p:sp>
      <p:sp>
        <p:nvSpPr>
          <p:cNvPr id="54" name="Google Shape;54;p4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2CD06408-CBE8-49C8-BF99-8A874C03FAC6}"/>
              </a:ext>
            </a:extLst>
          </p:cNvPr>
          <p:cNvSpPr/>
          <p:nvPr userDrawn="1"/>
        </p:nvSpPr>
        <p:spPr>
          <a:xfrm>
            <a:off x="10132840" y="136525"/>
            <a:ext cx="1828800" cy="1828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413942D-824F-4D58-BD74-D47D2D03BFE9}"/>
              </a:ext>
            </a:extLst>
          </p:cNvPr>
          <p:cNvSpPr/>
          <p:nvPr userDrawn="1"/>
        </p:nvSpPr>
        <p:spPr>
          <a:xfrm>
            <a:off x="1456148" y="300788"/>
            <a:ext cx="83407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Poll in with your answer!</a:t>
            </a:r>
            <a:endParaRPr lang="en-US" sz="5400" b="1" cap="none" spc="0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A00E08D-28E8-44C2-9FE4-8DD43746480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75811" y="273685"/>
            <a:ext cx="1542858" cy="1554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8877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3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3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3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Lesson 17 - Spring 2024</a:t>
            </a:r>
            <a:endParaRPr/>
          </a:p>
        </p:txBody>
      </p:sp>
      <p:sp>
        <p:nvSpPr>
          <p:cNvPr id="14" name="Google Shape;14;p3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" name="Google Shape;15;p32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0" y="6180666"/>
            <a:ext cx="12192000" cy="677334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4" r:id="rId5"/>
    <p:sldLayoutId id="2147483655" r:id="rId6"/>
  </p:sldLayoutIdLst>
  <p:hf sldNum="0"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.spotify.com/playlist/7EFPo9xPDcqoyiToIlZj7i?si=601198e2e28e4ff7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gle/12pmo1ACCAao6qEz9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0DEF282B-B169-1D63-9BA7-49EF4F9D633C}"/>
              </a:ext>
            </a:extLst>
          </p:cNvPr>
          <p:cNvSpPr txBox="1">
            <a:spLocks/>
          </p:cNvSpPr>
          <p:nvPr/>
        </p:nvSpPr>
        <p:spPr>
          <a:xfrm>
            <a:off x="890546" y="420381"/>
            <a:ext cx="10410908" cy="168764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1" vertOverflow="overflow" horzOverflow="overflow" vert="horz" wrap="square" lIns="0" tIns="12700" rIns="0" bIns="0" numCol="1" spcCol="0" rtlCol="0" fromWordArt="0" anchor="b" anchorCtr="0" forceAA="0" compatLnSpc="1">
            <a:prstTxWarp prst="textNoShape">
              <a:avLst/>
            </a:prstTxWarp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2700">
              <a:lnSpc>
                <a:spcPct val="100000"/>
              </a:lnSpc>
              <a:spcBef>
                <a:spcPts val="100"/>
              </a:spcBef>
              <a:defRPr/>
            </a:pPr>
            <a:r>
              <a:rPr lang="en-US" dirty="0"/>
              <a:t>CSE 121 Lesson 17: </a:t>
            </a:r>
            <a:br>
              <a:rPr lang="en-US" dirty="0"/>
            </a:br>
            <a:r>
              <a:rPr lang="en-US" sz="4800" dirty="0"/>
              <a:t>2D Arrays and Array Patterns</a:t>
            </a:r>
            <a:endParaRPr lang="en-US" sz="48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Google Shape;49;p1">
            <a:extLst>
              <a:ext uri="{FF2B5EF4-FFF2-40B4-BE49-F238E27FC236}">
                <a16:creationId xmlns:a16="http://schemas.microsoft.com/office/drawing/2014/main" id="{8F52D61E-6D3C-FFEA-43D2-32D906A90F3C}"/>
              </a:ext>
            </a:extLst>
          </p:cNvPr>
          <p:cNvSpPr txBox="1"/>
          <p:nvPr/>
        </p:nvSpPr>
        <p:spPr>
          <a:xfrm>
            <a:off x="3309996" y="2307891"/>
            <a:ext cx="5369815" cy="9342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4775" rIns="0" bIns="0" anchor="t" anchorCtr="0">
            <a:spAutoFit/>
          </a:bodyPr>
          <a:lstStyle/>
          <a:p>
            <a:pPr marL="227329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Matt Wang</a:t>
            </a:r>
            <a:endParaRPr sz="2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9870" marR="0" lvl="0" indent="0" algn="ctr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Spring 2024</a:t>
            </a:r>
            <a:endParaRPr sz="2800" b="0" i="0" u="none" strike="noStrike" cap="none" dirty="0">
              <a:solidFill>
                <a:srgbClr val="000000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8" name="Google Shape;50;p1">
            <a:extLst>
              <a:ext uri="{FF2B5EF4-FFF2-40B4-BE49-F238E27FC236}">
                <a16:creationId xmlns:a16="http://schemas.microsoft.com/office/drawing/2014/main" id="{9F51C8E4-6AE3-9A72-B76D-40894507F3E0}"/>
              </a:ext>
            </a:extLst>
          </p:cNvPr>
          <p:cNvSpPr txBox="1"/>
          <p:nvPr/>
        </p:nvSpPr>
        <p:spPr>
          <a:xfrm>
            <a:off x="272161" y="5535201"/>
            <a:ext cx="2664676" cy="443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1270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 strike="noStrike" cap="none" dirty="0" err="1">
                <a:solidFill>
                  <a:srgbClr val="9900CC"/>
                </a:solidFill>
                <a:latin typeface="Calibri"/>
                <a:ea typeface="Calibri"/>
                <a:cs typeface="Calibri"/>
                <a:sym typeface="Calibri"/>
              </a:rPr>
              <a:t>sli.do</a:t>
            </a:r>
            <a:r>
              <a:rPr lang="en-US" sz="2800" b="1" i="0" u="none" strike="noStrike" cap="none" dirty="0">
                <a:solidFill>
                  <a:srgbClr val="9900CC"/>
                </a:solidFill>
                <a:latin typeface="Calibri"/>
                <a:ea typeface="Calibri"/>
                <a:cs typeface="Calibri"/>
                <a:sym typeface="Calibri"/>
              </a:rPr>
              <a:t> #cse121-17</a:t>
            </a:r>
            <a:endParaRPr sz="2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51;p1">
            <a:extLst>
              <a:ext uri="{FF2B5EF4-FFF2-40B4-BE49-F238E27FC236}">
                <a16:creationId xmlns:a16="http://schemas.microsoft.com/office/drawing/2014/main" id="{B0ADD849-F5FA-62F2-9DF1-ED8493AD2DC7}"/>
              </a:ext>
            </a:extLst>
          </p:cNvPr>
          <p:cNvSpPr txBox="1"/>
          <p:nvPr/>
        </p:nvSpPr>
        <p:spPr>
          <a:xfrm>
            <a:off x="3245686" y="4038193"/>
            <a:ext cx="551997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TAs: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1" name="Google Shape;54;p1">
            <a:extLst>
              <a:ext uri="{FF2B5EF4-FFF2-40B4-BE49-F238E27FC236}">
                <a16:creationId xmlns:a16="http://schemas.microsoft.com/office/drawing/2014/main" id="{3C780798-65EC-0AC8-EB08-5183F846F2C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94718018"/>
              </p:ext>
            </p:extLst>
          </p:nvPr>
        </p:nvGraphicFramePr>
        <p:xfrm>
          <a:off x="3797682" y="4038193"/>
          <a:ext cx="6396642" cy="148340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0661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61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1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61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61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661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Andy</a:t>
                      </a:r>
                      <a:endParaRPr sz="1400" u="none" strike="noStrike" cap="non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Anju</a:t>
                      </a:r>
                      <a:endParaRPr sz="1400" u="none" strike="noStrike" cap="non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Archit</a:t>
                      </a:r>
                      <a:endParaRPr sz="1400" u="none" strike="noStrike" cap="non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Arkita</a:t>
                      </a:r>
                      <a:endParaRPr sz="1400" u="none" strike="noStrike" cap="non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Autumn</a:t>
                      </a:r>
                      <a:endParaRPr sz="1400" u="none" strike="noStrike" cap="non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Christian</a:t>
                      </a:r>
                      <a:endParaRPr sz="1400" u="none" strike="noStrike" cap="non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Hannah H</a:t>
                      </a:r>
                      <a:endParaRPr sz="1400" u="none" strike="noStrike" cap="non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Hannah S</a:t>
                      </a:r>
                      <a:endParaRPr sz="1400" u="none" strike="noStrike" cap="non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Heather</a:t>
                      </a:r>
                      <a:endParaRPr sz="1400" u="none" strike="noStrike" cap="non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Hibbah</a:t>
                      </a:r>
                      <a:endParaRPr sz="1400" u="none" strike="noStrike" cap="non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Janvi</a:t>
                      </a:r>
                      <a:endParaRPr sz="1400" u="none" strike="noStrike" cap="non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Jessie</a:t>
                      </a:r>
                      <a:endParaRPr sz="1400" u="none" strike="noStrike" cap="non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Jonus</a:t>
                      </a:r>
                      <a:endParaRPr sz="1400" u="none" strike="noStrike" cap="non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Julia</a:t>
                      </a:r>
                      <a:endParaRPr sz="1400" u="none" strike="noStrike" cap="non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Luke</a:t>
                      </a:r>
                      <a:endParaRPr sz="1400" u="none" strike="noStrike" cap="non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Maria</a:t>
                      </a:r>
                      <a:endParaRPr sz="1400" u="none" strike="noStrike" cap="non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Mia</a:t>
                      </a:r>
                      <a:endParaRPr sz="1400" u="none" strike="noStrike" cap="non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Ritesh</a:t>
                      </a:r>
                      <a:endParaRPr sz="1400" u="none" strike="noStrike" cap="non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Shayna</a:t>
                      </a:r>
                      <a:endParaRPr sz="1400" u="none" strike="noStrike" cap="non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Simon</a:t>
                      </a:r>
                      <a:endParaRPr sz="1400" u="none" strike="noStrike" cap="non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Trey</a:t>
                      </a:r>
                      <a:endParaRPr sz="1400" u="none" strike="noStrike" cap="non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Vidhi</a:t>
                      </a:r>
                      <a:endParaRPr sz="1400" u="none" strike="noStrike" cap="non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Vivian</a:t>
                      </a:r>
                      <a:endParaRPr sz="1400" u="none" strike="noStrike" cap="non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Gumball?</a:t>
                      </a:r>
                      <a:endParaRPr sz="1400" u="none" strike="noStrike" cap="non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8D1E9BE2-164B-B916-7654-AD3E26D468C3}"/>
              </a:ext>
            </a:extLst>
          </p:cNvPr>
          <p:cNvSpPr txBox="1"/>
          <p:nvPr/>
        </p:nvSpPr>
        <p:spPr>
          <a:xfrm>
            <a:off x="9828890" y="5589931"/>
            <a:ext cx="21499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Today’s playlist: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CSE 121 lecture beats 24sp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7" name="Picture 16" descr="QR code for sli.do with code #cse121-17">
            <a:extLst>
              <a:ext uri="{FF2B5EF4-FFF2-40B4-BE49-F238E27FC236}">
                <a16:creationId xmlns:a16="http://schemas.microsoft.com/office/drawing/2014/main" id="{37EFD429-0BB6-C53B-7570-F0B13C2D50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4056" y="3409046"/>
            <a:ext cx="2180885" cy="218088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373B9-CC2D-4E73-B53B-75457D7F4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6303290" cy="591671"/>
          </a:xfrm>
        </p:spPr>
        <p:txBody>
          <a:bodyPr>
            <a:normAutofit fontScale="90000"/>
          </a:bodyPr>
          <a:lstStyle/>
          <a:p>
            <a:r>
              <a:rPr lang="en-US" dirty="0"/>
              <a:t>(2D)</a:t>
            </a:r>
            <a:r>
              <a:rPr lang="en-US" dirty="0" err="1"/>
              <a:t>ays</a:t>
            </a:r>
            <a:r>
              <a:rPr lang="en-US" dirty="0"/>
              <a:t> Above Average: </a:t>
            </a:r>
            <a:r>
              <a:rPr lang="en-US" b="1" dirty="0" err="1">
                <a:solidFill>
                  <a:srgbClr val="0066FF"/>
                </a:solidFill>
                <a:latin typeface="Consolas" panose="020B0609020204030204" pitchFamily="49" charset="0"/>
              </a:rPr>
              <a:t>readData</a:t>
            </a:r>
            <a:r>
              <a:rPr lang="en-US" b="1" dirty="0">
                <a:solidFill>
                  <a:srgbClr val="0066FF"/>
                </a:solidFill>
                <a:latin typeface="Consolas" panose="020B0609020204030204" pitchFamily="49" charset="0"/>
              </a:rPr>
              <a:t>()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E3EFFE-9DFD-43EB-A057-C07187A4CEB3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522438" y="1325880"/>
            <a:ext cx="6098893" cy="4206240"/>
          </a:xfrm>
          <a:solidFill>
            <a:schemeClr val="bg1">
              <a:lumMod val="85000"/>
            </a:schemeClr>
          </a:solidFill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How many days' data would you like to input?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3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Next day's data: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Seattle?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44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Tacoma?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40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Bothell?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43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Next day's data: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Seattle?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42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Tacoma?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40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 Temperature in Bothell?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44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Next day's data: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Seattle? </a:t>
            </a:r>
            <a:r>
              <a:rPr lang="en-US" b="1" i="0" u="sng" dirty="0">
                <a:solidFill>
                  <a:srgbClr val="222222"/>
                </a:solidFill>
                <a:effectLst/>
                <a:highlight>
                  <a:srgbClr val="CCECFF"/>
                </a:highlight>
                <a:latin typeface="Source Code Pro" panose="020B0509030403020204" pitchFamily="49" charset="0"/>
              </a:rPr>
              <a:t>42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Tacoma?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41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Bothell?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43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…</a:t>
            </a:r>
            <a:endParaRPr lang="en-US" b="0" i="0" dirty="0">
              <a:solidFill>
                <a:srgbClr val="222222"/>
              </a:solidFill>
              <a:effectLst/>
              <a:latin typeface="Source Code Pro" panose="020B0509030403020204" pitchFamily="49" charset="0"/>
            </a:endParaRP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00428B21-690B-4BD0-B9C3-C1A1DA334B9F}"/>
              </a:ext>
            </a:extLst>
          </p:cNvPr>
          <p:cNvGraphicFramePr>
            <a:graphicFrameLocks noGrp="1"/>
          </p:cNvGraphicFramePr>
          <p:nvPr/>
        </p:nvGraphicFramePr>
        <p:xfrm>
          <a:off x="7471186" y="1441524"/>
          <a:ext cx="4405444" cy="31997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2380">
                  <a:extLst>
                    <a:ext uri="{9D8B030D-6E8A-4147-A177-3AD203B41FA5}">
                      <a16:colId xmlns:a16="http://schemas.microsoft.com/office/drawing/2014/main" val="1169177794"/>
                    </a:ext>
                  </a:extLst>
                </a:gridCol>
                <a:gridCol w="1297688">
                  <a:extLst>
                    <a:ext uri="{9D8B030D-6E8A-4147-A177-3AD203B41FA5}">
                      <a16:colId xmlns:a16="http://schemas.microsoft.com/office/drawing/2014/main" val="2110584352"/>
                    </a:ext>
                  </a:extLst>
                </a:gridCol>
                <a:gridCol w="1297688">
                  <a:extLst>
                    <a:ext uri="{9D8B030D-6E8A-4147-A177-3AD203B41FA5}">
                      <a16:colId xmlns:a16="http://schemas.microsoft.com/office/drawing/2014/main" val="2503910576"/>
                    </a:ext>
                  </a:extLst>
                </a:gridCol>
                <a:gridCol w="1297688">
                  <a:extLst>
                    <a:ext uri="{9D8B030D-6E8A-4147-A177-3AD203B41FA5}">
                      <a16:colId xmlns:a16="http://schemas.microsoft.com/office/drawing/2014/main" val="2395055176"/>
                    </a:ext>
                  </a:extLst>
                </a:gridCol>
              </a:tblGrid>
              <a:tr h="390128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Consolas" panose="020B060902020403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Seattle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Tacoma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Bothell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1731861"/>
                  </a:ext>
                </a:extLst>
              </a:tr>
              <a:tr h="93448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40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43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271749"/>
                  </a:ext>
                </a:extLst>
              </a:tr>
              <a:tr h="93448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40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44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5088731"/>
                  </a:ext>
                </a:extLst>
              </a:tr>
              <a:tr h="93448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  <a:latin typeface="Consolas" panose="020B0609020204030204" pitchFamily="49" charset="0"/>
                        </a:rPr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  <a:latin typeface="Consolas" panose="020B0609020204030204" pitchFamily="49" charset="0"/>
                        </a:rPr>
                        <a:t>43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31352430"/>
                  </a:ext>
                </a:extLst>
              </a:tr>
            </a:tbl>
          </a:graphicData>
        </a:graphic>
      </p:graphicFrame>
      <p:sp>
        <p:nvSpPr>
          <p:cNvPr id="9" name="Arrow: Striped Right 8">
            <a:extLst>
              <a:ext uri="{FF2B5EF4-FFF2-40B4-BE49-F238E27FC236}">
                <a16:creationId xmlns:a16="http://schemas.microsoft.com/office/drawing/2014/main" id="{B43EF40C-3AB9-49AE-8B14-129DE97A74DD}"/>
              </a:ext>
            </a:extLst>
          </p:cNvPr>
          <p:cNvSpPr/>
          <p:nvPr/>
        </p:nvSpPr>
        <p:spPr>
          <a:xfrm>
            <a:off x="6720842" y="3206415"/>
            <a:ext cx="787997" cy="330797"/>
          </a:xfrm>
          <a:prstGeom prst="stripedRightArrow">
            <a:avLst/>
          </a:prstGeom>
          <a:solidFill>
            <a:srgbClr val="0066FF"/>
          </a:solidFill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8AB582-6B98-1FBB-F19F-7B840B1EEE9C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Lesson 17 - Spring 2024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2089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373B9-CC2D-4E73-B53B-75457D7F4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6303290" cy="591671"/>
          </a:xfrm>
        </p:spPr>
        <p:txBody>
          <a:bodyPr>
            <a:normAutofit fontScale="90000"/>
          </a:bodyPr>
          <a:lstStyle/>
          <a:p>
            <a:r>
              <a:rPr lang="en-US" dirty="0"/>
              <a:t>(2D)</a:t>
            </a:r>
            <a:r>
              <a:rPr lang="en-US" dirty="0" err="1"/>
              <a:t>ays</a:t>
            </a:r>
            <a:r>
              <a:rPr lang="en-US" dirty="0"/>
              <a:t> Above Average: </a:t>
            </a:r>
            <a:r>
              <a:rPr lang="en-US" b="1" dirty="0" err="1">
                <a:solidFill>
                  <a:srgbClr val="0066FF"/>
                </a:solidFill>
                <a:latin typeface="Consolas" panose="020B0609020204030204" pitchFamily="49" charset="0"/>
              </a:rPr>
              <a:t>readData</a:t>
            </a:r>
            <a:r>
              <a:rPr lang="en-US" b="1" dirty="0">
                <a:solidFill>
                  <a:srgbClr val="0066FF"/>
                </a:solidFill>
                <a:latin typeface="Consolas" panose="020B0609020204030204" pitchFamily="49" charset="0"/>
              </a:rPr>
              <a:t>()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E3EFFE-9DFD-43EB-A057-C07187A4CEB3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522438" y="1325880"/>
            <a:ext cx="6098893" cy="4206240"/>
          </a:xfrm>
          <a:solidFill>
            <a:schemeClr val="bg1">
              <a:lumMod val="85000"/>
            </a:schemeClr>
          </a:solidFill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How many days' data would you like to input?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3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Next day's data: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Seattle?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44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Tacoma?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40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Bothell?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43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Next day's data: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Seattle?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42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Tacoma?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40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 Temperature in Bothell?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44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Next day's data: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Seattle?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42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Tacoma? </a:t>
            </a:r>
            <a:r>
              <a:rPr lang="en-US" b="1" i="0" u="sng" dirty="0">
                <a:solidFill>
                  <a:srgbClr val="222222"/>
                </a:solidFill>
                <a:effectLst/>
                <a:highlight>
                  <a:srgbClr val="CCECFF"/>
                </a:highlight>
                <a:latin typeface="Source Code Pro" panose="020B0509030403020204" pitchFamily="49" charset="0"/>
              </a:rPr>
              <a:t>41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Bothell?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43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…</a:t>
            </a:r>
            <a:endParaRPr lang="en-US" b="0" i="0" dirty="0">
              <a:solidFill>
                <a:srgbClr val="222222"/>
              </a:solidFill>
              <a:effectLst/>
              <a:latin typeface="Source Code Pro" panose="020B0509030403020204" pitchFamily="49" charset="0"/>
            </a:endParaRP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00428B21-690B-4BD0-B9C3-C1A1DA334B9F}"/>
              </a:ext>
            </a:extLst>
          </p:cNvPr>
          <p:cNvGraphicFramePr>
            <a:graphicFrameLocks noGrp="1"/>
          </p:cNvGraphicFramePr>
          <p:nvPr/>
        </p:nvGraphicFramePr>
        <p:xfrm>
          <a:off x="7471186" y="1441524"/>
          <a:ext cx="4405444" cy="31997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2380">
                  <a:extLst>
                    <a:ext uri="{9D8B030D-6E8A-4147-A177-3AD203B41FA5}">
                      <a16:colId xmlns:a16="http://schemas.microsoft.com/office/drawing/2014/main" val="1169177794"/>
                    </a:ext>
                  </a:extLst>
                </a:gridCol>
                <a:gridCol w="1297688">
                  <a:extLst>
                    <a:ext uri="{9D8B030D-6E8A-4147-A177-3AD203B41FA5}">
                      <a16:colId xmlns:a16="http://schemas.microsoft.com/office/drawing/2014/main" val="2110584352"/>
                    </a:ext>
                  </a:extLst>
                </a:gridCol>
                <a:gridCol w="1297688">
                  <a:extLst>
                    <a:ext uri="{9D8B030D-6E8A-4147-A177-3AD203B41FA5}">
                      <a16:colId xmlns:a16="http://schemas.microsoft.com/office/drawing/2014/main" val="2503910576"/>
                    </a:ext>
                  </a:extLst>
                </a:gridCol>
                <a:gridCol w="1297688">
                  <a:extLst>
                    <a:ext uri="{9D8B030D-6E8A-4147-A177-3AD203B41FA5}">
                      <a16:colId xmlns:a16="http://schemas.microsoft.com/office/drawing/2014/main" val="2395055176"/>
                    </a:ext>
                  </a:extLst>
                </a:gridCol>
              </a:tblGrid>
              <a:tr h="390128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Consolas" panose="020B060902020403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Seattle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Tacoma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Bothell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1731861"/>
                  </a:ext>
                </a:extLst>
              </a:tr>
              <a:tr h="93448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40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43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271749"/>
                  </a:ext>
                </a:extLst>
              </a:tr>
              <a:tr h="93448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40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44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5088731"/>
                  </a:ext>
                </a:extLst>
              </a:tr>
              <a:tr h="93448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41</a:t>
                      </a:r>
                    </a:p>
                  </a:txBody>
                  <a:tcPr anchor="ctr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  <a:latin typeface="Consolas" panose="020B0609020204030204" pitchFamily="49" charset="0"/>
                        </a:rPr>
                        <a:t>43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31352430"/>
                  </a:ext>
                </a:extLst>
              </a:tr>
            </a:tbl>
          </a:graphicData>
        </a:graphic>
      </p:graphicFrame>
      <p:sp>
        <p:nvSpPr>
          <p:cNvPr id="9" name="Arrow: Striped Right 8">
            <a:extLst>
              <a:ext uri="{FF2B5EF4-FFF2-40B4-BE49-F238E27FC236}">
                <a16:creationId xmlns:a16="http://schemas.microsoft.com/office/drawing/2014/main" id="{B43EF40C-3AB9-49AE-8B14-129DE97A74DD}"/>
              </a:ext>
            </a:extLst>
          </p:cNvPr>
          <p:cNvSpPr/>
          <p:nvPr/>
        </p:nvSpPr>
        <p:spPr>
          <a:xfrm>
            <a:off x="6720842" y="3206415"/>
            <a:ext cx="787997" cy="330797"/>
          </a:xfrm>
          <a:prstGeom prst="stripedRightArrow">
            <a:avLst/>
          </a:prstGeom>
          <a:solidFill>
            <a:srgbClr val="0066FF"/>
          </a:solidFill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9299FE3-DBE7-A885-DADB-9F92F6C7C6CA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Lesson 17 - Spring 2024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85949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373B9-CC2D-4E73-B53B-75457D7F4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6303290" cy="591671"/>
          </a:xfrm>
        </p:spPr>
        <p:txBody>
          <a:bodyPr>
            <a:normAutofit fontScale="90000"/>
          </a:bodyPr>
          <a:lstStyle/>
          <a:p>
            <a:r>
              <a:rPr lang="en-US" dirty="0"/>
              <a:t>(2D)</a:t>
            </a:r>
            <a:r>
              <a:rPr lang="en-US" dirty="0" err="1"/>
              <a:t>ays</a:t>
            </a:r>
            <a:r>
              <a:rPr lang="en-US" dirty="0"/>
              <a:t> Above Average: </a:t>
            </a:r>
            <a:r>
              <a:rPr lang="en-US" b="1" dirty="0" err="1">
                <a:solidFill>
                  <a:srgbClr val="0066FF"/>
                </a:solidFill>
                <a:latin typeface="Consolas" panose="020B0609020204030204" pitchFamily="49" charset="0"/>
              </a:rPr>
              <a:t>readData</a:t>
            </a:r>
            <a:r>
              <a:rPr lang="en-US" b="1" dirty="0">
                <a:solidFill>
                  <a:srgbClr val="0066FF"/>
                </a:solidFill>
                <a:latin typeface="Consolas" panose="020B0609020204030204" pitchFamily="49" charset="0"/>
              </a:rPr>
              <a:t>()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E3EFFE-9DFD-43EB-A057-C07187A4CEB3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522438" y="1325880"/>
            <a:ext cx="6098893" cy="4206240"/>
          </a:xfrm>
          <a:solidFill>
            <a:schemeClr val="bg1">
              <a:lumMod val="85000"/>
            </a:schemeClr>
          </a:solidFill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How many days' data would you like to input?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3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Next day's data: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Seattle?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44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Tacoma?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40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Bothell?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43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Next day's data: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Seattle?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42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Tacoma?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40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 Temperature in Bothell?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44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Next day's data: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Seattle?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42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Tacoma?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41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Bothell? </a:t>
            </a:r>
            <a:r>
              <a:rPr lang="en-US" b="1" i="0" u="sng" dirty="0">
                <a:solidFill>
                  <a:srgbClr val="222222"/>
                </a:solidFill>
                <a:effectLst/>
                <a:highlight>
                  <a:srgbClr val="CCECFF"/>
                </a:highlight>
                <a:latin typeface="Source Code Pro" panose="020B0509030403020204" pitchFamily="49" charset="0"/>
              </a:rPr>
              <a:t>43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…</a:t>
            </a:r>
            <a:endParaRPr lang="en-US" b="0" i="0" dirty="0">
              <a:solidFill>
                <a:srgbClr val="222222"/>
              </a:solidFill>
              <a:effectLst/>
              <a:latin typeface="Source Code Pro" panose="020B0509030403020204" pitchFamily="49" charset="0"/>
            </a:endParaRP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00428B21-690B-4BD0-B9C3-C1A1DA334B9F}"/>
              </a:ext>
            </a:extLst>
          </p:cNvPr>
          <p:cNvGraphicFramePr>
            <a:graphicFrameLocks noGrp="1"/>
          </p:cNvGraphicFramePr>
          <p:nvPr/>
        </p:nvGraphicFramePr>
        <p:xfrm>
          <a:off x="7471186" y="1441524"/>
          <a:ext cx="4405444" cy="31997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2380">
                  <a:extLst>
                    <a:ext uri="{9D8B030D-6E8A-4147-A177-3AD203B41FA5}">
                      <a16:colId xmlns:a16="http://schemas.microsoft.com/office/drawing/2014/main" val="1169177794"/>
                    </a:ext>
                  </a:extLst>
                </a:gridCol>
                <a:gridCol w="1297688">
                  <a:extLst>
                    <a:ext uri="{9D8B030D-6E8A-4147-A177-3AD203B41FA5}">
                      <a16:colId xmlns:a16="http://schemas.microsoft.com/office/drawing/2014/main" val="2110584352"/>
                    </a:ext>
                  </a:extLst>
                </a:gridCol>
                <a:gridCol w="1297688">
                  <a:extLst>
                    <a:ext uri="{9D8B030D-6E8A-4147-A177-3AD203B41FA5}">
                      <a16:colId xmlns:a16="http://schemas.microsoft.com/office/drawing/2014/main" val="2503910576"/>
                    </a:ext>
                  </a:extLst>
                </a:gridCol>
                <a:gridCol w="1297688">
                  <a:extLst>
                    <a:ext uri="{9D8B030D-6E8A-4147-A177-3AD203B41FA5}">
                      <a16:colId xmlns:a16="http://schemas.microsoft.com/office/drawing/2014/main" val="2395055176"/>
                    </a:ext>
                  </a:extLst>
                </a:gridCol>
              </a:tblGrid>
              <a:tr h="390128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Consolas" panose="020B060902020403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Seattle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Tacoma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Bothell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1731861"/>
                  </a:ext>
                </a:extLst>
              </a:tr>
              <a:tr h="93448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40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43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271749"/>
                  </a:ext>
                </a:extLst>
              </a:tr>
              <a:tr h="93448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40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44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5088731"/>
                  </a:ext>
                </a:extLst>
              </a:tr>
              <a:tr h="93448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41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43</a:t>
                      </a:r>
                    </a:p>
                  </a:txBody>
                  <a:tcPr anchor="ctr"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1352430"/>
                  </a:ext>
                </a:extLst>
              </a:tr>
            </a:tbl>
          </a:graphicData>
        </a:graphic>
      </p:graphicFrame>
      <p:sp>
        <p:nvSpPr>
          <p:cNvPr id="9" name="Arrow: Striped Right 8">
            <a:extLst>
              <a:ext uri="{FF2B5EF4-FFF2-40B4-BE49-F238E27FC236}">
                <a16:creationId xmlns:a16="http://schemas.microsoft.com/office/drawing/2014/main" id="{B43EF40C-3AB9-49AE-8B14-129DE97A74DD}"/>
              </a:ext>
            </a:extLst>
          </p:cNvPr>
          <p:cNvSpPr/>
          <p:nvPr/>
        </p:nvSpPr>
        <p:spPr>
          <a:xfrm>
            <a:off x="6720842" y="3206415"/>
            <a:ext cx="787997" cy="330797"/>
          </a:xfrm>
          <a:prstGeom prst="stripedRightArrow">
            <a:avLst/>
          </a:prstGeom>
          <a:solidFill>
            <a:srgbClr val="0066FF"/>
          </a:solidFill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25E0A5-E4BB-54AE-F787-D2D4F9EC5C3C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Lesson 17 - Spring 2024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28817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373B9-CC2D-4E73-B53B-75457D7F4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457200"/>
            <a:ext cx="8271939" cy="591671"/>
          </a:xfrm>
        </p:spPr>
        <p:txBody>
          <a:bodyPr>
            <a:normAutofit/>
          </a:bodyPr>
          <a:lstStyle/>
          <a:p>
            <a:r>
              <a:rPr lang="en-US" dirty="0"/>
              <a:t>(2D)</a:t>
            </a:r>
            <a:r>
              <a:rPr lang="en-US" dirty="0" err="1"/>
              <a:t>ays</a:t>
            </a:r>
            <a:r>
              <a:rPr lang="en-US" dirty="0"/>
              <a:t> Above Average: </a:t>
            </a:r>
            <a:r>
              <a:rPr lang="en-US" b="1" dirty="0" err="1">
                <a:solidFill>
                  <a:srgbClr val="0066FF"/>
                </a:solidFill>
                <a:latin typeface="Consolas" panose="020B0609020204030204" pitchFamily="49" charset="0"/>
              </a:rPr>
              <a:t>computeAverages</a:t>
            </a:r>
            <a:r>
              <a:rPr lang="en-US" b="1" dirty="0">
                <a:solidFill>
                  <a:srgbClr val="0066FF"/>
                </a:solidFill>
                <a:latin typeface="Consolas" panose="020B0609020204030204" pitchFamily="49" charset="0"/>
              </a:rPr>
              <a:t>()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E3EFFE-9DFD-43EB-A057-C07187A4CEB3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5691488" y="1110727"/>
            <a:ext cx="6098893" cy="1686261"/>
          </a:xfrm>
          <a:solidFill>
            <a:schemeClr val="bg1">
              <a:lumMod val="85000"/>
            </a:schemeClr>
          </a:solidFill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How many days' data would you like to input?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3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…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The average values for each location were [42.666666666666664, 40.333333333333336, 43.333333333333336] </a:t>
            </a:r>
            <a:br>
              <a:rPr lang="en-US" dirty="0"/>
            </a:br>
            <a:endParaRPr lang="en-US" b="0" i="0" dirty="0">
              <a:solidFill>
                <a:srgbClr val="222222"/>
              </a:solidFill>
              <a:effectLst/>
              <a:latin typeface="Source Code Pro" panose="020B0509030403020204" pitchFamily="49" charset="0"/>
            </a:endParaRP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00428B21-690B-4BD0-B9C3-C1A1DA334B9F}"/>
              </a:ext>
            </a:extLst>
          </p:cNvPr>
          <p:cNvGraphicFramePr>
            <a:graphicFrameLocks noGrp="1"/>
          </p:cNvGraphicFramePr>
          <p:nvPr/>
        </p:nvGraphicFramePr>
        <p:xfrm>
          <a:off x="441063" y="2357269"/>
          <a:ext cx="4405444" cy="31997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2380">
                  <a:extLst>
                    <a:ext uri="{9D8B030D-6E8A-4147-A177-3AD203B41FA5}">
                      <a16:colId xmlns:a16="http://schemas.microsoft.com/office/drawing/2014/main" val="1169177794"/>
                    </a:ext>
                  </a:extLst>
                </a:gridCol>
                <a:gridCol w="1297688">
                  <a:extLst>
                    <a:ext uri="{9D8B030D-6E8A-4147-A177-3AD203B41FA5}">
                      <a16:colId xmlns:a16="http://schemas.microsoft.com/office/drawing/2014/main" val="2110584352"/>
                    </a:ext>
                  </a:extLst>
                </a:gridCol>
                <a:gridCol w="1297688">
                  <a:extLst>
                    <a:ext uri="{9D8B030D-6E8A-4147-A177-3AD203B41FA5}">
                      <a16:colId xmlns:a16="http://schemas.microsoft.com/office/drawing/2014/main" val="2503910576"/>
                    </a:ext>
                  </a:extLst>
                </a:gridCol>
                <a:gridCol w="1297688">
                  <a:extLst>
                    <a:ext uri="{9D8B030D-6E8A-4147-A177-3AD203B41FA5}">
                      <a16:colId xmlns:a16="http://schemas.microsoft.com/office/drawing/2014/main" val="2395055176"/>
                    </a:ext>
                  </a:extLst>
                </a:gridCol>
              </a:tblGrid>
              <a:tr h="390128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Consolas" panose="020B060902020403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Seattle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Tacoma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Bothell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1731861"/>
                  </a:ext>
                </a:extLst>
              </a:tr>
              <a:tr h="93448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40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43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271749"/>
                  </a:ext>
                </a:extLst>
              </a:tr>
              <a:tr h="93448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40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44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5088731"/>
                  </a:ext>
                </a:extLst>
              </a:tr>
              <a:tr h="93448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41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43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1352430"/>
                  </a:ext>
                </a:extLst>
              </a:tr>
            </a:tbl>
          </a:graphicData>
        </a:graphic>
      </p:graphicFrame>
      <p:sp>
        <p:nvSpPr>
          <p:cNvPr id="8" name="Arrow: Striped Right 7">
            <a:extLst>
              <a:ext uri="{FF2B5EF4-FFF2-40B4-BE49-F238E27FC236}">
                <a16:creationId xmlns:a16="http://schemas.microsoft.com/office/drawing/2014/main" id="{185044BE-E8BA-4170-9E06-4D3371E2CBF6}"/>
              </a:ext>
            </a:extLst>
          </p:cNvPr>
          <p:cNvSpPr/>
          <p:nvPr/>
        </p:nvSpPr>
        <p:spPr>
          <a:xfrm>
            <a:off x="5337231" y="3957121"/>
            <a:ext cx="787997" cy="330797"/>
          </a:xfrm>
          <a:prstGeom prst="stripedRightArrow">
            <a:avLst/>
          </a:prstGeom>
          <a:solidFill>
            <a:srgbClr val="0066FF"/>
          </a:solidFill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9">
            <a:extLst>
              <a:ext uri="{FF2B5EF4-FFF2-40B4-BE49-F238E27FC236}">
                <a16:creationId xmlns:a16="http://schemas.microsoft.com/office/drawing/2014/main" id="{6B493270-B3D1-4381-BE48-963EC8A23714}"/>
              </a:ext>
            </a:extLst>
          </p:cNvPr>
          <p:cNvGraphicFramePr>
            <a:graphicFrameLocks noGrp="1"/>
          </p:cNvGraphicFramePr>
          <p:nvPr/>
        </p:nvGraphicFramePr>
        <p:xfrm>
          <a:off x="6615953" y="3631744"/>
          <a:ext cx="4065789" cy="9815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5263">
                  <a:extLst>
                    <a:ext uri="{9D8B030D-6E8A-4147-A177-3AD203B41FA5}">
                      <a16:colId xmlns:a16="http://schemas.microsoft.com/office/drawing/2014/main" val="3196541629"/>
                    </a:ext>
                  </a:extLst>
                </a:gridCol>
                <a:gridCol w="1355263">
                  <a:extLst>
                    <a:ext uri="{9D8B030D-6E8A-4147-A177-3AD203B41FA5}">
                      <a16:colId xmlns:a16="http://schemas.microsoft.com/office/drawing/2014/main" val="2611064002"/>
                    </a:ext>
                  </a:extLst>
                </a:gridCol>
                <a:gridCol w="1355263">
                  <a:extLst>
                    <a:ext uri="{9D8B030D-6E8A-4147-A177-3AD203B41FA5}">
                      <a16:colId xmlns:a16="http://schemas.microsoft.com/office/drawing/2014/main" val="354720210"/>
                    </a:ext>
                  </a:extLst>
                </a:gridCol>
              </a:tblGrid>
              <a:tr h="98154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onsolas" panose="020B0609020204030204" pitchFamily="49" charset="0"/>
                        </a:rPr>
                        <a:t>42.667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onsolas" panose="020B0609020204030204" pitchFamily="49" charset="0"/>
                        </a:rPr>
                        <a:t>40.333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onsolas" panose="020B0609020204030204" pitchFamily="49" charset="0"/>
                        </a:rPr>
                        <a:t>43.333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80205211"/>
                  </a:ext>
                </a:extLst>
              </a:tr>
            </a:tbl>
          </a:graphicData>
        </a:graphic>
      </p:graphicFrame>
      <p:sp>
        <p:nvSpPr>
          <p:cNvPr id="10" name="Callout: Up Arrow 9">
            <a:extLst>
              <a:ext uri="{FF2B5EF4-FFF2-40B4-BE49-F238E27FC236}">
                <a16:creationId xmlns:a16="http://schemas.microsoft.com/office/drawing/2014/main" id="{4916B000-DA2B-4C9B-9776-76736E4B5C43}"/>
              </a:ext>
            </a:extLst>
          </p:cNvPr>
          <p:cNvSpPr/>
          <p:nvPr/>
        </p:nvSpPr>
        <p:spPr>
          <a:xfrm>
            <a:off x="5836735" y="4720596"/>
            <a:ext cx="3017520" cy="1357475"/>
          </a:xfrm>
          <a:prstGeom prst="upArrowCallout">
            <a:avLst>
              <a:gd name="adj1" fmla="val 22623"/>
              <a:gd name="adj2" fmla="val 25000"/>
              <a:gd name="adj3" fmla="val 18660"/>
              <a:gd name="adj4" fmla="val 70921"/>
            </a:avLst>
          </a:prstGeom>
          <a:ln>
            <a:solidFill>
              <a:srgbClr val="FF818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Average of Seattle temperatures</a:t>
            </a:r>
          </a:p>
          <a:p>
            <a:pPr algn="ctr"/>
            <a:r>
              <a:rPr lang="en-US" sz="2000" dirty="0">
                <a:latin typeface="Consolas" panose="020B0609020204030204" pitchFamily="49" charset="0"/>
              </a:rPr>
              <a:t>(44 + 42 + 42) / 3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0A6D42EE-21F1-1485-CDC8-34DB70166B7C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Lesson 17 - Spring 2024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768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b="1" dirty="0">
                <a:solidFill>
                  <a:srgbClr val="008080"/>
                </a:solidFill>
              </a:rPr>
              <a:t>(PCM)</a:t>
            </a:r>
            <a:r>
              <a:rPr lang="en-US" dirty="0"/>
              <a:t> </a:t>
            </a:r>
            <a:r>
              <a:rPr lang="en-US" sz="4000" dirty="0"/>
              <a:t>Counting Elements that Meet a Condition</a:t>
            </a:r>
            <a:endParaRPr dirty="0"/>
          </a:p>
        </p:txBody>
      </p:sp>
      <p:sp>
        <p:nvSpPr>
          <p:cNvPr id="68" name="Google Shape;68;p19"/>
          <p:cNvSpPr txBox="1">
            <a:spLocks noGrp="1"/>
          </p:cNvSpPr>
          <p:nvPr>
            <p:ph type="body" idx="1"/>
          </p:nvPr>
        </p:nvSpPr>
        <p:spPr>
          <a:xfrm>
            <a:off x="763349" y="2137483"/>
            <a:ext cx="10665300" cy="2860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" indent="0">
              <a:buNone/>
            </a:pP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267F99"/>
                </a:solidFill>
                <a:latin typeface="Consolas" panose="020B0609020204030204" pitchFamily="49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795E26"/>
                </a:solidFill>
                <a:latin typeface="Consolas" panose="020B0609020204030204" pitchFamily="49" charset="0"/>
              </a:rPr>
              <a:t>evenLength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267F99"/>
                </a:solidFill>
                <a:latin typeface="Consolas" panose="020B0609020204030204" pitchFamily="49" charset="0"/>
              </a:rPr>
              <a:t>String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[] list) {</a:t>
            </a:r>
          </a:p>
          <a:p>
            <a:pPr marL="114300" indent="0">
              <a:buNone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  </a:t>
            </a:r>
            <a:r>
              <a:rPr lang="en-US" sz="2000" dirty="0">
                <a:solidFill>
                  <a:srgbClr val="267F99"/>
                </a:solidFill>
                <a:latin typeface="Consolas" panose="020B0609020204030204" pitchFamily="49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001080"/>
                </a:solidFill>
                <a:latin typeface="Consolas" panose="020B0609020204030204" pitchFamily="49" charset="0"/>
              </a:rPr>
              <a:t>countEven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2000" dirty="0">
                <a:solidFill>
                  <a:srgbClr val="098658"/>
                </a:solidFill>
                <a:latin typeface="Consolas" panose="020B0609020204030204" pitchFamily="49" charset="0"/>
              </a:rPr>
              <a:t>0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marL="114300" indent="0">
              <a:buNone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  </a:t>
            </a:r>
            <a:r>
              <a:rPr lang="en-US" sz="2000" dirty="0">
                <a:solidFill>
                  <a:srgbClr val="AF00DB"/>
                </a:solidFill>
                <a:latin typeface="Consolas" panose="020B0609020204030204" pitchFamily="49" charset="0"/>
              </a:rPr>
              <a:t>for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sz="2000" dirty="0">
                <a:solidFill>
                  <a:srgbClr val="267F99"/>
                </a:solidFill>
                <a:latin typeface="Consolas" panose="020B0609020204030204" pitchFamily="49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001080"/>
                </a:solidFill>
                <a:latin typeface="Consolas" panose="020B0609020204030204" pitchFamily="49" charset="0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2000" dirty="0">
                <a:solidFill>
                  <a:srgbClr val="098658"/>
                </a:solidFill>
                <a:latin typeface="Consolas" panose="020B0609020204030204" pitchFamily="49" charset="0"/>
              </a:rPr>
              <a:t>0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;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&lt; </a:t>
            </a:r>
            <a:r>
              <a:rPr lang="en-US" sz="2000" dirty="0" err="1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rgbClr val="001080"/>
                </a:solidFill>
                <a:latin typeface="Consolas" panose="020B0609020204030204" pitchFamily="49" charset="0"/>
              </a:rPr>
              <a:t>length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;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++) {</a:t>
            </a:r>
          </a:p>
          <a:p>
            <a:pPr marL="114300" indent="0">
              <a:buNone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      </a:t>
            </a:r>
            <a:r>
              <a:rPr lang="en-US" sz="2000" dirty="0">
                <a:solidFill>
                  <a:srgbClr val="AF00DB"/>
                </a:solidFill>
                <a:latin typeface="Consolas" panose="020B0609020204030204" pitchFamily="49" charset="0"/>
              </a:rPr>
              <a:t>if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(                                  ) {</a:t>
            </a:r>
          </a:p>
          <a:p>
            <a:pPr marL="114300" indent="0">
              <a:buNone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         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countEven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++;</a:t>
            </a:r>
          </a:p>
          <a:p>
            <a:pPr marL="114300" indent="0">
              <a:buNone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      }</a:t>
            </a:r>
          </a:p>
          <a:p>
            <a:pPr marL="114300" indent="0">
              <a:buNone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  }</a:t>
            </a:r>
          </a:p>
          <a:p>
            <a:pPr marL="114300" indent="0">
              <a:buNone/>
            </a:pPr>
            <a:b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  </a:t>
            </a:r>
            <a:r>
              <a:rPr lang="en-US" sz="2000" dirty="0">
                <a:solidFill>
                  <a:srgbClr val="AF00DB"/>
                </a:solidFill>
                <a:latin typeface="Consolas" panose="020B0609020204030204" pitchFamily="49" charset="0"/>
              </a:rPr>
              <a:t>return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countEven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marL="114300" indent="0">
              <a:buNone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69" name="Google Shape;69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/>
              <a:t>Lesson 17 - Spring 2024</a:t>
            </a:r>
            <a:endParaRPr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1331CC6-4296-458C-92EF-A0AB14143A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6061022"/>
              </p:ext>
            </p:extLst>
          </p:nvPr>
        </p:nvGraphicFramePr>
        <p:xfrm>
          <a:off x="2031998" y="1505268"/>
          <a:ext cx="8128001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81276076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323574719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717061101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8549976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53446807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327490141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5012448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onsolas" panose="020B0609020204030204" pitchFamily="49" charset="0"/>
                        </a:rPr>
                        <a:t>"one"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onsolas" panose="020B0609020204030204" pitchFamily="49" charset="0"/>
                        </a:rPr>
                        <a:t>"two"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onsolas" panose="020B0609020204030204" pitchFamily="49" charset="0"/>
                        </a:rPr>
                        <a:t>"three"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onsolas" panose="020B0609020204030204" pitchFamily="49" charset="0"/>
                        </a:rPr>
                        <a:t>"six"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onsolas" panose="020B0609020204030204" pitchFamily="49" charset="0"/>
                        </a:rPr>
                        <a:t>"seven"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onsolas" panose="020B0609020204030204" pitchFamily="49" charset="0"/>
                        </a:rPr>
                        <a:t>"eight"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onsolas" panose="020B0609020204030204" pitchFamily="49" charset="0"/>
                        </a:rPr>
                        <a:t>"ten"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33830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87164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b="1" dirty="0">
                <a:solidFill>
                  <a:srgbClr val="008080"/>
                </a:solidFill>
              </a:rPr>
              <a:t>(PCM)</a:t>
            </a:r>
            <a:r>
              <a:rPr lang="en-US" dirty="0"/>
              <a:t> </a:t>
            </a:r>
            <a:r>
              <a:rPr lang="en-US" sz="4000" dirty="0"/>
              <a:t>Modifying Elements of an Array</a:t>
            </a:r>
            <a:endParaRPr dirty="0"/>
          </a:p>
        </p:txBody>
      </p:sp>
      <p:sp>
        <p:nvSpPr>
          <p:cNvPr id="68" name="Google Shape;68;p19"/>
          <p:cNvSpPr txBox="1">
            <a:spLocks noGrp="1"/>
          </p:cNvSpPr>
          <p:nvPr>
            <p:ph type="body" idx="1"/>
          </p:nvPr>
        </p:nvSpPr>
        <p:spPr>
          <a:xfrm>
            <a:off x="838200" y="2341331"/>
            <a:ext cx="10665300" cy="2860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" indent="0">
              <a:buNone/>
            </a:pP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267F99"/>
                </a:solidFill>
                <a:latin typeface="Consolas" panose="020B0609020204030204" pitchFamily="49" charset="0"/>
              </a:rPr>
              <a:t>void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795E26"/>
                </a:solidFill>
                <a:latin typeface="Consolas" panose="020B0609020204030204" pitchFamily="49" charset="0"/>
              </a:rPr>
              <a:t>clamp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267F99"/>
                </a:solidFill>
                <a:latin typeface="Consolas" panose="020B0609020204030204" pitchFamily="49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min, </a:t>
            </a:r>
            <a:r>
              <a:rPr lang="en-US" sz="2000" dirty="0">
                <a:solidFill>
                  <a:srgbClr val="267F99"/>
                </a:solidFill>
                <a:latin typeface="Consolas" panose="020B0609020204030204" pitchFamily="49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max, </a:t>
            </a:r>
            <a:r>
              <a:rPr lang="en-US" sz="2000" dirty="0">
                <a:solidFill>
                  <a:srgbClr val="267F99"/>
                </a:solidFill>
                <a:latin typeface="Consolas" panose="020B0609020204030204" pitchFamily="49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[] list) {</a:t>
            </a:r>
          </a:p>
          <a:p>
            <a:pPr marL="114300" indent="0">
              <a:buNone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  </a:t>
            </a:r>
            <a:r>
              <a:rPr lang="en-US" sz="2000" dirty="0">
                <a:solidFill>
                  <a:srgbClr val="AF00DB"/>
                </a:solidFill>
                <a:latin typeface="Consolas" panose="020B0609020204030204" pitchFamily="49" charset="0"/>
              </a:rPr>
              <a:t>for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sz="2000" dirty="0">
                <a:solidFill>
                  <a:srgbClr val="267F99"/>
                </a:solidFill>
                <a:latin typeface="Consolas" panose="020B0609020204030204" pitchFamily="49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001080"/>
                </a:solidFill>
                <a:latin typeface="Consolas" panose="020B0609020204030204" pitchFamily="49" charset="0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2000" dirty="0">
                <a:solidFill>
                  <a:srgbClr val="098658"/>
                </a:solidFill>
                <a:latin typeface="Consolas" panose="020B0609020204030204" pitchFamily="49" charset="0"/>
              </a:rPr>
              <a:t>0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;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&lt; </a:t>
            </a:r>
            <a:r>
              <a:rPr lang="en-US" sz="2000" dirty="0" err="1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rgbClr val="001080"/>
                </a:solidFill>
                <a:latin typeface="Consolas" panose="020B0609020204030204" pitchFamily="49" charset="0"/>
              </a:rPr>
              <a:t>length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;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++) {</a:t>
            </a:r>
          </a:p>
          <a:p>
            <a:pPr marL="114300" indent="0">
              <a:buNone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      </a:t>
            </a:r>
            <a:r>
              <a:rPr lang="en-US" sz="2000" dirty="0">
                <a:solidFill>
                  <a:srgbClr val="AF00DB"/>
                </a:solidFill>
                <a:latin typeface="Consolas" panose="020B0609020204030204" pitchFamily="49" charset="0"/>
              </a:rPr>
              <a:t>if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(                  &gt; max) {</a:t>
            </a:r>
          </a:p>
          <a:p>
            <a:pPr marL="114300" indent="0">
              <a:buNone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                          = max;</a:t>
            </a:r>
          </a:p>
          <a:p>
            <a:pPr marL="114300" indent="0">
              <a:buNone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      } </a:t>
            </a:r>
            <a:r>
              <a:rPr lang="en-US" sz="2000" dirty="0">
                <a:solidFill>
                  <a:srgbClr val="AF00DB"/>
                </a:solidFill>
                <a:latin typeface="Consolas" panose="020B0609020204030204" pitchFamily="49" charset="0"/>
              </a:rPr>
              <a:t>else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AF00DB"/>
                </a:solidFill>
                <a:latin typeface="Consolas" panose="020B0609020204030204" pitchFamily="49" charset="0"/>
              </a:rPr>
              <a:t>if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(                   &lt; min) {</a:t>
            </a:r>
          </a:p>
          <a:p>
            <a:pPr marL="114300" indent="0">
              <a:buNone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                          = min;</a:t>
            </a:r>
          </a:p>
          <a:p>
            <a:pPr marL="114300" indent="0">
              <a:buNone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      }</a:t>
            </a:r>
          </a:p>
          <a:p>
            <a:pPr marL="114300" indent="0">
              <a:buNone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  }</a:t>
            </a:r>
          </a:p>
          <a:p>
            <a:pPr marL="114300" indent="0">
              <a:buNone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69" name="Google Shape;69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/>
              <a:t>Lesson 17 - Spring 2024</a:t>
            </a:r>
            <a:endParaRPr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1331CC6-4296-458C-92EF-A0AB14143A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9211676"/>
              </p:ext>
            </p:extLst>
          </p:nvPr>
        </p:nvGraphicFramePr>
        <p:xfrm>
          <a:off x="2031998" y="1505268"/>
          <a:ext cx="7741014" cy="6322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0169">
                  <a:extLst>
                    <a:ext uri="{9D8B030D-6E8A-4147-A177-3AD203B41FA5}">
                      <a16:colId xmlns:a16="http://schemas.microsoft.com/office/drawing/2014/main" val="812760760"/>
                    </a:ext>
                  </a:extLst>
                </a:gridCol>
                <a:gridCol w="1290169">
                  <a:extLst>
                    <a:ext uri="{9D8B030D-6E8A-4147-A177-3AD203B41FA5}">
                      <a16:colId xmlns:a16="http://schemas.microsoft.com/office/drawing/2014/main" val="1323574719"/>
                    </a:ext>
                  </a:extLst>
                </a:gridCol>
                <a:gridCol w="1290169">
                  <a:extLst>
                    <a:ext uri="{9D8B030D-6E8A-4147-A177-3AD203B41FA5}">
                      <a16:colId xmlns:a16="http://schemas.microsoft.com/office/drawing/2014/main" val="1717061101"/>
                    </a:ext>
                  </a:extLst>
                </a:gridCol>
                <a:gridCol w="1290169">
                  <a:extLst>
                    <a:ext uri="{9D8B030D-6E8A-4147-A177-3AD203B41FA5}">
                      <a16:colId xmlns:a16="http://schemas.microsoft.com/office/drawing/2014/main" val="185499765"/>
                    </a:ext>
                  </a:extLst>
                </a:gridCol>
                <a:gridCol w="1290169">
                  <a:extLst>
                    <a:ext uri="{9D8B030D-6E8A-4147-A177-3AD203B41FA5}">
                      <a16:colId xmlns:a16="http://schemas.microsoft.com/office/drawing/2014/main" val="2534468076"/>
                    </a:ext>
                  </a:extLst>
                </a:gridCol>
                <a:gridCol w="1290169">
                  <a:extLst>
                    <a:ext uri="{9D8B030D-6E8A-4147-A177-3AD203B41FA5}">
                      <a16:colId xmlns:a16="http://schemas.microsoft.com/office/drawing/2014/main" val="327490141"/>
                    </a:ext>
                  </a:extLst>
                </a:gridCol>
              </a:tblGrid>
              <a:tr h="632216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33830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7227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b="1" dirty="0">
                <a:solidFill>
                  <a:srgbClr val="008080"/>
                </a:solidFill>
              </a:rPr>
              <a:t>(PCM)</a:t>
            </a:r>
            <a:r>
              <a:rPr lang="en-US" dirty="0"/>
              <a:t> </a:t>
            </a:r>
            <a:r>
              <a:rPr lang="en-US" sz="4000" dirty="0"/>
              <a:t>Searching for an Element</a:t>
            </a:r>
            <a:endParaRPr dirty="0"/>
          </a:p>
        </p:txBody>
      </p:sp>
      <p:sp>
        <p:nvSpPr>
          <p:cNvPr id="68" name="Google Shape;68;p19"/>
          <p:cNvSpPr txBox="1">
            <a:spLocks noGrp="1"/>
          </p:cNvSpPr>
          <p:nvPr>
            <p:ph type="body" idx="1"/>
          </p:nvPr>
        </p:nvSpPr>
        <p:spPr>
          <a:xfrm>
            <a:off x="838200" y="2341331"/>
            <a:ext cx="10665300" cy="2860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" indent="0">
              <a:buNone/>
            </a:pP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267F99"/>
                </a:solidFill>
                <a:latin typeface="Consolas" panose="020B0609020204030204" pitchFamily="49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795E26"/>
                </a:solidFill>
                <a:latin typeface="Consolas" panose="020B0609020204030204" pitchFamily="49" charset="0"/>
              </a:rPr>
              <a:t>indexOfIgnoreCase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267F99"/>
                </a:solidFill>
                <a:latin typeface="Consolas" panose="020B0609020204030204" pitchFamily="49" charset="0"/>
              </a:rPr>
              <a:t>String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phrase, </a:t>
            </a:r>
            <a:r>
              <a:rPr lang="en-US" sz="2000" dirty="0">
                <a:solidFill>
                  <a:srgbClr val="267F99"/>
                </a:solidFill>
                <a:latin typeface="Consolas" panose="020B0609020204030204" pitchFamily="49" charset="0"/>
              </a:rPr>
              <a:t>String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[] list) {</a:t>
            </a:r>
          </a:p>
          <a:p>
            <a:pPr marL="114300" indent="0">
              <a:buNone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  </a:t>
            </a:r>
            <a:r>
              <a:rPr lang="en-US" sz="2000" dirty="0">
                <a:solidFill>
                  <a:srgbClr val="AF00DB"/>
                </a:solidFill>
                <a:latin typeface="Consolas" panose="020B0609020204030204" pitchFamily="49" charset="0"/>
              </a:rPr>
              <a:t>for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sz="2000" dirty="0">
                <a:solidFill>
                  <a:srgbClr val="267F99"/>
                </a:solidFill>
                <a:latin typeface="Consolas" panose="020B0609020204030204" pitchFamily="49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001080"/>
                </a:solidFill>
                <a:latin typeface="Consolas" panose="020B0609020204030204" pitchFamily="49" charset="0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2000" dirty="0">
                <a:solidFill>
                  <a:srgbClr val="098658"/>
                </a:solidFill>
                <a:latin typeface="Consolas" panose="020B0609020204030204" pitchFamily="49" charset="0"/>
              </a:rPr>
              <a:t>0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;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&lt; </a:t>
            </a:r>
            <a:r>
              <a:rPr lang="en-US" sz="2000" dirty="0" err="1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rgbClr val="001080"/>
                </a:solidFill>
                <a:latin typeface="Consolas" panose="020B0609020204030204" pitchFamily="49" charset="0"/>
              </a:rPr>
              <a:t>length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;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++) {</a:t>
            </a:r>
          </a:p>
          <a:p>
            <a:pPr marL="114300" indent="0">
              <a:buNone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      </a:t>
            </a:r>
            <a:r>
              <a:rPr lang="en-US" sz="2000" dirty="0">
                <a:solidFill>
                  <a:srgbClr val="AF00DB"/>
                </a:solidFill>
                <a:latin typeface="Consolas" panose="020B0609020204030204" pitchFamily="49" charset="0"/>
              </a:rPr>
              <a:t>if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(                                       ) {</a:t>
            </a:r>
          </a:p>
          <a:p>
            <a:pPr marL="114300" indent="0">
              <a:buNone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          </a:t>
            </a:r>
            <a:r>
              <a:rPr lang="en-US" sz="2000" dirty="0">
                <a:solidFill>
                  <a:srgbClr val="AF00DB"/>
                </a:solidFill>
                <a:latin typeface="Consolas" panose="020B0609020204030204" pitchFamily="49" charset="0"/>
              </a:rPr>
              <a:t>return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        ;</a:t>
            </a:r>
          </a:p>
          <a:p>
            <a:pPr marL="114300" indent="0">
              <a:buNone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      }</a:t>
            </a:r>
          </a:p>
          <a:p>
            <a:pPr marL="114300" indent="0">
              <a:buNone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  }</a:t>
            </a:r>
          </a:p>
          <a:p>
            <a:pPr marL="114300" indent="0">
              <a:buNone/>
            </a:pPr>
            <a:b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  </a:t>
            </a:r>
            <a:r>
              <a:rPr lang="en-US" sz="2000" dirty="0">
                <a:solidFill>
                  <a:srgbClr val="AF00DB"/>
                </a:solidFill>
                <a:latin typeface="Consolas" panose="020B0609020204030204" pitchFamily="49" charset="0"/>
              </a:rPr>
              <a:t>return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AF00DB"/>
                </a:solidFill>
                <a:latin typeface="Consolas" panose="020B0609020204030204" pitchFamily="49" charset="0"/>
              </a:rPr>
              <a:t>         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marL="114300" indent="0">
              <a:buNone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69" name="Google Shape;69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/>
              <a:t>Lesson 17 - Spring 2024</a:t>
            </a:r>
            <a:endParaRPr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DBC80EA-B623-4A33-A149-C15115EA67D3}"/>
              </a:ext>
            </a:extLst>
          </p:cNvPr>
          <p:cNvGraphicFramePr>
            <a:graphicFrameLocks noGrp="1"/>
          </p:cNvGraphicFramePr>
          <p:nvPr/>
        </p:nvGraphicFramePr>
        <p:xfrm>
          <a:off x="1919723" y="1511092"/>
          <a:ext cx="8352554" cy="5448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93222">
                  <a:extLst>
                    <a:ext uri="{9D8B030D-6E8A-4147-A177-3AD203B41FA5}">
                      <a16:colId xmlns:a16="http://schemas.microsoft.com/office/drawing/2014/main" val="812760760"/>
                    </a:ext>
                  </a:extLst>
                </a:gridCol>
                <a:gridCol w="1193222">
                  <a:extLst>
                    <a:ext uri="{9D8B030D-6E8A-4147-A177-3AD203B41FA5}">
                      <a16:colId xmlns:a16="http://schemas.microsoft.com/office/drawing/2014/main" val="1323574719"/>
                    </a:ext>
                  </a:extLst>
                </a:gridCol>
                <a:gridCol w="1193222">
                  <a:extLst>
                    <a:ext uri="{9D8B030D-6E8A-4147-A177-3AD203B41FA5}">
                      <a16:colId xmlns:a16="http://schemas.microsoft.com/office/drawing/2014/main" val="1717061101"/>
                    </a:ext>
                  </a:extLst>
                </a:gridCol>
                <a:gridCol w="1193222">
                  <a:extLst>
                    <a:ext uri="{9D8B030D-6E8A-4147-A177-3AD203B41FA5}">
                      <a16:colId xmlns:a16="http://schemas.microsoft.com/office/drawing/2014/main" val="185499765"/>
                    </a:ext>
                  </a:extLst>
                </a:gridCol>
                <a:gridCol w="1193222">
                  <a:extLst>
                    <a:ext uri="{9D8B030D-6E8A-4147-A177-3AD203B41FA5}">
                      <a16:colId xmlns:a16="http://schemas.microsoft.com/office/drawing/2014/main" val="2534468076"/>
                    </a:ext>
                  </a:extLst>
                </a:gridCol>
                <a:gridCol w="1193222">
                  <a:extLst>
                    <a:ext uri="{9D8B030D-6E8A-4147-A177-3AD203B41FA5}">
                      <a16:colId xmlns:a16="http://schemas.microsoft.com/office/drawing/2014/main" val="327490141"/>
                    </a:ext>
                  </a:extLst>
                </a:gridCol>
                <a:gridCol w="1193222">
                  <a:extLst>
                    <a:ext uri="{9D8B030D-6E8A-4147-A177-3AD203B41FA5}">
                      <a16:colId xmlns:a16="http://schemas.microsoft.com/office/drawing/2014/main" val="1501244895"/>
                    </a:ext>
                  </a:extLst>
                </a:gridCol>
              </a:tblGrid>
              <a:tr h="54485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"one"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"two"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"three"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"six"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"seven"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"eight"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"ten"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33830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62463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b="1" dirty="0">
                <a:solidFill>
                  <a:srgbClr val="008080"/>
                </a:solidFill>
              </a:rPr>
              <a:t>(PCM)</a:t>
            </a:r>
            <a:r>
              <a:rPr lang="en-US" dirty="0"/>
              <a:t> </a:t>
            </a:r>
            <a:r>
              <a:rPr lang="en-US" sz="4000" dirty="0"/>
              <a:t>Shifting Elements</a:t>
            </a:r>
            <a:endParaRPr dirty="0"/>
          </a:p>
        </p:txBody>
      </p:sp>
      <p:sp>
        <p:nvSpPr>
          <p:cNvPr id="68" name="Google Shape;68;p19"/>
          <p:cNvSpPr txBox="1">
            <a:spLocks noGrp="1"/>
          </p:cNvSpPr>
          <p:nvPr>
            <p:ph type="body" idx="1"/>
          </p:nvPr>
        </p:nvSpPr>
        <p:spPr>
          <a:xfrm>
            <a:off x="838200" y="2341331"/>
            <a:ext cx="10665300" cy="2860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" indent="0">
              <a:buNone/>
            </a:pP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267F99"/>
                </a:solidFill>
                <a:latin typeface="Consolas" panose="020B0609020204030204" pitchFamily="49" charset="0"/>
              </a:rPr>
              <a:t>void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795E26"/>
                </a:solidFill>
                <a:latin typeface="Consolas" panose="020B0609020204030204" pitchFamily="49" charset="0"/>
              </a:rPr>
              <a:t>rotateRight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267F99"/>
                </a:solidFill>
                <a:latin typeface="Consolas" panose="020B0609020204030204" pitchFamily="49" charset="0"/>
              </a:rPr>
              <a:t>double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[] list) {</a:t>
            </a:r>
          </a:p>
          <a:p>
            <a:pPr marL="114300" indent="0">
              <a:buNone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  </a:t>
            </a:r>
            <a:r>
              <a:rPr lang="en-US" sz="2000" dirty="0">
                <a:solidFill>
                  <a:srgbClr val="267F99"/>
                </a:solidFill>
                <a:latin typeface="Consolas" panose="020B0609020204030204" pitchFamily="49" charset="0"/>
              </a:rPr>
              <a:t>double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001080"/>
                </a:solidFill>
                <a:latin typeface="Consolas" panose="020B0609020204030204" pitchFamily="49" charset="0"/>
              </a:rPr>
              <a:t>lastElement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list[</a:t>
            </a:r>
            <a:r>
              <a:rPr lang="en-US" sz="2000" dirty="0" err="1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rgbClr val="001080"/>
                </a:solidFill>
                <a:latin typeface="Consolas" panose="020B0609020204030204" pitchFamily="49" charset="0"/>
              </a:rPr>
              <a:t>length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- </a:t>
            </a:r>
            <a:r>
              <a:rPr lang="en-US" sz="2000" dirty="0">
                <a:solidFill>
                  <a:srgbClr val="098658"/>
                </a:solidFill>
                <a:latin typeface="Consolas" panose="020B0609020204030204" pitchFamily="49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];</a:t>
            </a:r>
          </a:p>
          <a:p>
            <a:pPr marL="114300" indent="0">
              <a:buNone/>
            </a:pPr>
            <a:b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  </a:t>
            </a:r>
            <a:r>
              <a:rPr lang="en-US" sz="2000" dirty="0">
                <a:solidFill>
                  <a:srgbClr val="AF00DB"/>
                </a:solidFill>
                <a:latin typeface="Consolas" panose="020B0609020204030204" pitchFamily="49" charset="0"/>
              </a:rPr>
              <a:t>for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sz="2000" dirty="0">
                <a:solidFill>
                  <a:srgbClr val="267F99"/>
                </a:solidFill>
                <a:latin typeface="Consolas" panose="020B0609020204030204" pitchFamily="49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001080"/>
                </a:solidFill>
                <a:latin typeface="Consolas" panose="020B0609020204030204" pitchFamily="49" charset="0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2000" dirty="0" err="1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rgbClr val="001080"/>
                </a:solidFill>
                <a:latin typeface="Consolas" panose="020B0609020204030204" pitchFamily="49" charset="0"/>
              </a:rPr>
              <a:t>length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- </a:t>
            </a:r>
            <a:r>
              <a:rPr lang="en-US" sz="2000" dirty="0">
                <a:solidFill>
                  <a:srgbClr val="098658"/>
                </a:solidFill>
                <a:latin typeface="Consolas" panose="020B0609020204030204" pitchFamily="49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;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&gt; </a:t>
            </a:r>
            <a:r>
              <a:rPr lang="en-US" sz="2000" dirty="0">
                <a:solidFill>
                  <a:srgbClr val="098658"/>
                </a:solidFill>
                <a:latin typeface="Consolas" panose="020B0609020204030204" pitchFamily="49" charset="0"/>
              </a:rPr>
              <a:t>0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;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--) {</a:t>
            </a:r>
          </a:p>
          <a:p>
            <a:pPr marL="114300" indent="0">
              <a:buNone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      list[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] = list[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- </a:t>
            </a:r>
            <a:r>
              <a:rPr lang="en-US" sz="2000" dirty="0">
                <a:solidFill>
                  <a:srgbClr val="098658"/>
                </a:solidFill>
                <a:latin typeface="Consolas" panose="020B0609020204030204" pitchFamily="49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];</a:t>
            </a:r>
          </a:p>
          <a:p>
            <a:pPr marL="114300" indent="0">
              <a:buNone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  }</a:t>
            </a:r>
          </a:p>
          <a:p>
            <a:pPr marL="114300" indent="0">
              <a:buNone/>
            </a:pPr>
            <a:b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b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  </a:t>
            </a:r>
          </a:p>
          <a:p>
            <a:pPr marL="114300" indent="0">
              <a:buNone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69" name="Google Shape;69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/>
              <a:t>Lesson 17 - Spring 2024</a:t>
            </a:r>
            <a:endParaRPr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DBC80EA-B623-4A33-A149-C15115EA67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610064"/>
              </p:ext>
            </p:extLst>
          </p:nvPr>
        </p:nvGraphicFramePr>
        <p:xfrm>
          <a:off x="2516334" y="1569334"/>
          <a:ext cx="7159332" cy="5448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93222">
                  <a:extLst>
                    <a:ext uri="{9D8B030D-6E8A-4147-A177-3AD203B41FA5}">
                      <a16:colId xmlns:a16="http://schemas.microsoft.com/office/drawing/2014/main" val="812760760"/>
                    </a:ext>
                  </a:extLst>
                </a:gridCol>
                <a:gridCol w="1193222">
                  <a:extLst>
                    <a:ext uri="{9D8B030D-6E8A-4147-A177-3AD203B41FA5}">
                      <a16:colId xmlns:a16="http://schemas.microsoft.com/office/drawing/2014/main" val="1323574719"/>
                    </a:ext>
                  </a:extLst>
                </a:gridCol>
                <a:gridCol w="1193222">
                  <a:extLst>
                    <a:ext uri="{9D8B030D-6E8A-4147-A177-3AD203B41FA5}">
                      <a16:colId xmlns:a16="http://schemas.microsoft.com/office/drawing/2014/main" val="1717061101"/>
                    </a:ext>
                  </a:extLst>
                </a:gridCol>
                <a:gridCol w="1193222">
                  <a:extLst>
                    <a:ext uri="{9D8B030D-6E8A-4147-A177-3AD203B41FA5}">
                      <a16:colId xmlns:a16="http://schemas.microsoft.com/office/drawing/2014/main" val="185499765"/>
                    </a:ext>
                  </a:extLst>
                </a:gridCol>
                <a:gridCol w="1193222">
                  <a:extLst>
                    <a:ext uri="{9D8B030D-6E8A-4147-A177-3AD203B41FA5}">
                      <a16:colId xmlns:a16="http://schemas.microsoft.com/office/drawing/2014/main" val="2534468076"/>
                    </a:ext>
                  </a:extLst>
                </a:gridCol>
                <a:gridCol w="1193222">
                  <a:extLst>
                    <a:ext uri="{9D8B030D-6E8A-4147-A177-3AD203B41FA5}">
                      <a16:colId xmlns:a16="http://schemas.microsoft.com/office/drawing/2014/main" val="327490141"/>
                    </a:ext>
                  </a:extLst>
                </a:gridCol>
              </a:tblGrid>
              <a:tr h="54485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onsolas" panose="020B0609020204030204" pitchFamily="49" charset="0"/>
                        </a:rPr>
                        <a:t>9.6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onsolas" panose="020B0609020204030204" pitchFamily="49" charset="0"/>
                        </a:rPr>
                        <a:t>-88.0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onsolas" panose="020B0609020204030204" pitchFamily="49" charset="0"/>
                        </a:rPr>
                        <a:t>4.815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onsolas" panose="020B0609020204030204" pitchFamily="49" charset="0"/>
                        </a:rPr>
                        <a:t>0.009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onsolas" panose="020B0609020204030204" pitchFamily="49" charset="0"/>
                        </a:rPr>
                        <a:t>7.0184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onsolas" panose="020B0609020204030204" pitchFamily="49" charset="0"/>
                        </a:rPr>
                        <a:t>42.9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33830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50528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b="1" dirty="0">
                <a:solidFill>
                  <a:srgbClr val="008080"/>
                </a:solidFill>
              </a:rPr>
              <a:t>(PCM)</a:t>
            </a:r>
            <a:r>
              <a:rPr lang="en-US" dirty="0"/>
              <a:t> </a:t>
            </a:r>
            <a:r>
              <a:rPr lang="en-US" sz="4000" dirty="0"/>
              <a:t>Looking at Multiple Elements in an Array</a:t>
            </a:r>
            <a:endParaRPr dirty="0"/>
          </a:p>
        </p:txBody>
      </p:sp>
      <p:sp>
        <p:nvSpPr>
          <p:cNvPr id="68" name="Google Shape;68;p19"/>
          <p:cNvSpPr txBox="1">
            <a:spLocks noGrp="1"/>
          </p:cNvSpPr>
          <p:nvPr>
            <p:ph type="body" idx="1"/>
          </p:nvPr>
        </p:nvSpPr>
        <p:spPr>
          <a:xfrm>
            <a:off x="838200" y="2341331"/>
            <a:ext cx="10665300" cy="2860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" indent="0">
              <a:buNone/>
            </a:pP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267F99"/>
                </a:solidFill>
                <a:latin typeface="Consolas" panose="020B0609020204030204" pitchFamily="49" charset="0"/>
              </a:rPr>
              <a:t>boolean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795E26"/>
                </a:solidFill>
                <a:latin typeface="Consolas" panose="020B0609020204030204" pitchFamily="49" charset="0"/>
              </a:rPr>
              <a:t>isPalindrome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267F99"/>
                </a:solidFill>
                <a:latin typeface="Consolas" panose="020B0609020204030204" pitchFamily="49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[] list) {</a:t>
            </a:r>
          </a:p>
          <a:p>
            <a:pPr marL="114300" indent="0">
              <a:buNone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  </a:t>
            </a:r>
            <a:r>
              <a:rPr lang="en-US" sz="2000" dirty="0">
                <a:solidFill>
                  <a:srgbClr val="AF00DB"/>
                </a:solidFill>
                <a:latin typeface="Consolas" panose="020B0609020204030204" pitchFamily="49" charset="0"/>
              </a:rPr>
              <a:t>for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sz="2000" dirty="0">
                <a:solidFill>
                  <a:srgbClr val="267F99"/>
                </a:solidFill>
                <a:latin typeface="Consolas" panose="020B0609020204030204" pitchFamily="49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001080"/>
                </a:solidFill>
                <a:latin typeface="Consolas" panose="020B0609020204030204" pitchFamily="49" charset="0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2000" dirty="0">
                <a:solidFill>
                  <a:srgbClr val="098658"/>
                </a:solidFill>
                <a:latin typeface="Consolas" panose="020B0609020204030204" pitchFamily="49" charset="0"/>
              </a:rPr>
              <a:t>0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;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&lt; </a:t>
            </a:r>
            <a:r>
              <a:rPr lang="en-US" sz="2000" dirty="0" err="1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rgbClr val="001080"/>
                </a:solidFill>
                <a:latin typeface="Consolas" panose="020B0609020204030204" pitchFamily="49" charset="0"/>
              </a:rPr>
              <a:t>length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/ </a:t>
            </a:r>
            <a:r>
              <a:rPr lang="en-US" sz="2000" dirty="0">
                <a:solidFill>
                  <a:srgbClr val="098658"/>
                </a:solidFill>
                <a:latin typeface="Consolas" panose="020B0609020204030204" pitchFamily="49" charset="0"/>
              </a:rPr>
              <a:t>2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;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++) {</a:t>
            </a:r>
          </a:p>
          <a:p>
            <a:pPr marL="114300" indent="0">
              <a:buNone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      </a:t>
            </a:r>
            <a:r>
              <a:rPr lang="en-US" sz="2000" dirty="0">
                <a:solidFill>
                  <a:srgbClr val="AF00DB"/>
                </a:solidFill>
                <a:latin typeface="Consolas" panose="020B0609020204030204" pitchFamily="49" charset="0"/>
              </a:rPr>
              <a:t>if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(list[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] != list[</a:t>
            </a:r>
            <a:r>
              <a:rPr lang="en-US" sz="2000" dirty="0" err="1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rgbClr val="001080"/>
                </a:solidFill>
                <a:latin typeface="Consolas" panose="020B0609020204030204" pitchFamily="49" charset="0"/>
              </a:rPr>
              <a:t>length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- </a:t>
            </a:r>
            <a:r>
              <a:rPr lang="en-US" sz="2000" dirty="0">
                <a:solidFill>
                  <a:srgbClr val="098658"/>
                </a:solidFill>
                <a:latin typeface="Consolas" panose="020B0609020204030204" pitchFamily="49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- </a:t>
            </a: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]) {</a:t>
            </a:r>
          </a:p>
          <a:p>
            <a:pPr marL="114300" indent="0">
              <a:buNone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          </a:t>
            </a:r>
            <a:r>
              <a:rPr lang="en-US" sz="2000" dirty="0">
                <a:solidFill>
                  <a:srgbClr val="AF00DB"/>
                </a:solidFill>
                <a:latin typeface="Consolas" panose="020B0609020204030204" pitchFamily="49" charset="0"/>
              </a:rPr>
              <a:t>return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           ;</a:t>
            </a:r>
          </a:p>
          <a:p>
            <a:pPr marL="114300" indent="0">
              <a:buNone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      }</a:t>
            </a:r>
          </a:p>
          <a:p>
            <a:pPr marL="114300" indent="0">
              <a:buNone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  }</a:t>
            </a:r>
          </a:p>
          <a:p>
            <a:pPr marL="114300" indent="0">
              <a:buNone/>
            </a:pPr>
            <a:b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  </a:t>
            </a:r>
            <a:r>
              <a:rPr lang="en-US" sz="2000" dirty="0">
                <a:solidFill>
                  <a:srgbClr val="AF00DB"/>
                </a:solidFill>
                <a:latin typeface="Consolas" panose="020B0609020204030204" pitchFamily="49" charset="0"/>
              </a:rPr>
              <a:t>return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          ;</a:t>
            </a:r>
          </a:p>
          <a:p>
            <a:pPr marL="114300" indent="0">
              <a:buNone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69" name="Google Shape;69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/>
              <a:t>Lesson 17 - Spring 2024</a:t>
            </a:r>
            <a:endParaRPr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DBC80EA-B623-4A33-A149-C15115EA67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8708389"/>
              </p:ext>
            </p:extLst>
          </p:nvPr>
        </p:nvGraphicFramePr>
        <p:xfrm>
          <a:off x="3112945" y="1690688"/>
          <a:ext cx="5966110" cy="5448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93222">
                  <a:extLst>
                    <a:ext uri="{9D8B030D-6E8A-4147-A177-3AD203B41FA5}">
                      <a16:colId xmlns:a16="http://schemas.microsoft.com/office/drawing/2014/main" val="812760760"/>
                    </a:ext>
                  </a:extLst>
                </a:gridCol>
                <a:gridCol w="1193222">
                  <a:extLst>
                    <a:ext uri="{9D8B030D-6E8A-4147-A177-3AD203B41FA5}">
                      <a16:colId xmlns:a16="http://schemas.microsoft.com/office/drawing/2014/main" val="1323574719"/>
                    </a:ext>
                  </a:extLst>
                </a:gridCol>
                <a:gridCol w="1193222">
                  <a:extLst>
                    <a:ext uri="{9D8B030D-6E8A-4147-A177-3AD203B41FA5}">
                      <a16:colId xmlns:a16="http://schemas.microsoft.com/office/drawing/2014/main" val="1717061101"/>
                    </a:ext>
                  </a:extLst>
                </a:gridCol>
                <a:gridCol w="1193222">
                  <a:extLst>
                    <a:ext uri="{9D8B030D-6E8A-4147-A177-3AD203B41FA5}">
                      <a16:colId xmlns:a16="http://schemas.microsoft.com/office/drawing/2014/main" val="185499765"/>
                    </a:ext>
                  </a:extLst>
                </a:gridCol>
                <a:gridCol w="1193222">
                  <a:extLst>
                    <a:ext uri="{9D8B030D-6E8A-4147-A177-3AD203B41FA5}">
                      <a16:colId xmlns:a16="http://schemas.microsoft.com/office/drawing/2014/main" val="2534468076"/>
                    </a:ext>
                  </a:extLst>
                </a:gridCol>
              </a:tblGrid>
              <a:tr h="544852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Consolas" panose="020B0609020204030204" pitchFamily="49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Consolas" panose="020B0609020204030204" pitchFamily="49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Consolas" panose="020B0609020204030204" pitchFamily="49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33830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7406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b="1" dirty="0">
                <a:solidFill>
                  <a:srgbClr val="008080"/>
                </a:solidFill>
              </a:rPr>
              <a:t>(PCM)</a:t>
            </a:r>
            <a:r>
              <a:rPr lang="en-US" dirty="0"/>
              <a:t> </a:t>
            </a:r>
            <a:r>
              <a:rPr lang="en-US" sz="4000" dirty="0"/>
              <a:t>Array of Counters or "Tallying"</a:t>
            </a:r>
            <a:endParaRPr dirty="0"/>
          </a:p>
        </p:txBody>
      </p:sp>
      <p:sp>
        <p:nvSpPr>
          <p:cNvPr id="68" name="Google Shape;68;p19"/>
          <p:cNvSpPr txBox="1">
            <a:spLocks noGrp="1"/>
          </p:cNvSpPr>
          <p:nvPr>
            <p:ph type="body" idx="1"/>
          </p:nvPr>
        </p:nvSpPr>
        <p:spPr>
          <a:xfrm>
            <a:off x="838200" y="2341331"/>
            <a:ext cx="10665300" cy="2860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" indent="0">
              <a:buNone/>
            </a:pPr>
            <a:r>
              <a:rPr lang="en-US" sz="1800" dirty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800" dirty="0">
                <a:solidFill>
                  <a:srgbClr val="267F99"/>
                </a:solidFill>
                <a:latin typeface="Consolas" panose="020B06090202040302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en-US" sz="1800" dirty="0" err="1">
                <a:solidFill>
                  <a:srgbClr val="795E26"/>
                </a:solidFill>
                <a:latin typeface="Consolas" panose="020B0609020204030204" pitchFamily="49" charset="0"/>
              </a:rPr>
              <a:t>numCount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800" dirty="0">
                <a:solidFill>
                  <a:srgbClr val="267F99"/>
                </a:solidFill>
                <a:latin typeface="Consolas" panose="020B0609020204030204" pitchFamily="49" charset="0"/>
              </a:rPr>
              <a:t>Scanner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input) {</a:t>
            </a:r>
          </a:p>
          <a:p>
            <a:pPr marL="114300" indent="0">
              <a:buNone/>
            </a:pP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    </a:t>
            </a:r>
            <a:r>
              <a:rPr lang="en-US" sz="1800" dirty="0">
                <a:solidFill>
                  <a:srgbClr val="267F99"/>
                </a:solidFill>
                <a:latin typeface="Consolas" panose="020B06090202040302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en-US" sz="1800" dirty="0">
                <a:solidFill>
                  <a:srgbClr val="001080"/>
                </a:solidFill>
                <a:latin typeface="Consolas" panose="020B0609020204030204" pitchFamily="49" charset="0"/>
              </a:rPr>
              <a:t>counts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=               ;</a:t>
            </a:r>
          </a:p>
          <a:p>
            <a:pPr marL="114300" indent="0">
              <a:buNone/>
            </a:pP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    </a:t>
            </a:r>
            <a:r>
              <a:rPr lang="en-US" sz="1800" dirty="0">
                <a:solidFill>
                  <a:srgbClr val="AF00DB"/>
                </a:solidFill>
                <a:latin typeface="Consolas" panose="020B0609020204030204" pitchFamily="49" charset="0"/>
              </a:rPr>
              <a:t>while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sz="1800" dirty="0" err="1">
                <a:solidFill>
                  <a:srgbClr val="001080"/>
                </a:solidFill>
                <a:latin typeface="Consolas" panose="020B0609020204030204" pitchFamily="49" charset="0"/>
              </a:rPr>
              <a:t>input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sz="1800" dirty="0" err="1">
                <a:solidFill>
                  <a:srgbClr val="795E26"/>
                </a:solidFill>
                <a:latin typeface="Consolas" panose="020B0609020204030204" pitchFamily="49" charset="0"/>
              </a:rPr>
              <a:t>hasNextInt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()) {</a:t>
            </a:r>
          </a:p>
          <a:p>
            <a:pPr marL="114300" indent="0">
              <a:buNone/>
            </a:pP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        </a:t>
            </a:r>
            <a:r>
              <a:rPr lang="en-US" sz="1800" dirty="0">
                <a:solidFill>
                  <a:srgbClr val="267F99"/>
                </a:solidFill>
                <a:latin typeface="Consolas" panose="020B06090202040302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800" dirty="0">
                <a:solidFill>
                  <a:srgbClr val="001080"/>
                </a:solidFill>
                <a:latin typeface="Consolas" panose="020B0609020204030204" pitchFamily="49" charset="0"/>
              </a:rPr>
              <a:t>num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800" dirty="0" err="1">
                <a:solidFill>
                  <a:srgbClr val="001080"/>
                </a:solidFill>
                <a:latin typeface="Consolas" panose="020B0609020204030204" pitchFamily="49" charset="0"/>
              </a:rPr>
              <a:t>input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sz="1800" dirty="0" err="1">
                <a:solidFill>
                  <a:srgbClr val="795E26"/>
                </a:solidFill>
                <a:latin typeface="Consolas" panose="020B0609020204030204" pitchFamily="49" charset="0"/>
              </a:rPr>
              <a:t>nextInt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pPr marL="114300" indent="0">
              <a:buNone/>
            </a:pPr>
            <a:b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b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b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    }</a:t>
            </a:r>
          </a:p>
          <a:p>
            <a:pPr marL="114300" indent="0">
              <a:buNone/>
            </a:pPr>
            <a:b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    </a:t>
            </a:r>
            <a:r>
              <a:rPr lang="en-US" sz="1800" dirty="0">
                <a:solidFill>
                  <a:srgbClr val="AF00DB"/>
                </a:solidFill>
                <a:latin typeface="Consolas" panose="020B0609020204030204" pitchFamily="49" charset="0"/>
              </a:rPr>
              <a:t>return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counts;</a:t>
            </a:r>
          </a:p>
          <a:p>
            <a:pPr marL="114300" indent="0">
              <a:buNone/>
            </a:pP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69" name="Google Shape;69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/>
              <a:t>Lesson 17 - Spring 2024</a:t>
            </a:r>
            <a:endParaRPr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DBC80EA-B623-4A33-A149-C15115EA67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2127654"/>
              </p:ext>
            </p:extLst>
          </p:nvPr>
        </p:nvGraphicFramePr>
        <p:xfrm>
          <a:off x="3112944" y="1690688"/>
          <a:ext cx="6654245" cy="5448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654245">
                  <a:extLst>
                    <a:ext uri="{9D8B030D-6E8A-4147-A177-3AD203B41FA5}">
                      <a16:colId xmlns:a16="http://schemas.microsoft.com/office/drawing/2014/main" val="812760760"/>
                    </a:ext>
                  </a:extLst>
                </a:gridCol>
              </a:tblGrid>
              <a:tr h="544852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Consolas" panose="020B0609020204030204" pitchFamily="49" charset="0"/>
                        </a:rPr>
                        <a:t>8 3 0 1 2 2 0 7 2</a:t>
                      </a:r>
                    </a:p>
                  </a:txBody>
                  <a:tcP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33830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5974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/>
              <a:t>Announcements &amp; Reminders</a:t>
            </a:r>
            <a:endParaRPr dirty="0"/>
          </a:p>
        </p:txBody>
      </p:sp>
      <p:sp>
        <p:nvSpPr>
          <p:cNvPr id="68" name="Google Shape;68;p19"/>
          <p:cNvSpPr txBox="1">
            <a:spLocks noGrp="1"/>
          </p:cNvSpPr>
          <p:nvPr>
            <p:ph type="body" idx="1"/>
          </p:nvPr>
        </p:nvSpPr>
        <p:spPr>
          <a:xfrm>
            <a:off x="838200" y="1460850"/>
            <a:ext cx="10665300" cy="46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indent="-406400">
              <a:lnSpc>
                <a:spcPct val="100000"/>
              </a:lnSpc>
              <a:buSzPts val="2800"/>
            </a:pPr>
            <a:r>
              <a:rPr lang="en-US" dirty="0">
                <a:solidFill>
                  <a:schemeClr val="tx1"/>
                </a:solidFill>
              </a:rPr>
              <a:t>P3 due </a:t>
            </a:r>
            <a:r>
              <a:rPr lang="en-US" b="1" dirty="0">
                <a:solidFill>
                  <a:schemeClr val="tx1"/>
                </a:solidFill>
              </a:rPr>
              <a:t>Thursday May 30</a:t>
            </a:r>
            <a:r>
              <a:rPr lang="en-US" b="1" baseline="30000" dirty="0">
                <a:solidFill>
                  <a:schemeClr val="tx1"/>
                </a:solidFill>
              </a:rPr>
              <a:t>th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at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11:59pm</a:t>
            </a:r>
          </a:p>
          <a:p>
            <a:pPr lvl="0" indent="-406400">
              <a:lnSpc>
                <a:spcPct val="100000"/>
              </a:lnSpc>
              <a:buSzPts val="2800"/>
            </a:pPr>
            <a:r>
              <a:rPr lang="en-US" dirty="0">
                <a:solidFill>
                  <a:schemeClr val="tx1"/>
                </a:solidFill>
              </a:rPr>
              <a:t>Fun news: for R7, </a:t>
            </a:r>
            <a:r>
              <a:rPr lang="en-US" u="sng" dirty="0">
                <a:solidFill>
                  <a:schemeClr val="tx1"/>
                </a:solidFill>
              </a:rPr>
              <a:t>any assignment can be resubmitted</a:t>
            </a:r>
          </a:p>
          <a:p>
            <a:pPr indent="-406400">
              <a:lnSpc>
                <a:spcPct val="100000"/>
              </a:lnSpc>
              <a:buSzPts val="2800"/>
            </a:pPr>
            <a:r>
              <a:rPr lang="en-US" dirty="0">
                <a:solidFill>
                  <a:schemeClr val="tx1"/>
                </a:solidFill>
              </a:rPr>
              <a:t>Final Exam: </a:t>
            </a:r>
            <a:r>
              <a:rPr lang="en-US" b="1" dirty="0">
                <a:solidFill>
                  <a:schemeClr val="tx1"/>
                </a:solidFill>
              </a:rPr>
              <a:t>Wednesday, June 5</a:t>
            </a:r>
            <a:r>
              <a:rPr lang="en-US" b="1" baseline="30000" dirty="0">
                <a:solidFill>
                  <a:schemeClr val="tx1"/>
                </a:solidFill>
              </a:rPr>
              <a:t>th</a:t>
            </a:r>
            <a:r>
              <a:rPr lang="en-US" b="1" dirty="0">
                <a:solidFill>
                  <a:schemeClr val="tx1"/>
                </a:solidFill>
              </a:rPr>
              <a:t> from 2:30-4:20 in KNE 120</a:t>
            </a:r>
          </a:p>
          <a:p>
            <a:pPr lvl="1" indent="-406400">
              <a:lnSpc>
                <a:spcPct val="100000"/>
              </a:lnSpc>
              <a:buSzPts val="2800"/>
            </a:pPr>
            <a:r>
              <a:rPr lang="en-US" dirty="0">
                <a:solidFill>
                  <a:schemeClr val="tx1"/>
                </a:solidFill>
                <a:hlinkClick r:id="rId3"/>
              </a:rPr>
              <a:t>Left-Handed Seating Requests Form</a:t>
            </a:r>
            <a:r>
              <a:rPr lang="en-US" dirty="0">
                <a:solidFill>
                  <a:schemeClr val="tx1"/>
                </a:solidFill>
              </a:rPr>
              <a:t>, closes end-of-day Tuesday, May 28</a:t>
            </a:r>
            <a:r>
              <a:rPr lang="en-US" baseline="30000" dirty="0">
                <a:solidFill>
                  <a:schemeClr val="tx1"/>
                </a:solidFill>
              </a:rPr>
              <a:t>th </a:t>
            </a:r>
          </a:p>
          <a:p>
            <a:pPr lvl="1" indent="-406400">
              <a:lnSpc>
                <a:spcPct val="100000"/>
              </a:lnSpc>
              <a:buSzPts val="2800"/>
            </a:pPr>
            <a:r>
              <a:rPr lang="en-US" dirty="0">
                <a:solidFill>
                  <a:schemeClr val="tx1"/>
                </a:solidFill>
              </a:rPr>
              <a:t>Next week: focus on hand-writing!</a:t>
            </a:r>
          </a:p>
          <a:p>
            <a:pPr lvl="1" indent="-406400">
              <a:lnSpc>
                <a:spcPct val="100000"/>
              </a:lnSpc>
              <a:buSzPts val="2800"/>
            </a:pPr>
            <a:r>
              <a:rPr lang="en-US" dirty="0">
                <a:solidFill>
                  <a:schemeClr val="tx1"/>
                </a:solidFill>
              </a:rPr>
              <a:t>(Matt does quick tour of website – </a:t>
            </a:r>
            <a:r>
              <a:rPr lang="en-US" dirty="0" err="1">
                <a:solidFill>
                  <a:schemeClr val="tx1"/>
                </a:solidFill>
              </a:rPr>
              <a:t>prev</a:t>
            </a:r>
            <a:r>
              <a:rPr lang="en-US" dirty="0">
                <a:solidFill>
                  <a:schemeClr val="tx1"/>
                </a:solidFill>
              </a:rPr>
              <a:t> final exams)</a:t>
            </a:r>
          </a:p>
          <a:p>
            <a:pPr indent="-406400">
              <a:lnSpc>
                <a:spcPct val="100000"/>
              </a:lnSpc>
              <a:buSzPts val="2800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9" name="Google Shape;69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/>
              <a:t>Lesson 17 - Spring 2024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b="1" dirty="0">
                <a:solidFill>
                  <a:srgbClr val="008080"/>
                </a:solidFill>
              </a:rPr>
              <a:t>(PCM) </a:t>
            </a:r>
            <a:r>
              <a:rPr lang="en-US" dirty="0">
                <a:solidFill>
                  <a:schemeClr val="tx1"/>
                </a:solidFill>
              </a:rPr>
              <a:t>Common Ideas in Array Patterns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68" name="Google Shape;68;p19"/>
          <p:cNvSpPr txBox="1">
            <a:spLocks noGrp="1"/>
          </p:cNvSpPr>
          <p:nvPr>
            <p:ph type="body" idx="1"/>
          </p:nvPr>
        </p:nvSpPr>
        <p:spPr>
          <a:xfrm>
            <a:off x="838200" y="1537590"/>
            <a:ext cx="10665300" cy="3664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Loop bounds</a:t>
            </a:r>
          </a:p>
          <a:p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Direction of traversal</a:t>
            </a:r>
          </a:p>
          <a:p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Indexing into an array</a:t>
            </a:r>
          </a:p>
        </p:txBody>
      </p:sp>
      <p:sp>
        <p:nvSpPr>
          <p:cNvPr id="69" name="Google Shape;69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/>
              <a:t>Lesson 17 - Spring 2024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339193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b="1" dirty="0">
                <a:solidFill>
                  <a:srgbClr val="008080"/>
                </a:solidFill>
              </a:rPr>
              <a:t>(PCM) </a:t>
            </a:r>
            <a:r>
              <a:rPr lang="en-US" dirty="0">
                <a:solidFill>
                  <a:schemeClr val="tx1"/>
                </a:solidFill>
              </a:rPr>
              <a:t>Your Questions on Arrays! (1/3)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68" name="Google Shape;68;p19"/>
          <p:cNvSpPr txBox="1">
            <a:spLocks noGrp="1"/>
          </p:cNvSpPr>
          <p:nvPr>
            <p:ph type="body" idx="1"/>
          </p:nvPr>
        </p:nvSpPr>
        <p:spPr>
          <a:xfrm>
            <a:off x="838199" y="1537590"/>
            <a:ext cx="10887635" cy="43468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4300" indent="0">
              <a:buNone/>
            </a:pPr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“Can you make a 2D array where each of the arrays are different lengths, or does it always have to be a square?”</a:t>
            </a:r>
          </a:p>
        </p:txBody>
      </p:sp>
      <p:sp>
        <p:nvSpPr>
          <p:cNvPr id="69" name="Google Shape;69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/>
              <a:t>Lesson 17 - Spring 2024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108788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b="1" dirty="0">
                <a:solidFill>
                  <a:srgbClr val="008080"/>
                </a:solidFill>
              </a:rPr>
              <a:t>(PCM) </a:t>
            </a:r>
            <a:r>
              <a:rPr lang="en-US" dirty="0">
                <a:solidFill>
                  <a:schemeClr val="tx1"/>
                </a:solidFill>
              </a:rPr>
              <a:t>Your Questions on Arrays! (2/3)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68" name="Google Shape;68;p19"/>
          <p:cNvSpPr txBox="1">
            <a:spLocks noGrp="1"/>
          </p:cNvSpPr>
          <p:nvPr>
            <p:ph type="body" idx="1"/>
          </p:nvPr>
        </p:nvSpPr>
        <p:spPr>
          <a:xfrm>
            <a:off x="838199" y="1537590"/>
            <a:ext cx="10887635" cy="42822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4300" indent="0">
              <a:buNone/>
            </a:pPr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“How can you implement both user inputs and arrays? The tallying made sort of sense to me, but not enough to know what it does.”</a:t>
            </a:r>
          </a:p>
          <a:p>
            <a:pPr marL="114300" indent="0">
              <a:buNone/>
            </a:pPr>
            <a:endParaRPr lang="en-US" sz="36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“How do deal with 2D arrays patterns?”</a:t>
            </a:r>
          </a:p>
        </p:txBody>
      </p:sp>
      <p:sp>
        <p:nvSpPr>
          <p:cNvPr id="69" name="Google Shape;69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/>
              <a:t>Lesson 17 - Spring 2024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406993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b="1" dirty="0">
                <a:solidFill>
                  <a:srgbClr val="008080"/>
                </a:solidFill>
              </a:rPr>
              <a:t>(PCM) </a:t>
            </a:r>
            <a:r>
              <a:rPr lang="en-US" dirty="0">
                <a:solidFill>
                  <a:schemeClr val="tx1"/>
                </a:solidFill>
              </a:rPr>
              <a:t>Your Questions on Arrays! (3/3)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68" name="Google Shape;68;p19"/>
          <p:cNvSpPr txBox="1">
            <a:spLocks noGrp="1"/>
          </p:cNvSpPr>
          <p:nvPr>
            <p:ph type="body" idx="1"/>
          </p:nvPr>
        </p:nvSpPr>
        <p:spPr>
          <a:xfrm>
            <a:off x="838199" y="1537590"/>
            <a:ext cx="10887635" cy="42822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4300" indent="0">
              <a:buNone/>
            </a:pPr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“Why aren't 2D arrays stored in a matrix like form if that is typically the desired behavior?”</a:t>
            </a:r>
            <a:b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36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9" name="Google Shape;69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/>
              <a:t>Lesson 17 - Spring 2024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20850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E6179-DC35-3E78-DF55-1168E45B3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reading P2 reflections…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F9E6F6-272B-3219-7E83-E81040C348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199" y="1825625"/>
            <a:ext cx="10515599" cy="4285089"/>
          </a:xfrm>
        </p:spPr>
        <p:txBody>
          <a:bodyPr/>
          <a:lstStyle/>
          <a:p>
            <a:pPr marL="114300" indent="0">
              <a:buNone/>
            </a:pPr>
            <a:r>
              <a:rPr lang="en-US" dirty="0"/>
              <a:t>I loved reading your P2 reflections (and some said hi to me directly!!).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/>
              <a:t>A quick survey of some particularly interesting points:</a:t>
            </a:r>
          </a:p>
          <a:p>
            <a:r>
              <a:rPr lang="en-US" dirty="0"/>
              <a:t>many of you said that we should ignore zip codes &amp; insurance</a:t>
            </a:r>
          </a:p>
          <a:p>
            <a:pPr lvl="1"/>
            <a:r>
              <a:rPr lang="en-US" dirty="0"/>
              <a:t>there are some laws that prohibit discrimination on insurance</a:t>
            </a:r>
          </a:p>
          <a:p>
            <a:pPr lvl="1"/>
            <a:r>
              <a:rPr lang="en-US" dirty="0"/>
              <a:t>but, there are practical reasons you need zip codes – how to balance this?</a:t>
            </a:r>
          </a:p>
          <a:p>
            <a:r>
              <a:rPr lang="en-US" dirty="0"/>
              <a:t>many great suggestions on what to change/include</a:t>
            </a:r>
          </a:p>
          <a:p>
            <a:pPr lvl="1"/>
            <a:r>
              <a:rPr lang="en-US" dirty="0"/>
              <a:t>e.g. prior medical conditions, disability status, family history</a:t>
            </a:r>
          </a:p>
          <a:p>
            <a:pPr lvl="1"/>
            <a:r>
              <a:rPr lang="en-US" dirty="0"/>
              <a:t>also: reweighting existing parameters (e.g. pain level and age)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DD5777-1789-F895-0987-F39CBDAC0D8A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Lesson 17 - Spring 2024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9010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E6179-DC35-3E78-DF55-1168E45B3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…and C3 reflections!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F9E6F6-272B-3219-7E83-E81040C348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199" y="1825625"/>
            <a:ext cx="10515599" cy="4285089"/>
          </a:xfrm>
        </p:spPr>
        <p:txBody>
          <a:bodyPr/>
          <a:lstStyle/>
          <a:p>
            <a:pPr marL="114300" indent="0">
              <a:buNone/>
            </a:pPr>
            <a:r>
              <a:rPr lang="en-US" dirty="0"/>
              <a:t>I loved reading your P2 reflections (and some said hi to me directly!!).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/>
              <a:t>A quick survey of some particularly interesting points:</a:t>
            </a:r>
          </a:p>
          <a:p>
            <a:r>
              <a:rPr lang="en-US" dirty="0"/>
              <a:t>many of you said that we should ignore zip codes &amp; insurance</a:t>
            </a:r>
          </a:p>
          <a:p>
            <a:pPr lvl="1"/>
            <a:r>
              <a:rPr lang="en-US" dirty="0"/>
              <a:t>there are some laws that prohibit discrimination on insurance</a:t>
            </a:r>
          </a:p>
          <a:p>
            <a:pPr lvl="1"/>
            <a:r>
              <a:rPr lang="en-US" dirty="0"/>
              <a:t>but, there are practical reasons you need zip codes – how to balance this?</a:t>
            </a:r>
          </a:p>
          <a:p>
            <a:r>
              <a:rPr lang="en-US" dirty="0"/>
              <a:t>many great suggestions on what to change/include</a:t>
            </a:r>
          </a:p>
          <a:p>
            <a:pPr lvl="1"/>
            <a:r>
              <a:rPr lang="en-US" dirty="0"/>
              <a:t>e.g. prior medical conditions, disability status, family history</a:t>
            </a:r>
          </a:p>
          <a:p>
            <a:pPr lvl="1"/>
            <a:r>
              <a:rPr lang="en-US" dirty="0"/>
              <a:t>also: reweighting existing parameters (e.g. pain level and age)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DD5777-1789-F895-0987-F39CBDAC0D8A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Lesson 17 - Spring 2024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879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373B9-CC2D-4E73-B53B-75457D7F4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6303290" cy="591671"/>
          </a:xfrm>
        </p:spPr>
        <p:txBody>
          <a:bodyPr>
            <a:normAutofit fontScale="90000"/>
          </a:bodyPr>
          <a:lstStyle/>
          <a:p>
            <a:r>
              <a:rPr lang="en-US" dirty="0"/>
              <a:t>(2D)</a:t>
            </a:r>
            <a:r>
              <a:rPr lang="en-US" dirty="0" err="1"/>
              <a:t>ays</a:t>
            </a:r>
            <a:r>
              <a:rPr lang="en-US" dirty="0"/>
              <a:t> Above Average: </a:t>
            </a:r>
            <a:r>
              <a:rPr lang="en-US" b="1" dirty="0" err="1">
                <a:solidFill>
                  <a:srgbClr val="0066FF"/>
                </a:solidFill>
                <a:latin typeface="Consolas" panose="020B0609020204030204" pitchFamily="49" charset="0"/>
              </a:rPr>
              <a:t>readData</a:t>
            </a:r>
            <a:r>
              <a:rPr lang="en-US" b="1" dirty="0">
                <a:solidFill>
                  <a:srgbClr val="0066FF"/>
                </a:solidFill>
                <a:latin typeface="Consolas" panose="020B0609020204030204" pitchFamily="49" charset="0"/>
              </a:rPr>
              <a:t>()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E3EFFE-9DFD-43EB-A057-C07187A4CEB3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522438" y="1325880"/>
            <a:ext cx="6098893" cy="4206240"/>
          </a:xfrm>
          <a:solidFill>
            <a:schemeClr val="bg1">
              <a:lumMod val="85000"/>
            </a:schemeClr>
          </a:solidFill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How many days' data would you like to input?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3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Next day's data: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Seattle?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44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Tacoma?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40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Bothell?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43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Next day's data: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Seattle?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42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Tacoma?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40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 Temperature in Bothell?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44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Next day's data: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Seattle?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42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Tacoma?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41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Bothell?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43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…</a:t>
            </a:r>
            <a:endParaRPr lang="en-US" b="0" i="0" dirty="0">
              <a:solidFill>
                <a:srgbClr val="222222"/>
              </a:solidFill>
              <a:effectLst/>
              <a:latin typeface="Source Code Pro" panose="020B0509030403020204" pitchFamily="49" charset="0"/>
            </a:endParaRP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00428B21-690B-4BD0-B9C3-C1A1DA334B9F}"/>
              </a:ext>
            </a:extLst>
          </p:cNvPr>
          <p:cNvGraphicFramePr>
            <a:graphicFrameLocks noGrp="1"/>
          </p:cNvGraphicFramePr>
          <p:nvPr/>
        </p:nvGraphicFramePr>
        <p:xfrm>
          <a:off x="7471186" y="1441524"/>
          <a:ext cx="4405444" cy="31997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2380">
                  <a:extLst>
                    <a:ext uri="{9D8B030D-6E8A-4147-A177-3AD203B41FA5}">
                      <a16:colId xmlns:a16="http://schemas.microsoft.com/office/drawing/2014/main" val="1169177794"/>
                    </a:ext>
                  </a:extLst>
                </a:gridCol>
                <a:gridCol w="1297688">
                  <a:extLst>
                    <a:ext uri="{9D8B030D-6E8A-4147-A177-3AD203B41FA5}">
                      <a16:colId xmlns:a16="http://schemas.microsoft.com/office/drawing/2014/main" val="2110584352"/>
                    </a:ext>
                  </a:extLst>
                </a:gridCol>
                <a:gridCol w="1297688">
                  <a:extLst>
                    <a:ext uri="{9D8B030D-6E8A-4147-A177-3AD203B41FA5}">
                      <a16:colId xmlns:a16="http://schemas.microsoft.com/office/drawing/2014/main" val="2503910576"/>
                    </a:ext>
                  </a:extLst>
                </a:gridCol>
                <a:gridCol w="1297688">
                  <a:extLst>
                    <a:ext uri="{9D8B030D-6E8A-4147-A177-3AD203B41FA5}">
                      <a16:colId xmlns:a16="http://schemas.microsoft.com/office/drawing/2014/main" val="2395055176"/>
                    </a:ext>
                  </a:extLst>
                </a:gridCol>
              </a:tblGrid>
              <a:tr h="390128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Consolas" panose="020B060902020403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Seattle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Tacoma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Bothell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1731861"/>
                  </a:ext>
                </a:extLst>
              </a:tr>
              <a:tr h="93448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40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43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14271749"/>
                  </a:ext>
                </a:extLst>
              </a:tr>
              <a:tr h="93448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5088731"/>
                  </a:ext>
                </a:extLst>
              </a:tr>
              <a:tr h="93448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31352430"/>
                  </a:ext>
                </a:extLst>
              </a:tr>
            </a:tbl>
          </a:graphicData>
        </a:graphic>
      </p:graphicFrame>
      <p:sp>
        <p:nvSpPr>
          <p:cNvPr id="9" name="Arrow: Striped Right 8">
            <a:extLst>
              <a:ext uri="{FF2B5EF4-FFF2-40B4-BE49-F238E27FC236}">
                <a16:creationId xmlns:a16="http://schemas.microsoft.com/office/drawing/2014/main" id="{B43EF40C-3AB9-49AE-8B14-129DE97A74DD}"/>
              </a:ext>
            </a:extLst>
          </p:cNvPr>
          <p:cNvSpPr/>
          <p:nvPr/>
        </p:nvSpPr>
        <p:spPr>
          <a:xfrm>
            <a:off x="6720842" y="3206415"/>
            <a:ext cx="787997" cy="330797"/>
          </a:xfrm>
          <a:prstGeom prst="stripedRightArrow">
            <a:avLst/>
          </a:prstGeom>
          <a:solidFill>
            <a:srgbClr val="0066FF"/>
          </a:solidFill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2E2539-45B6-14EF-8EDA-9B25C0326574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Lesson 17 - Spring 2024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518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373B9-CC2D-4E73-B53B-75457D7F4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6303290" cy="591671"/>
          </a:xfrm>
        </p:spPr>
        <p:txBody>
          <a:bodyPr>
            <a:normAutofit fontScale="90000"/>
          </a:bodyPr>
          <a:lstStyle/>
          <a:p>
            <a:r>
              <a:rPr lang="en-US" dirty="0"/>
              <a:t>(2D)</a:t>
            </a:r>
            <a:r>
              <a:rPr lang="en-US" dirty="0" err="1"/>
              <a:t>ays</a:t>
            </a:r>
            <a:r>
              <a:rPr lang="en-US" dirty="0"/>
              <a:t> Above Average: </a:t>
            </a:r>
            <a:r>
              <a:rPr lang="en-US" b="1" dirty="0" err="1">
                <a:solidFill>
                  <a:srgbClr val="0066FF"/>
                </a:solidFill>
                <a:latin typeface="Consolas" panose="020B0609020204030204" pitchFamily="49" charset="0"/>
              </a:rPr>
              <a:t>readData</a:t>
            </a:r>
            <a:r>
              <a:rPr lang="en-US" b="1" dirty="0">
                <a:solidFill>
                  <a:srgbClr val="0066FF"/>
                </a:solidFill>
                <a:latin typeface="Consolas" panose="020B0609020204030204" pitchFamily="49" charset="0"/>
              </a:rPr>
              <a:t>()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E3EFFE-9DFD-43EB-A057-C07187A4CEB3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522438" y="1325880"/>
            <a:ext cx="6098893" cy="4206240"/>
          </a:xfrm>
          <a:solidFill>
            <a:schemeClr val="bg1">
              <a:lumMod val="85000"/>
            </a:schemeClr>
          </a:solidFill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How many days' data would you like to input?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3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Next day's data: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Seattle? </a:t>
            </a:r>
            <a:r>
              <a:rPr lang="en-US" b="1" i="0" u="sng" dirty="0">
                <a:solidFill>
                  <a:srgbClr val="222222"/>
                </a:solidFill>
                <a:effectLst/>
                <a:highlight>
                  <a:srgbClr val="CCECFF"/>
                </a:highlight>
                <a:latin typeface="Source Code Pro" panose="020B0509030403020204" pitchFamily="49" charset="0"/>
              </a:rPr>
              <a:t>44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Tacoma?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40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Bothell?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43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Next day's data: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Seattle?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42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Tacoma?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40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 Temperature in Bothell?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44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Next day's data: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Seattle?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42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Tacoma?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41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Bothell?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43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…</a:t>
            </a:r>
            <a:endParaRPr lang="en-US" b="0" i="0" dirty="0">
              <a:solidFill>
                <a:srgbClr val="222222"/>
              </a:solidFill>
              <a:effectLst/>
              <a:latin typeface="Source Code Pro" panose="020B0509030403020204" pitchFamily="49" charset="0"/>
            </a:endParaRP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00428B21-690B-4BD0-B9C3-C1A1DA334B9F}"/>
              </a:ext>
            </a:extLst>
          </p:cNvPr>
          <p:cNvGraphicFramePr>
            <a:graphicFrameLocks noGrp="1"/>
          </p:cNvGraphicFramePr>
          <p:nvPr/>
        </p:nvGraphicFramePr>
        <p:xfrm>
          <a:off x="7471186" y="1441524"/>
          <a:ext cx="4405444" cy="31997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2380">
                  <a:extLst>
                    <a:ext uri="{9D8B030D-6E8A-4147-A177-3AD203B41FA5}">
                      <a16:colId xmlns:a16="http://schemas.microsoft.com/office/drawing/2014/main" val="1169177794"/>
                    </a:ext>
                  </a:extLst>
                </a:gridCol>
                <a:gridCol w="1297688">
                  <a:extLst>
                    <a:ext uri="{9D8B030D-6E8A-4147-A177-3AD203B41FA5}">
                      <a16:colId xmlns:a16="http://schemas.microsoft.com/office/drawing/2014/main" val="2110584352"/>
                    </a:ext>
                  </a:extLst>
                </a:gridCol>
                <a:gridCol w="1297688">
                  <a:extLst>
                    <a:ext uri="{9D8B030D-6E8A-4147-A177-3AD203B41FA5}">
                      <a16:colId xmlns:a16="http://schemas.microsoft.com/office/drawing/2014/main" val="2503910576"/>
                    </a:ext>
                  </a:extLst>
                </a:gridCol>
                <a:gridCol w="1297688">
                  <a:extLst>
                    <a:ext uri="{9D8B030D-6E8A-4147-A177-3AD203B41FA5}">
                      <a16:colId xmlns:a16="http://schemas.microsoft.com/office/drawing/2014/main" val="2395055176"/>
                    </a:ext>
                  </a:extLst>
                </a:gridCol>
              </a:tblGrid>
              <a:tr h="390128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Consolas" panose="020B060902020403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Seattle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Tacoma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Bothell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1731861"/>
                  </a:ext>
                </a:extLst>
              </a:tr>
              <a:tr h="93448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highlight>
                            <a:srgbClr val="CCECFF"/>
                          </a:highlight>
                          <a:latin typeface="Consolas" panose="020B0609020204030204" pitchFamily="49" charset="0"/>
                        </a:rPr>
                        <a:t>44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  <a:latin typeface="Consolas" panose="020B0609020204030204" pitchFamily="49" charset="0"/>
                        </a:rPr>
                        <a:t>40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  <a:latin typeface="Consolas" panose="020B0609020204030204" pitchFamily="49" charset="0"/>
                        </a:rPr>
                        <a:t>43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14271749"/>
                  </a:ext>
                </a:extLst>
              </a:tr>
              <a:tr h="93448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  <a:latin typeface="Consolas" panose="020B0609020204030204" pitchFamily="49" charset="0"/>
                        </a:rPr>
                        <a:t>42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  <a:latin typeface="Consolas" panose="020B0609020204030204" pitchFamily="49" charset="0"/>
                        </a:rPr>
                        <a:t>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  <a:latin typeface="Consolas" panose="020B0609020204030204" pitchFamily="49" charset="0"/>
                        </a:rPr>
                        <a:t>44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5088731"/>
                  </a:ext>
                </a:extLst>
              </a:tr>
              <a:tr h="93448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  <a:latin typeface="Consolas" panose="020B0609020204030204" pitchFamily="49" charset="0"/>
                        </a:rPr>
                        <a:t>42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  <a:latin typeface="Consolas" panose="020B0609020204030204" pitchFamily="49" charset="0"/>
                        </a:rPr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  <a:latin typeface="Consolas" panose="020B0609020204030204" pitchFamily="49" charset="0"/>
                        </a:rPr>
                        <a:t>43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31352430"/>
                  </a:ext>
                </a:extLst>
              </a:tr>
            </a:tbl>
          </a:graphicData>
        </a:graphic>
      </p:graphicFrame>
      <p:sp>
        <p:nvSpPr>
          <p:cNvPr id="9" name="Arrow: Striped Right 8">
            <a:extLst>
              <a:ext uri="{FF2B5EF4-FFF2-40B4-BE49-F238E27FC236}">
                <a16:creationId xmlns:a16="http://schemas.microsoft.com/office/drawing/2014/main" id="{B43EF40C-3AB9-49AE-8B14-129DE97A74DD}"/>
              </a:ext>
            </a:extLst>
          </p:cNvPr>
          <p:cNvSpPr/>
          <p:nvPr/>
        </p:nvSpPr>
        <p:spPr>
          <a:xfrm>
            <a:off x="6720842" y="3206415"/>
            <a:ext cx="787997" cy="330797"/>
          </a:xfrm>
          <a:prstGeom prst="stripedRightArrow">
            <a:avLst/>
          </a:prstGeom>
          <a:solidFill>
            <a:srgbClr val="0066FF"/>
          </a:solidFill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5C04EB-6444-744E-CD30-1AD09567A493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Lesson 17 - Spring 2024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017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373B9-CC2D-4E73-B53B-75457D7F4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6303290" cy="591671"/>
          </a:xfrm>
        </p:spPr>
        <p:txBody>
          <a:bodyPr>
            <a:normAutofit fontScale="90000"/>
          </a:bodyPr>
          <a:lstStyle/>
          <a:p>
            <a:r>
              <a:rPr lang="en-US" dirty="0"/>
              <a:t>(2D)</a:t>
            </a:r>
            <a:r>
              <a:rPr lang="en-US" dirty="0" err="1"/>
              <a:t>ays</a:t>
            </a:r>
            <a:r>
              <a:rPr lang="en-US" dirty="0"/>
              <a:t> Above Average: </a:t>
            </a:r>
            <a:r>
              <a:rPr lang="en-US" b="1" dirty="0" err="1">
                <a:solidFill>
                  <a:srgbClr val="0066FF"/>
                </a:solidFill>
                <a:latin typeface="Consolas" panose="020B0609020204030204" pitchFamily="49" charset="0"/>
              </a:rPr>
              <a:t>readData</a:t>
            </a:r>
            <a:r>
              <a:rPr lang="en-US" b="1" dirty="0">
                <a:solidFill>
                  <a:srgbClr val="0066FF"/>
                </a:solidFill>
                <a:latin typeface="Consolas" panose="020B0609020204030204" pitchFamily="49" charset="0"/>
              </a:rPr>
              <a:t>()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E3EFFE-9DFD-43EB-A057-C07187A4CEB3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522438" y="1325880"/>
            <a:ext cx="6098893" cy="4206240"/>
          </a:xfrm>
          <a:solidFill>
            <a:schemeClr val="bg1">
              <a:lumMod val="85000"/>
            </a:schemeClr>
          </a:solidFill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How many days' data would you like to input?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3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Next day's data: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Seattle?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44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Tacoma? </a:t>
            </a:r>
            <a:r>
              <a:rPr lang="en-US" b="1" i="0" u="sng" dirty="0">
                <a:solidFill>
                  <a:srgbClr val="222222"/>
                </a:solidFill>
                <a:effectLst/>
                <a:highlight>
                  <a:srgbClr val="CCECFF"/>
                </a:highlight>
                <a:latin typeface="Source Code Pro" panose="020B0509030403020204" pitchFamily="49" charset="0"/>
              </a:rPr>
              <a:t>40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Bothell?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43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Next day's data: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Seattle?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42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Tacoma?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40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 Temperature in Bothell?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44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Next day's data: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Seattle?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42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Tacoma?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41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Bothell?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43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…</a:t>
            </a:r>
            <a:endParaRPr lang="en-US" b="0" i="0" dirty="0">
              <a:solidFill>
                <a:srgbClr val="222222"/>
              </a:solidFill>
              <a:effectLst/>
              <a:latin typeface="Source Code Pro" panose="020B0509030403020204" pitchFamily="49" charset="0"/>
            </a:endParaRP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00428B21-690B-4BD0-B9C3-C1A1DA334B9F}"/>
              </a:ext>
            </a:extLst>
          </p:cNvPr>
          <p:cNvGraphicFramePr>
            <a:graphicFrameLocks noGrp="1"/>
          </p:cNvGraphicFramePr>
          <p:nvPr/>
        </p:nvGraphicFramePr>
        <p:xfrm>
          <a:off x="7471186" y="1441524"/>
          <a:ext cx="4405444" cy="31997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2380">
                  <a:extLst>
                    <a:ext uri="{9D8B030D-6E8A-4147-A177-3AD203B41FA5}">
                      <a16:colId xmlns:a16="http://schemas.microsoft.com/office/drawing/2014/main" val="1169177794"/>
                    </a:ext>
                  </a:extLst>
                </a:gridCol>
                <a:gridCol w="1297688">
                  <a:extLst>
                    <a:ext uri="{9D8B030D-6E8A-4147-A177-3AD203B41FA5}">
                      <a16:colId xmlns:a16="http://schemas.microsoft.com/office/drawing/2014/main" val="2110584352"/>
                    </a:ext>
                  </a:extLst>
                </a:gridCol>
                <a:gridCol w="1297688">
                  <a:extLst>
                    <a:ext uri="{9D8B030D-6E8A-4147-A177-3AD203B41FA5}">
                      <a16:colId xmlns:a16="http://schemas.microsoft.com/office/drawing/2014/main" val="2503910576"/>
                    </a:ext>
                  </a:extLst>
                </a:gridCol>
                <a:gridCol w="1297688">
                  <a:extLst>
                    <a:ext uri="{9D8B030D-6E8A-4147-A177-3AD203B41FA5}">
                      <a16:colId xmlns:a16="http://schemas.microsoft.com/office/drawing/2014/main" val="2395055176"/>
                    </a:ext>
                  </a:extLst>
                </a:gridCol>
              </a:tblGrid>
              <a:tr h="390128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Consolas" panose="020B060902020403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Seattle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Tacoma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Bothell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1731861"/>
                  </a:ext>
                </a:extLst>
              </a:tr>
              <a:tr h="93448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40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  <a:latin typeface="Consolas" panose="020B0609020204030204" pitchFamily="49" charset="0"/>
                        </a:rPr>
                        <a:t>43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14271749"/>
                  </a:ext>
                </a:extLst>
              </a:tr>
              <a:tr h="93448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  <a:latin typeface="Consolas" panose="020B0609020204030204" pitchFamily="49" charset="0"/>
                        </a:rPr>
                        <a:t>42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  <a:latin typeface="Consolas" panose="020B0609020204030204" pitchFamily="49" charset="0"/>
                        </a:rPr>
                        <a:t>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  <a:latin typeface="Consolas" panose="020B0609020204030204" pitchFamily="49" charset="0"/>
                        </a:rPr>
                        <a:t>44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5088731"/>
                  </a:ext>
                </a:extLst>
              </a:tr>
              <a:tr h="93448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  <a:latin typeface="Consolas" panose="020B0609020204030204" pitchFamily="49" charset="0"/>
                        </a:rPr>
                        <a:t>42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  <a:latin typeface="Consolas" panose="020B0609020204030204" pitchFamily="49" charset="0"/>
                        </a:rPr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  <a:latin typeface="Consolas" panose="020B0609020204030204" pitchFamily="49" charset="0"/>
                        </a:rPr>
                        <a:t>43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31352430"/>
                  </a:ext>
                </a:extLst>
              </a:tr>
            </a:tbl>
          </a:graphicData>
        </a:graphic>
      </p:graphicFrame>
      <p:sp>
        <p:nvSpPr>
          <p:cNvPr id="9" name="Arrow: Striped Right 8">
            <a:extLst>
              <a:ext uri="{FF2B5EF4-FFF2-40B4-BE49-F238E27FC236}">
                <a16:creationId xmlns:a16="http://schemas.microsoft.com/office/drawing/2014/main" id="{B43EF40C-3AB9-49AE-8B14-129DE97A74DD}"/>
              </a:ext>
            </a:extLst>
          </p:cNvPr>
          <p:cNvSpPr/>
          <p:nvPr/>
        </p:nvSpPr>
        <p:spPr>
          <a:xfrm>
            <a:off x="6720842" y="3206415"/>
            <a:ext cx="787997" cy="330797"/>
          </a:xfrm>
          <a:prstGeom prst="stripedRightArrow">
            <a:avLst/>
          </a:prstGeom>
          <a:solidFill>
            <a:srgbClr val="0066FF"/>
          </a:solidFill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0EAD47-2436-68DA-0A9C-5E849431AB3D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Lesson 17 - Spring 2024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9078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373B9-CC2D-4E73-B53B-75457D7F4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6303290" cy="591671"/>
          </a:xfrm>
        </p:spPr>
        <p:txBody>
          <a:bodyPr>
            <a:normAutofit fontScale="90000"/>
          </a:bodyPr>
          <a:lstStyle/>
          <a:p>
            <a:r>
              <a:rPr lang="en-US" dirty="0"/>
              <a:t>(2D)</a:t>
            </a:r>
            <a:r>
              <a:rPr lang="en-US" dirty="0" err="1"/>
              <a:t>ays</a:t>
            </a:r>
            <a:r>
              <a:rPr lang="en-US" dirty="0"/>
              <a:t> Above Average: </a:t>
            </a:r>
            <a:r>
              <a:rPr lang="en-US" b="1" dirty="0" err="1">
                <a:solidFill>
                  <a:srgbClr val="0066FF"/>
                </a:solidFill>
                <a:latin typeface="Consolas" panose="020B0609020204030204" pitchFamily="49" charset="0"/>
              </a:rPr>
              <a:t>readData</a:t>
            </a:r>
            <a:r>
              <a:rPr lang="en-US" b="1" dirty="0">
                <a:solidFill>
                  <a:srgbClr val="0066FF"/>
                </a:solidFill>
                <a:latin typeface="Consolas" panose="020B0609020204030204" pitchFamily="49" charset="0"/>
              </a:rPr>
              <a:t>()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E3EFFE-9DFD-43EB-A057-C07187A4CEB3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522438" y="1325880"/>
            <a:ext cx="6098893" cy="4206240"/>
          </a:xfrm>
          <a:solidFill>
            <a:schemeClr val="bg1">
              <a:lumMod val="85000"/>
            </a:schemeClr>
          </a:solidFill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How many days' data would you like to input?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3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Next day's data: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Seattle?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44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Tacoma?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40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Bothell? </a:t>
            </a:r>
            <a:r>
              <a:rPr lang="en-US" b="1" i="0" u="sng" dirty="0">
                <a:solidFill>
                  <a:srgbClr val="222222"/>
                </a:solidFill>
                <a:effectLst/>
                <a:highlight>
                  <a:srgbClr val="CCECFF"/>
                </a:highlight>
                <a:latin typeface="Source Code Pro" panose="020B0509030403020204" pitchFamily="49" charset="0"/>
              </a:rPr>
              <a:t>43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Next day's data: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Seattle?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42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Tacoma?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40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 Temperature in Bothell?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44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Next day's data: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Seattle?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42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Tacoma?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41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Bothell?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43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…</a:t>
            </a:r>
            <a:endParaRPr lang="en-US" b="0" i="0" dirty="0">
              <a:solidFill>
                <a:srgbClr val="222222"/>
              </a:solidFill>
              <a:effectLst/>
              <a:latin typeface="Source Code Pro" panose="020B0509030403020204" pitchFamily="49" charset="0"/>
            </a:endParaRP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00428B21-690B-4BD0-B9C3-C1A1DA334B9F}"/>
              </a:ext>
            </a:extLst>
          </p:cNvPr>
          <p:cNvGraphicFramePr>
            <a:graphicFrameLocks noGrp="1"/>
          </p:cNvGraphicFramePr>
          <p:nvPr/>
        </p:nvGraphicFramePr>
        <p:xfrm>
          <a:off x="7471186" y="1441524"/>
          <a:ext cx="4405444" cy="31997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2380">
                  <a:extLst>
                    <a:ext uri="{9D8B030D-6E8A-4147-A177-3AD203B41FA5}">
                      <a16:colId xmlns:a16="http://schemas.microsoft.com/office/drawing/2014/main" val="1169177794"/>
                    </a:ext>
                  </a:extLst>
                </a:gridCol>
                <a:gridCol w="1297688">
                  <a:extLst>
                    <a:ext uri="{9D8B030D-6E8A-4147-A177-3AD203B41FA5}">
                      <a16:colId xmlns:a16="http://schemas.microsoft.com/office/drawing/2014/main" val="2110584352"/>
                    </a:ext>
                  </a:extLst>
                </a:gridCol>
                <a:gridCol w="1297688">
                  <a:extLst>
                    <a:ext uri="{9D8B030D-6E8A-4147-A177-3AD203B41FA5}">
                      <a16:colId xmlns:a16="http://schemas.microsoft.com/office/drawing/2014/main" val="2503910576"/>
                    </a:ext>
                  </a:extLst>
                </a:gridCol>
                <a:gridCol w="1297688">
                  <a:extLst>
                    <a:ext uri="{9D8B030D-6E8A-4147-A177-3AD203B41FA5}">
                      <a16:colId xmlns:a16="http://schemas.microsoft.com/office/drawing/2014/main" val="2395055176"/>
                    </a:ext>
                  </a:extLst>
                </a:gridCol>
              </a:tblGrid>
              <a:tr h="390128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Consolas" panose="020B060902020403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Seattle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Tacoma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Bothell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1731861"/>
                  </a:ext>
                </a:extLst>
              </a:tr>
              <a:tr h="93448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40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43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271749"/>
                  </a:ext>
                </a:extLst>
              </a:tr>
              <a:tr h="93448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  <a:latin typeface="Consolas" panose="020B0609020204030204" pitchFamily="49" charset="0"/>
                        </a:rPr>
                        <a:t>42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  <a:latin typeface="Consolas" panose="020B0609020204030204" pitchFamily="49" charset="0"/>
                        </a:rPr>
                        <a:t>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  <a:latin typeface="Consolas" panose="020B0609020204030204" pitchFamily="49" charset="0"/>
                        </a:rPr>
                        <a:t>44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5088731"/>
                  </a:ext>
                </a:extLst>
              </a:tr>
              <a:tr h="93448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  <a:latin typeface="Consolas" panose="020B0609020204030204" pitchFamily="49" charset="0"/>
                        </a:rPr>
                        <a:t>42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  <a:latin typeface="Consolas" panose="020B0609020204030204" pitchFamily="49" charset="0"/>
                        </a:rPr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  <a:latin typeface="Consolas" panose="020B0609020204030204" pitchFamily="49" charset="0"/>
                        </a:rPr>
                        <a:t>43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31352430"/>
                  </a:ext>
                </a:extLst>
              </a:tr>
            </a:tbl>
          </a:graphicData>
        </a:graphic>
      </p:graphicFrame>
      <p:sp>
        <p:nvSpPr>
          <p:cNvPr id="9" name="Arrow: Striped Right 8">
            <a:extLst>
              <a:ext uri="{FF2B5EF4-FFF2-40B4-BE49-F238E27FC236}">
                <a16:creationId xmlns:a16="http://schemas.microsoft.com/office/drawing/2014/main" id="{B43EF40C-3AB9-49AE-8B14-129DE97A74DD}"/>
              </a:ext>
            </a:extLst>
          </p:cNvPr>
          <p:cNvSpPr/>
          <p:nvPr/>
        </p:nvSpPr>
        <p:spPr>
          <a:xfrm>
            <a:off x="6720842" y="3206415"/>
            <a:ext cx="787997" cy="330797"/>
          </a:xfrm>
          <a:prstGeom prst="stripedRightArrow">
            <a:avLst/>
          </a:prstGeom>
          <a:solidFill>
            <a:srgbClr val="0066FF"/>
          </a:solidFill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E532CC-FEB1-15AD-9212-5302279A2588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Lesson 17 - Spring 2024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489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373B9-CC2D-4E73-B53B-75457D7F4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6303290" cy="591671"/>
          </a:xfrm>
        </p:spPr>
        <p:txBody>
          <a:bodyPr>
            <a:normAutofit fontScale="90000"/>
          </a:bodyPr>
          <a:lstStyle/>
          <a:p>
            <a:r>
              <a:rPr lang="en-US" dirty="0"/>
              <a:t>(2D)</a:t>
            </a:r>
            <a:r>
              <a:rPr lang="en-US" dirty="0" err="1"/>
              <a:t>ays</a:t>
            </a:r>
            <a:r>
              <a:rPr lang="en-US" dirty="0"/>
              <a:t> Above Average: </a:t>
            </a:r>
            <a:r>
              <a:rPr lang="en-US" b="1" dirty="0" err="1">
                <a:solidFill>
                  <a:srgbClr val="0066FF"/>
                </a:solidFill>
                <a:latin typeface="Consolas" panose="020B0609020204030204" pitchFamily="49" charset="0"/>
              </a:rPr>
              <a:t>readData</a:t>
            </a:r>
            <a:r>
              <a:rPr lang="en-US" b="1" dirty="0">
                <a:solidFill>
                  <a:srgbClr val="0066FF"/>
                </a:solidFill>
                <a:latin typeface="Consolas" panose="020B0609020204030204" pitchFamily="49" charset="0"/>
              </a:rPr>
              <a:t>()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E3EFFE-9DFD-43EB-A057-C07187A4CEB3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522438" y="1325880"/>
            <a:ext cx="6098893" cy="4206240"/>
          </a:xfrm>
          <a:solidFill>
            <a:schemeClr val="bg1">
              <a:lumMod val="85000"/>
            </a:schemeClr>
          </a:solidFill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How many days' data would you like to input?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3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Next day's data: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Seattle?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44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Tacoma?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40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Bothell?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43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Next day's data: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Seattle? </a:t>
            </a:r>
            <a:r>
              <a:rPr lang="en-US" b="1" i="0" u="sng" dirty="0">
                <a:solidFill>
                  <a:srgbClr val="222222"/>
                </a:solidFill>
                <a:effectLst/>
                <a:highlight>
                  <a:srgbClr val="CCECFF"/>
                </a:highlight>
                <a:latin typeface="Source Code Pro" panose="020B0509030403020204" pitchFamily="49" charset="0"/>
              </a:rPr>
              <a:t>42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Tacoma?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40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 Temperature in Bothell?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44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Next day's data: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Seattle?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42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Tacoma?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41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Bothell?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43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…</a:t>
            </a:r>
            <a:endParaRPr lang="en-US" b="0" i="0" dirty="0">
              <a:solidFill>
                <a:srgbClr val="222222"/>
              </a:solidFill>
              <a:effectLst/>
              <a:latin typeface="Source Code Pro" panose="020B0509030403020204" pitchFamily="49" charset="0"/>
            </a:endParaRP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00428B21-690B-4BD0-B9C3-C1A1DA334B9F}"/>
              </a:ext>
            </a:extLst>
          </p:cNvPr>
          <p:cNvGraphicFramePr>
            <a:graphicFrameLocks noGrp="1"/>
          </p:cNvGraphicFramePr>
          <p:nvPr/>
        </p:nvGraphicFramePr>
        <p:xfrm>
          <a:off x="7471186" y="1441524"/>
          <a:ext cx="4405444" cy="31997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2380">
                  <a:extLst>
                    <a:ext uri="{9D8B030D-6E8A-4147-A177-3AD203B41FA5}">
                      <a16:colId xmlns:a16="http://schemas.microsoft.com/office/drawing/2014/main" val="1169177794"/>
                    </a:ext>
                  </a:extLst>
                </a:gridCol>
                <a:gridCol w="1297688">
                  <a:extLst>
                    <a:ext uri="{9D8B030D-6E8A-4147-A177-3AD203B41FA5}">
                      <a16:colId xmlns:a16="http://schemas.microsoft.com/office/drawing/2014/main" val="2110584352"/>
                    </a:ext>
                  </a:extLst>
                </a:gridCol>
                <a:gridCol w="1297688">
                  <a:extLst>
                    <a:ext uri="{9D8B030D-6E8A-4147-A177-3AD203B41FA5}">
                      <a16:colId xmlns:a16="http://schemas.microsoft.com/office/drawing/2014/main" val="2503910576"/>
                    </a:ext>
                  </a:extLst>
                </a:gridCol>
                <a:gridCol w="1297688">
                  <a:extLst>
                    <a:ext uri="{9D8B030D-6E8A-4147-A177-3AD203B41FA5}">
                      <a16:colId xmlns:a16="http://schemas.microsoft.com/office/drawing/2014/main" val="2395055176"/>
                    </a:ext>
                  </a:extLst>
                </a:gridCol>
              </a:tblGrid>
              <a:tr h="390128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Consolas" panose="020B060902020403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Seattle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Tacoma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Bothell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1731861"/>
                  </a:ext>
                </a:extLst>
              </a:tr>
              <a:tr h="93448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40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43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271749"/>
                  </a:ext>
                </a:extLst>
              </a:tr>
              <a:tr h="93448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  <a:latin typeface="Consolas" panose="020B0609020204030204" pitchFamily="49" charset="0"/>
                        </a:rPr>
                        <a:t>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  <a:latin typeface="Consolas" panose="020B0609020204030204" pitchFamily="49" charset="0"/>
                        </a:rPr>
                        <a:t>44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5088731"/>
                  </a:ext>
                </a:extLst>
              </a:tr>
              <a:tr h="93448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  <a:latin typeface="Consolas" panose="020B0609020204030204" pitchFamily="49" charset="0"/>
                        </a:rPr>
                        <a:t>42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  <a:latin typeface="Consolas" panose="020B0609020204030204" pitchFamily="49" charset="0"/>
                        </a:rPr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  <a:latin typeface="Consolas" panose="020B0609020204030204" pitchFamily="49" charset="0"/>
                        </a:rPr>
                        <a:t>43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31352430"/>
                  </a:ext>
                </a:extLst>
              </a:tr>
            </a:tbl>
          </a:graphicData>
        </a:graphic>
      </p:graphicFrame>
      <p:sp>
        <p:nvSpPr>
          <p:cNvPr id="9" name="Arrow: Striped Right 8">
            <a:extLst>
              <a:ext uri="{FF2B5EF4-FFF2-40B4-BE49-F238E27FC236}">
                <a16:creationId xmlns:a16="http://schemas.microsoft.com/office/drawing/2014/main" id="{B43EF40C-3AB9-49AE-8B14-129DE97A74DD}"/>
              </a:ext>
            </a:extLst>
          </p:cNvPr>
          <p:cNvSpPr/>
          <p:nvPr/>
        </p:nvSpPr>
        <p:spPr>
          <a:xfrm>
            <a:off x="6720842" y="3206415"/>
            <a:ext cx="787997" cy="330797"/>
          </a:xfrm>
          <a:prstGeom prst="stripedRightArrow">
            <a:avLst/>
          </a:prstGeom>
          <a:solidFill>
            <a:srgbClr val="0066FF"/>
          </a:solidFill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B48A64-CD27-25B3-0306-1F602A58168E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Lesson 17 - Spring 2024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5763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373B9-CC2D-4E73-B53B-75457D7F4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6303290" cy="591671"/>
          </a:xfrm>
        </p:spPr>
        <p:txBody>
          <a:bodyPr>
            <a:normAutofit fontScale="90000"/>
          </a:bodyPr>
          <a:lstStyle/>
          <a:p>
            <a:r>
              <a:rPr lang="en-US" dirty="0"/>
              <a:t>(2D)</a:t>
            </a:r>
            <a:r>
              <a:rPr lang="en-US" dirty="0" err="1"/>
              <a:t>ays</a:t>
            </a:r>
            <a:r>
              <a:rPr lang="en-US" dirty="0"/>
              <a:t> Above Average: </a:t>
            </a:r>
            <a:r>
              <a:rPr lang="en-US" b="1" dirty="0" err="1">
                <a:solidFill>
                  <a:srgbClr val="0066FF"/>
                </a:solidFill>
                <a:latin typeface="Consolas" panose="020B0609020204030204" pitchFamily="49" charset="0"/>
              </a:rPr>
              <a:t>readData</a:t>
            </a:r>
            <a:r>
              <a:rPr lang="en-US" b="1" dirty="0">
                <a:solidFill>
                  <a:srgbClr val="0066FF"/>
                </a:solidFill>
                <a:latin typeface="Consolas" panose="020B0609020204030204" pitchFamily="49" charset="0"/>
              </a:rPr>
              <a:t>()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E3EFFE-9DFD-43EB-A057-C07187A4CEB3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522438" y="1325880"/>
            <a:ext cx="6098893" cy="4206240"/>
          </a:xfrm>
          <a:solidFill>
            <a:schemeClr val="bg1">
              <a:lumMod val="85000"/>
            </a:schemeClr>
          </a:solidFill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How many days' data would you like to input?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3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Next day's data: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Seattle?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44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Tacoma?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40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Bothell?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43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Next day's data: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Seattle?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42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Tacoma? </a:t>
            </a:r>
            <a:r>
              <a:rPr lang="en-US" b="1" i="0" u="sng" dirty="0">
                <a:solidFill>
                  <a:srgbClr val="222222"/>
                </a:solidFill>
                <a:effectLst/>
                <a:highlight>
                  <a:srgbClr val="CCECFF"/>
                </a:highlight>
                <a:latin typeface="Source Code Pro" panose="020B0509030403020204" pitchFamily="49" charset="0"/>
              </a:rPr>
              <a:t>40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 Temperature in Bothell?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44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Next day's data: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Seattle?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42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Tacoma?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41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Bothell?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43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…</a:t>
            </a:r>
            <a:endParaRPr lang="en-US" b="0" i="0" dirty="0">
              <a:solidFill>
                <a:srgbClr val="222222"/>
              </a:solidFill>
              <a:effectLst/>
              <a:latin typeface="Source Code Pro" panose="020B0509030403020204" pitchFamily="49" charset="0"/>
            </a:endParaRP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00428B21-690B-4BD0-B9C3-C1A1DA334B9F}"/>
              </a:ext>
            </a:extLst>
          </p:cNvPr>
          <p:cNvGraphicFramePr>
            <a:graphicFrameLocks noGrp="1"/>
          </p:cNvGraphicFramePr>
          <p:nvPr/>
        </p:nvGraphicFramePr>
        <p:xfrm>
          <a:off x="7471186" y="1441524"/>
          <a:ext cx="4405444" cy="31997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2380">
                  <a:extLst>
                    <a:ext uri="{9D8B030D-6E8A-4147-A177-3AD203B41FA5}">
                      <a16:colId xmlns:a16="http://schemas.microsoft.com/office/drawing/2014/main" val="1169177794"/>
                    </a:ext>
                  </a:extLst>
                </a:gridCol>
                <a:gridCol w="1297688">
                  <a:extLst>
                    <a:ext uri="{9D8B030D-6E8A-4147-A177-3AD203B41FA5}">
                      <a16:colId xmlns:a16="http://schemas.microsoft.com/office/drawing/2014/main" val="2110584352"/>
                    </a:ext>
                  </a:extLst>
                </a:gridCol>
                <a:gridCol w="1297688">
                  <a:extLst>
                    <a:ext uri="{9D8B030D-6E8A-4147-A177-3AD203B41FA5}">
                      <a16:colId xmlns:a16="http://schemas.microsoft.com/office/drawing/2014/main" val="2503910576"/>
                    </a:ext>
                  </a:extLst>
                </a:gridCol>
                <a:gridCol w="1297688">
                  <a:extLst>
                    <a:ext uri="{9D8B030D-6E8A-4147-A177-3AD203B41FA5}">
                      <a16:colId xmlns:a16="http://schemas.microsoft.com/office/drawing/2014/main" val="2395055176"/>
                    </a:ext>
                  </a:extLst>
                </a:gridCol>
              </a:tblGrid>
              <a:tr h="390128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Consolas" panose="020B060902020403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Seattle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Tacoma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Bothell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1731861"/>
                  </a:ext>
                </a:extLst>
              </a:tr>
              <a:tr h="93448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40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43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271749"/>
                  </a:ext>
                </a:extLst>
              </a:tr>
              <a:tr h="93448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40</a:t>
                      </a:r>
                    </a:p>
                  </a:txBody>
                  <a:tcPr anchor="ctr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  <a:latin typeface="Consolas" panose="020B0609020204030204" pitchFamily="49" charset="0"/>
                        </a:rPr>
                        <a:t>44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5088731"/>
                  </a:ext>
                </a:extLst>
              </a:tr>
              <a:tr h="93448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  <a:latin typeface="Consolas" panose="020B0609020204030204" pitchFamily="49" charset="0"/>
                        </a:rPr>
                        <a:t>42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  <a:latin typeface="Consolas" panose="020B0609020204030204" pitchFamily="49" charset="0"/>
                        </a:rPr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  <a:latin typeface="Consolas" panose="020B0609020204030204" pitchFamily="49" charset="0"/>
                        </a:rPr>
                        <a:t>43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31352430"/>
                  </a:ext>
                </a:extLst>
              </a:tr>
            </a:tbl>
          </a:graphicData>
        </a:graphic>
      </p:graphicFrame>
      <p:sp>
        <p:nvSpPr>
          <p:cNvPr id="9" name="Arrow: Striped Right 8">
            <a:extLst>
              <a:ext uri="{FF2B5EF4-FFF2-40B4-BE49-F238E27FC236}">
                <a16:creationId xmlns:a16="http://schemas.microsoft.com/office/drawing/2014/main" id="{B43EF40C-3AB9-49AE-8B14-129DE97A74DD}"/>
              </a:ext>
            </a:extLst>
          </p:cNvPr>
          <p:cNvSpPr/>
          <p:nvPr/>
        </p:nvSpPr>
        <p:spPr>
          <a:xfrm>
            <a:off x="6720842" y="3206415"/>
            <a:ext cx="787997" cy="330797"/>
          </a:xfrm>
          <a:prstGeom prst="stripedRightArrow">
            <a:avLst/>
          </a:prstGeom>
          <a:solidFill>
            <a:srgbClr val="0066FF"/>
          </a:solidFill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EA9DD1-5502-3A44-DC23-33DCC7836BD8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Lesson 17 - Spring 2024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3044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373B9-CC2D-4E73-B53B-75457D7F4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6303290" cy="591671"/>
          </a:xfrm>
        </p:spPr>
        <p:txBody>
          <a:bodyPr>
            <a:normAutofit fontScale="90000"/>
          </a:bodyPr>
          <a:lstStyle/>
          <a:p>
            <a:r>
              <a:rPr lang="en-US" dirty="0"/>
              <a:t>(2D)</a:t>
            </a:r>
            <a:r>
              <a:rPr lang="en-US" dirty="0" err="1"/>
              <a:t>ays</a:t>
            </a:r>
            <a:r>
              <a:rPr lang="en-US" dirty="0"/>
              <a:t> Above Average: </a:t>
            </a:r>
            <a:r>
              <a:rPr lang="en-US" b="1" dirty="0" err="1">
                <a:solidFill>
                  <a:srgbClr val="0066FF"/>
                </a:solidFill>
                <a:latin typeface="Consolas" panose="020B0609020204030204" pitchFamily="49" charset="0"/>
              </a:rPr>
              <a:t>readData</a:t>
            </a:r>
            <a:r>
              <a:rPr lang="en-US" b="1" dirty="0">
                <a:solidFill>
                  <a:srgbClr val="0066FF"/>
                </a:solidFill>
                <a:latin typeface="Consolas" panose="020B0609020204030204" pitchFamily="49" charset="0"/>
              </a:rPr>
              <a:t>()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E3EFFE-9DFD-43EB-A057-C07187A4CEB3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522438" y="1325880"/>
            <a:ext cx="6098893" cy="4206240"/>
          </a:xfrm>
          <a:solidFill>
            <a:schemeClr val="bg1">
              <a:lumMod val="85000"/>
            </a:schemeClr>
          </a:solidFill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How many days' data would you like to input?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3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Next day's data: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Seattle?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44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Tacoma?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40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Bothell?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43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Next day's data: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Seattle?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42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Tacoma?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40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 Temperature in Bothell? </a:t>
            </a:r>
            <a:r>
              <a:rPr lang="en-US" b="1" i="0" u="sng" dirty="0">
                <a:solidFill>
                  <a:srgbClr val="222222"/>
                </a:solidFill>
                <a:effectLst/>
                <a:highlight>
                  <a:srgbClr val="CCECFF"/>
                </a:highlight>
                <a:latin typeface="Source Code Pro" panose="020B0509030403020204" pitchFamily="49" charset="0"/>
              </a:rPr>
              <a:t>44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Next day's data: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Seattle?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42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Tacoma?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41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  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Temperature in Bothell? </a:t>
            </a:r>
            <a:r>
              <a:rPr lang="en-US" b="1" i="0" u="sng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43</a:t>
            </a:r>
            <a:r>
              <a:rPr lang="en-US" b="0" i="0" dirty="0">
                <a:solidFill>
                  <a:srgbClr val="222222"/>
                </a:solidFill>
                <a:effectLst/>
                <a:latin typeface="Source Code Pro" panose="020B0509030403020204" pitchFamily="49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222222"/>
                </a:solidFill>
                <a:latin typeface="Source Code Pro" panose="020B0509030403020204" pitchFamily="49" charset="0"/>
              </a:rPr>
              <a:t>…</a:t>
            </a:r>
            <a:endParaRPr lang="en-US" b="0" i="0" dirty="0">
              <a:solidFill>
                <a:srgbClr val="222222"/>
              </a:solidFill>
              <a:effectLst/>
              <a:latin typeface="Source Code Pro" panose="020B0509030403020204" pitchFamily="49" charset="0"/>
            </a:endParaRP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00428B21-690B-4BD0-B9C3-C1A1DA334B9F}"/>
              </a:ext>
            </a:extLst>
          </p:cNvPr>
          <p:cNvGraphicFramePr>
            <a:graphicFrameLocks noGrp="1"/>
          </p:cNvGraphicFramePr>
          <p:nvPr/>
        </p:nvGraphicFramePr>
        <p:xfrm>
          <a:off x="7471186" y="1441524"/>
          <a:ext cx="4405444" cy="31997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2380">
                  <a:extLst>
                    <a:ext uri="{9D8B030D-6E8A-4147-A177-3AD203B41FA5}">
                      <a16:colId xmlns:a16="http://schemas.microsoft.com/office/drawing/2014/main" val="1169177794"/>
                    </a:ext>
                  </a:extLst>
                </a:gridCol>
                <a:gridCol w="1297688">
                  <a:extLst>
                    <a:ext uri="{9D8B030D-6E8A-4147-A177-3AD203B41FA5}">
                      <a16:colId xmlns:a16="http://schemas.microsoft.com/office/drawing/2014/main" val="2110584352"/>
                    </a:ext>
                  </a:extLst>
                </a:gridCol>
                <a:gridCol w="1297688">
                  <a:extLst>
                    <a:ext uri="{9D8B030D-6E8A-4147-A177-3AD203B41FA5}">
                      <a16:colId xmlns:a16="http://schemas.microsoft.com/office/drawing/2014/main" val="2503910576"/>
                    </a:ext>
                  </a:extLst>
                </a:gridCol>
                <a:gridCol w="1297688">
                  <a:extLst>
                    <a:ext uri="{9D8B030D-6E8A-4147-A177-3AD203B41FA5}">
                      <a16:colId xmlns:a16="http://schemas.microsoft.com/office/drawing/2014/main" val="2395055176"/>
                    </a:ext>
                  </a:extLst>
                </a:gridCol>
              </a:tblGrid>
              <a:tr h="390128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Consolas" panose="020B0609020204030204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Seattle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Tacoma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Bothell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1731861"/>
                  </a:ext>
                </a:extLst>
              </a:tr>
              <a:tr h="93448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40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43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271749"/>
                  </a:ext>
                </a:extLst>
              </a:tr>
              <a:tr h="93448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40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onsolas" panose="020B0609020204030204" pitchFamily="49" charset="0"/>
                        </a:rPr>
                        <a:t>44</a:t>
                      </a:r>
                    </a:p>
                  </a:txBody>
                  <a:tcPr anchor="ctr"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5088731"/>
                  </a:ext>
                </a:extLst>
              </a:tr>
              <a:tr h="93448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onsolas" panose="020B0609020204030204" pitchFamily="49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  <a:latin typeface="Consolas" panose="020B0609020204030204" pitchFamily="49" charset="0"/>
                        </a:rPr>
                        <a:t>42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  <a:latin typeface="Consolas" panose="020B0609020204030204" pitchFamily="49" charset="0"/>
                        </a:rPr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bg1"/>
                          </a:solidFill>
                          <a:latin typeface="Consolas" panose="020B0609020204030204" pitchFamily="49" charset="0"/>
                        </a:rPr>
                        <a:t>43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31352430"/>
                  </a:ext>
                </a:extLst>
              </a:tr>
            </a:tbl>
          </a:graphicData>
        </a:graphic>
      </p:graphicFrame>
      <p:sp>
        <p:nvSpPr>
          <p:cNvPr id="9" name="Arrow: Striped Right 8">
            <a:extLst>
              <a:ext uri="{FF2B5EF4-FFF2-40B4-BE49-F238E27FC236}">
                <a16:creationId xmlns:a16="http://schemas.microsoft.com/office/drawing/2014/main" id="{B43EF40C-3AB9-49AE-8B14-129DE97A74DD}"/>
              </a:ext>
            </a:extLst>
          </p:cNvPr>
          <p:cNvSpPr/>
          <p:nvPr/>
        </p:nvSpPr>
        <p:spPr>
          <a:xfrm>
            <a:off x="6720842" y="3206415"/>
            <a:ext cx="787997" cy="330797"/>
          </a:xfrm>
          <a:prstGeom prst="stripedRightArrow">
            <a:avLst/>
          </a:prstGeom>
          <a:solidFill>
            <a:srgbClr val="0066FF"/>
          </a:solidFill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F3B176-8616-2338-5143-7DE8D3414B31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Lesson 17 - Spring 2024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4016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en School">
      <a:dk1>
        <a:srgbClr val="000000"/>
      </a:dk1>
      <a:lt1>
        <a:srgbClr val="FFFFFF"/>
      </a:lt1>
      <a:dk2>
        <a:srgbClr val="373545"/>
      </a:dk2>
      <a:lt2>
        <a:srgbClr val="DCD8DC"/>
      </a:lt2>
      <a:accent1>
        <a:srgbClr val="330065"/>
      </a:accent1>
      <a:accent2>
        <a:srgbClr val="917B4C"/>
      </a:accent2>
      <a:accent3>
        <a:srgbClr val="E8D3A2"/>
      </a:accent3>
      <a:accent4>
        <a:srgbClr val="330065"/>
      </a:accent4>
      <a:accent5>
        <a:srgbClr val="917B4C"/>
      </a:accent5>
      <a:accent6>
        <a:srgbClr val="E8D3A2"/>
      </a:accent6>
      <a:hlink>
        <a:srgbClr val="330065"/>
      </a:hlink>
      <a:folHlink>
        <a:srgbClr val="8C8C8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39009</TotalTime>
  <Words>2122</Words>
  <Application>Microsoft Macintosh PowerPoint</Application>
  <PresentationFormat>Widescreen</PresentationFormat>
  <Paragraphs>505</Paragraphs>
  <Slides>25</Slides>
  <Notes>14</Notes>
  <HiddenSlides>8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Consolas</vt:lpstr>
      <vt:lpstr>Arial</vt:lpstr>
      <vt:lpstr>Source Code Pro</vt:lpstr>
      <vt:lpstr>Calibri</vt:lpstr>
      <vt:lpstr>Quattrocento Sans</vt:lpstr>
      <vt:lpstr>Office Theme</vt:lpstr>
      <vt:lpstr>PowerPoint Presentation</vt:lpstr>
      <vt:lpstr>Announcements &amp; Reminders</vt:lpstr>
      <vt:lpstr>(2D)ays Above Average: readData()</vt:lpstr>
      <vt:lpstr>(2D)ays Above Average: readData()</vt:lpstr>
      <vt:lpstr>(2D)ays Above Average: readData()</vt:lpstr>
      <vt:lpstr>(2D)ays Above Average: readData()</vt:lpstr>
      <vt:lpstr>(2D)ays Above Average: readData()</vt:lpstr>
      <vt:lpstr>(2D)ays Above Average: readData()</vt:lpstr>
      <vt:lpstr>(2D)ays Above Average: readData()</vt:lpstr>
      <vt:lpstr>(2D)ays Above Average: readData()</vt:lpstr>
      <vt:lpstr>(2D)ays Above Average: readData()</vt:lpstr>
      <vt:lpstr>(2D)ays Above Average: readData()</vt:lpstr>
      <vt:lpstr>(2D)ays Above Average: computeAverages()</vt:lpstr>
      <vt:lpstr>(PCM) Counting Elements that Meet a Condition</vt:lpstr>
      <vt:lpstr>(PCM) Modifying Elements of an Array</vt:lpstr>
      <vt:lpstr>(PCM) Searching for an Element</vt:lpstr>
      <vt:lpstr>(PCM) Shifting Elements</vt:lpstr>
      <vt:lpstr>(PCM) Looking at Multiple Elements in an Array</vt:lpstr>
      <vt:lpstr>(PCM) Array of Counters or "Tallying"</vt:lpstr>
      <vt:lpstr>(PCM) Common Ideas in Array Patterns</vt:lpstr>
      <vt:lpstr>(PCM) Your Questions on Arrays! (1/3)</vt:lpstr>
      <vt:lpstr>(PCM) Your Questions on Arrays! (2/3)</vt:lpstr>
      <vt:lpstr>(PCM) Your Questions on Arrays! (3/3)</vt:lpstr>
      <vt:lpstr>In reading P2 reflections…</vt:lpstr>
      <vt:lpstr>…and C3 reflections!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121</dc:title>
  <dc:creator>Brett Wortzman</dc:creator>
  <cp:lastModifiedBy>Matthew Wang</cp:lastModifiedBy>
  <cp:revision>173</cp:revision>
  <dcterms:created xsi:type="dcterms:W3CDTF">2020-09-29T18:40:50Z</dcterms:created>
  <dcterms:modified xsi:type="dcterms:W3CDTF">2024-05-24T18:13:54Z</dcterms:modified>
</cp:coreProperties>
</file>