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56" r:id="rId3"/>
    <p:sldId id="540" r:id="rId4"/>
    <p:sldId id="552" r:id="rId5"/>
    <p:sldId id="546" r:id="rId6"/>
    <p:sldId id="553" r:id="rId7"/>
    <p:sldId id="548" r:id="rId8"/>
  </p:sldIdLst>
  <p:sldSz cx="12192000" cy="6858000"/>
  <p:notesSz cx="6858000" cy="9144000"/>
  <p:embeddedFontLs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Montserrat ExtraBold" panose="00000900000000000000" pitchFamily="2" charset="0"/>
      <p:bold r:id="rId15"/>
      <p:italic r:id="rId16"/>
      <p:boldItalic r:id="rId17"/>
    </p:embeddedFont>
    <p:embeddedFont>
      <p:font typeface="Montserrat SemiBold" panose="000007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8C0"/>
    <a:srgbClr val="C00000"/>
    <a:srgbClr val="CFFFFD"/>
    <a:srgbClr val="0066FF"/>
    <a:srgbClr val="990033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D94174-759F-4E9F-A917-4BD2E83461CE}" v="598" dt="2025-08-20T17:59:04.539"/>
    <p1510:client id="{A3A03D83-45F4-461E-B79A-4D1D5A1F448B}" v="6" dt="2025-08-20T18:01:17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/>
    <p:restoredTop sz="95195"/>
  </p:normalViewPr>
  <p:slideViewPr>
    <p:cSldViewPr snapToGrid="0">
      <p:cViewPr varScale="1">
        <p:scale>
          <a:sx n="86" d="100"/>
          <a:sy n="86" d="100"/>
        </p:scale>
        <p:origin x="75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61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8/20/2025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A9FD2-4DAD-2D9B-2414-377DE8062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0E7BF-536A-B4E5-B4C6-CDB3B5319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5D552-D839-21D1-4FE7-843942CE0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5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AF4A259E-8954-943C-B319-FFF9A1D52C9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Final Exam Review &amp; Victory Lap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4644056-C1CB-FF56-7DC0-B3E23FC2DCB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Final Exam Review &amp; Victory Lap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303B80A5-70F3-832D-7FFA-C314525D08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 userDrawn="1"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D38F96B5-8459-DD2F-2195-003E212FD71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Final Exam Review &amp; Victory Lap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85EC665B-7EE2-407E-7259-5471819E5F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Google Shape;20;p33">
            <a:extLst>
              <a:ext uri="{FF2B5EF4-FFF2-40B4-BE49-F238E27FC236}">
                <a16:creationId xmlns:a16="http://schemas.microsoft.com/office/drawing/2014/main" id="{EEC4F47E-E48E-0485-436D-646281B9940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15 - Autumn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62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19B52D3-5279-B46B-498D-9DCECD6157AA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Final Exam Review &amp; Victory Lap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F867B4A1-1864-4DF3-6593-19420F5506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zR2xFWAKdzmnXETiz3xyG?si=3ec878de3d574b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5su/exam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uw.iasystem.org/survey/311906__;!!K-Hz7m0Vt54!gd7-Dbiikmjxf77-EOLsexBk3_C0t5uGpB-S_4EfdCb6ht5MptH_5uiTIYvT4yMfpOTHNmUdObOxJnEleik$" TargetMode="External"/><Relationship Id="rId2" Type="http://schemas.openxmlformats.org/officeDocument/2006/relationships/hyperlink" Target="https://uw.iasystem.org/survey/30938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gle/q1qTRsP9x6JYcCkg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urses.cs.washington.edu/courses/cse412/" TargetMode="External"/><Relationship Id="rId13" Type="http://schemas.openxmlformats.org/officeDocument/2006/relationships/hyperlink" Target="http://courses.cs.washington.edu/courses/cse340/" TargetMode="External"/><Relationship Id="rId18" Type="http://schemas.openxmlformats.org/officeDocument/2006/relationships/hyperlink" Target="https://courses.cs.washington.edu/courses/cse122/" TargetMode="External"/><Relationship Id="rId3" Type="http://schemas.openxmlformats.org/officeDocument/2006/relationships/hyperlink" Target="https://courses.cs.washington.edu/courses/cse160/" TargetMode="External"/><Relationship Id="rId7" Type="http://schemas.openxmlformats.org/officeDocument/2006/relationships/hyperlink" Target="https://courses.cs.washington.edu/courses/cse374/" TargetMode="External"/><Relationship Id="rId12" Type="http://schemas.openxmlformats.org/officeDocument/2006/relationships/hyperlink" Target="http://courses.cs.washington.edu/courses/cse331/" TargetMode="External"/><Relationship Id="rId17" Type="http://schemas.openxmlformats.org/officeDocument/2006/relationships/hyperlink" Target="https://www.cs.washington.edu/academics/ugrad/nonmajor-options/nonmajor-courses" TargetMode="External"/><Relationship Id="rId2" Type="http://schemas.openxmlformats.org/officeDocument/2006/relationships/hyperlink" Target="https://courses.cs.washington.edu/courses/cse154/" TargetMode="External"/><Relationship Id="rId16" Type="http://schemas.openxmlformats.org/officeDocument/2006/relationships/hyperlink" Target="https://www.cs.washington.edu/academics/ugrad/current-stud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urses.cs.washington.edu/courses/cse373/" TargetMode="External"/><Relationship Id="rId11" Type="http://schemas.openxmlformats.org/officeDocument/2006/relationships/hyperlink" Target="http://courses.cs.washington.edu/courses/cse311/" TargetMode="External"/><Relationship Id="rId5" Type="http://schemas.openxmlformats.org/officeDocument/2006/relationships/hyperlink" Target="https://courses.cs.washington.edu/courses/cse180/" TargetMode="External"/><Relationship Id="rId15" Type="http://schemas.openxmlformats.org/officeDocument/2006/relationships/hyperlink" Target="http://courses.cs.washington.edu/courses/cse351/" TargetMode="External"/><Relationship Id="rId10" Type="http://schemas.openxmlformats.org/officeDocument/2006/relationships/hyperlink" Target="https://courses.cs.washington.edu/courses/cse493e/" TargetMode="External"/><Relationship Id="rId19" Type="http://schemas.openxmlformats.org/officeDocument/2006/relationships/hyperlink" Target="https://courses.cs.washington.edu/courses/cse123/" TargetMode="External"/><Relationship Id="rId4" Type="http://schemas.openxmlformats.org/officeDocument/2006/relationships/hyperlink" Target="https://courses.cs.washington.edu/courses/cse163/" TargetMode="External"/><Relationship Id="rId9" Type="http://schemas.openxmlformats.org/officeDocument/2006/relationships/hyperlink" Target="https://courses.cs.washington.edu/courses/cse416/" TargetMode="External"/><Relationship Id="rId14" Type="http://schemas.openxmlformats.org/officeDocument/2006/relationships/hyperlink" Target="http://courses.cs.washington.edu/courses/cse34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Final Exam Review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071026" y="1757973"/>
            <a:ext cx="45399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was your favorite topic from the course?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74B9E11C-BC2F-0F12-78E3-D8A3F890F7F0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♣️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25su Lecture Tunes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♣️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20E3ABDC-4C5D-91D9-4C4E-BF4D641F9217}"/>
              </a:ext>
            </a:extLst>
          </p:cNvPr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AA14529E-31D6-824B-B7C7-C4A86E9E4265}"/>
              </a:ext>
            </a:extLst>
          </p:cNvPr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Google Shape;98;p1">
            <a:extLst>
              <a:ext uri="{FF2B5EF4-FFF2-40B4-BE49-F238E27FC236}">
                <a16:creationId xmlns:a16="http://schemas.microsoft.com/office/drawing/2014/main" id="{6ACD13D6-C83B-D215-6878-860C2511F364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 Swoffer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A66A6E-0908-8808-C8CE-1BB471761D17}"/>
              </a:ext>
            </a:extLst>
          </p:cNvPr>
          <p:cNvSpPr txBox="1"/>
          <p:nvPr/>
        </p:nvSpPr>
        <p:spPr>
          <a:xfrm>
            <a:off x="8180171" y="4640308"/>
            <a:ext cx="3494363" cy="10618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Abby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</a:p>
          <a:p>
            <a:pPr marR="0" algn="l" rtl="0" fontAlgn="t">
              <a:lnSpc>
                <a:spcPct val="150000"/>
              </a:lnSpc>
            </a:pP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Merav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Trey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9A70C6-C3CE-7414-C705-11B677568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069" y="5573805"/>
            <a:ext cx="1168774" cy="11687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(general)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R7 due </a:t>
            </a:r>
            <a:r>
              <a:rPr lang="en-US" b="1" dirty="0"/>
              <a:t>Thu, August 21</a:t>
            </a:r>
            <a:r>
              <a:rPr lang="en-US" b="1" baseline="30000" dirty="0"/>
              <a:t>st</a:t>
            </a:r>
            <a:r>
              <a:rPr lang="en-US" b="1" dirty="0"/>
              <a:t> at 11:59pm </a:t>
            </a:r>
            <a:r>
              <a:rPr lang="en-US" dirty="0"/>
              <a:t>– </a:t>
            </a:r>
            <a:r>
              <a:rPr lang="en-US" u="sng" dirty="0"/>
              <a:t>all</a:t>
            </a:r>
            <a:r>
              <a:rPr lang="en-US" dirty="0"/>
              <a:t> assignments eligible</a:t>
            </a:r>
          </a:p>
          <a:p>
            <a:r>
              <a:rPr lang="en-US" dirty="0"/>
              <a:t>Extra resub due </a:t>
            </a:r>
            <a:r>
              <a:rPr lang="en-US" b="1" dirty="0"/>
              <a:t>Friday, August 22</a:t>
            </a:r>
            <a:r>
              <a:rPr lang="en-US" b="1" baseline="30000" dirty="0"/>
              <a:t>nd</a:t>
            </a:r>
            <a:r>
              <a:rPr lang="en-US" b="1" dirty="0"/>
              <a:t> at </a:t>
            </a:r>
            <a:r>
              <a:rPr lang="en-US" b="1" i="1" dirty="0"/>
              <a:t>5:00 PM</a:t>
            </a:r>
            <a:r>
              <a:rPr lang="en-US" dirty="0"/>
              <a:t> – </a:t>
            </a:r>
            <a:r>
              <a:rPr lang="en-US" u="sng" dirty="0"/>
              <a:t>all</a:t>
            </a:r>
            <a:r>
              <a:rPr lang="en-US" dirty="0"/>
              <a:t> assignments eligible</a:t>
            </a:r>
          </a:p>
          <a:p>
            <a:pPr lvl="1"/>
            <a:r>
              <a:rPr lang="en-US" dirty="0"/>
              <a:t>Emails were sent to those who have completed 9 PSWs</a:t>
            </a:r>
          </a:p>
          <a:p>
            <a:r>
              <a:rPr lang="en-US" dirty="0"/>
              <a:t>Today is the </a:t>
            </a:r>
            <a:r>
              <a:rPr lang="en-US" u="sng" dirty="0"/>
              <a:t>last day</a:t>
            </a:r>
            <a:r>
              <a:rPr lang="en-US" dirty="0"/>
              <a:t> for IPL &amp; instructor office hours</a:t>
            </a:r>
          </a:p>
          <a:p>
            <a:r>
              <a:rPr lang="en-US" dirty="0"/>
              <a:t>Final Exam: </a:t>
            </a:r>
            <a:r>
              <a:rPr lang="en-US" b="1" dirty="0"/>
              <a:t>Friday, August 22</a:t>
            </a:r>
            <a:r>
              <a:rPr lang="en-US" b="1" baseline="30000" dirty="0"/>
              <a:t>nd</a:t>
            </a:r>
            <a:r>
              <a:rPr lang="en-US" b="1" dirty="0"/>
              <a:t> from 12:00 - 1:00pm in JHN 075</a:t>
            </a:r>
          </a:p>
          <a:p>
            <a:pPr lvl="1"/>
            <a:r>
              <a:rPr lang="en-US" dirty="0"/>
              <a:t>Review the </a:t>
            </a:r>
            <a:r>
              <a:rPr lang="en-US" dirty="0">
                <a:hlinkClick r:id="rId3"/>
              </a:rPr>
              <a:t>Exam page of website</a:t>
            </a:r>
            <a:r>
              <a:rPr lang="en-US" dirty="0"/>
              <a:t> (with policies &amp; resources)</a:t>
            </a:r>
          </a:p>
          <a:p>
            <a:r>
              <a:rPr lang="en-US" dirty="0"/>
              <a:t>Gumball meetup </a:t>
            </a:r>
            <a:r>
              <a:rPr lang="en-US" b="1" dirty="0"/>
              <a:t>TODAY</a:t>
            </a:r>
            <a:r>
              <a:rPr lang="en-US" dirty="0"/>
              <a:t> from </a:t>
            </a:r>
            <a:r>
              <a:rPr lang="en-US" b="1" dirty="0"/>
              <a:t>2:30 - 4:00pm</a:t>
            </a:r>
            <a:r>
              <a:rPr lang="en-US" dirty="0"/>
              <a:t> near Drumheller Fountain!!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9F6A-CDA7-D618-1F02-CD6225B7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Evaluations and Awards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ADB4E-1639-8F15-DA58-E055B9FD5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/>
              <a:t>Please give us feedback! </a:t>
            </a:r>
          </a:p>
          <a:p>
            <a:r>
              <a:rPr lang="en-US" dirty="0">
                <a:hlinkClick r:id="rId2"/>
              </a:rPr>
              <a:t>Cours</a:t>
            </a:r>
            <a:r>
              <a:rPr lang="en-US" dirty="0">
                <a:hlinkClick r:id="rId3"/>
              </a:rPr>
              <a:t>e Eva</a:t>
            </a:r>
            <a:r>
              <a:rPr lang="en-US" dirty="0">
                <a:hlinkClick r:id="rId2"/>
              </a:rPr>
              <a:t>l</a:t>
            </a:r>
            <a:r>
              <a:rPr lang="en-US" dirty="0"/>
              <a:t>s are due </a:t>
            </a:r>
            <a:r>
              <a:rPr lang="en-US" b="1" dirty="0"/>
              <a:t>Friday, August 22</a:t>
            </a:r>
            <a:r>
              <a:rPr lang="en-US" b="1" baseline="30000" dirty="0"/>
              <a:t>nd</a:t>
            </a:r>
            <a:r>
              <a:rPr lang="en-US" b="1" dirty="0"/>
              <a:t> at 11:59 PM</a:t>
            </a:r>
          </a:p>
          <a:p>
            <a:r>
              <a:rPr lang="en-US" dirty="0">
                <a:hlinkClick r:id="rId4"/>
              </a:rPr>
              <a:t>TA Evals</a:t>
            </a:r>
            <a:r>
              <a:rPr lang="en-US" dirty="0"/>
              <a:t> are due </a:t>
            </a:r>
            <a:r>
              <a:rPr lang="en-US" b="1" dirty="0"/>
              <a:t>Sunday, August 24</a:t>
            </a:r>
            <a:r>
              <a:rPr lang="en-US" b="1" baseline="30000" dirty="0"/>
              <a:t>th</a:t>
            </a:r>
            <a:r>
              <a:rPr lang="en-US" b="1" dirty="0"/>
              <a:t> at 11:59 PM</a:t>
            </a:r>
          </a:p>
          <a:p>
            <a:endParaRPr lang="en-US" b="1" dirty="0"/>
          </a:p>
          <a:p>
            <a:pPr marL="114300" indent="0">
              <a:buNone/>
            </a:pPr>
            <a:r>
              <a:rPr lang="en-US" dirty="0">
                <a:hlinkClick r:id="" action="ppaction://noaction"/>
              </a:rPr>
              <a:t>Bob Bandes TA award</a:t>
            </a:r>
            <a:r>
              <a:rPr lang="en-US" dirty="0"/>
              <a:t> nominations open! </a:t>
            </a:r>
            <a:endParaRPr lang="en-US" b="1" dirty="0"/>
          </a:p>
          <a:p>
            <a:r>
              <a:rPr lang="en-US" dirty="0"/>
              <a:t>thought your TA was the goat? write them a nomination!</a:t>
            </a:r>
          </a:p>
          <a:p>
            <a:r>
              <a:rPr lang="en-US" dirty="0"/>
              <a:t>fun fact: some of our faculty won the award when </a:t>
            </a:r>
            <a:r>
              <a:rPr lang="en-US" i="1" dirty="0"/>
              <a:t>they</a:t>
            </a:r>
            <a:r>
              <a:rPr lang="en-US" dirty="0"/>
              <a:t> were TAs!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7B2BC-F08E-5884-37D9-BA82B187DC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3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3A1E-C90A-7A45-1AB8-686B700E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Courses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C12D6-0440-705B-3BAD-5793B410CB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Google Shape;104;p5">
            <a:extLst>
              <a:ext uri="{FF2B5EF4-FFF2-40B4-BE49-F238E27FC236}">
                <a16:creationId xmlns:a16="http://schemas.microsoft.com/office/drawing/2014/main" id="{45A41009-FE93-1D53-4544-07294DE8C4B4}"/>
              </a:ext>
            </a:extLst>
          </p:cNvPr>
          <p:cNvGraphicFramePr/>
          <p:nvPr/>
        </p:nvGraphicFramePr>
        <p:xfrm>
          <a:off x="838200" y="2073682"/>
          <a:ext cx="5874075" cy="4191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Overview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CSE 154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Intro. to web programming (several languages)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CSE 160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 programming, data analysis (Python)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CSE 163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Intermediate programming, data analysis (Python)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CSE 180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 to data science (Python)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CSE 373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structures and algorithms (in Java)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CSE 374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Low-level programming and tools (C/C++)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CSE 412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 to Data Visualization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CSE 416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Intro. to Machine Learning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CSE 493E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Accessibility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3692916028"/>
                  </a:ext>
                </a:extLst>
              </a:tr>
            </a:tbl>
          </a:graphicData>
        </a:graphic>
      </p:graphicFrame>
      <p:sp>
        <p:nvSpPr>
          <p:cNvPr id="6" name="Google Shape;106;p5">
            <a:extLst>
              <a:ext uri="{FF2B5EF4-FFF2-40B4-BE49-F238E27FC236}">
                <a16:creationId xmlns:a16="http://schemas.microsoft.com/office/drawing/2014/main" id="{D21940F4-BA1E-2DA5-18E9-28B3AFF43E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663" y="2437733"/>
            <a:ext cx="4761473" cy="48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Majors</a:t>
            </a:r>
            <a:endParaRPr dirty="0"/>
          </a:p>
        </p:txBody>
      </p:sp>
      <p:graphicFrame>
        <p:nvGraphicFramePr>
          <p:cNvPr id="7" name="Google Shape;107;p5">
            <a:extLst>
              <a:ext uri="{FF2B5EF4-FFF2-40B4-BE49-F238E27FC236}">
                <a16:creationId xmlns:a16="http://schemas.microsoft.com/office/drawing/2014/main" id="{848090E3-52A7-4751-5D19-B35C90BF6E24}"/>
              </a:ext>
            </a:extLst>
          </p:cNvPr>
          <p:cNvGraphicFramePr/>
          <p:nvPr/>
        </p:nvGraphicFramePr>
        <p:xfrm>
          <a:off x="7104662" y="2917924"/>
          <a:ext cx="4884568" cy="2612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3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2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Overview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CSE 311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Mathematical foundations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CSE 331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Software design/implementation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CSE 340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 programming (mobile apps)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CSE 341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Programming languages (!!)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CSE 351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Hardware / Software Interface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Google Shape;108;p5">
            <a:extLst>
              <a:ext uri="{FF2B5EF4-FFF2-40B4-BE49-F238E27FC236}">
                <a16:creationId xmlns:a16="http://schemas.microsoft.com/office/drawing/2014/main" id="{DCE71AC5-1365-2C7E-8357-987986CCBEEA}"/>
              </a:ext>
            </a:extLst>
          </p:cNvPr>
          <p:cNvSpPr txBox="1">
            <a:spLocks/>
          </p:cNvSpPr>
          <p:nvPr/>
        </p:nvSpPr>
        <p:spPr>
          <a:xfrm>
            <a:off x="838200" y="1655225"/>
            <a:ext cx="4788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200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Non-majors</a:t>
            </a:r>
          </a:p>
        </p:txBody>
      </p:sp>
      <p:sp>
        <p:nvSpPr>
          <p:cNvPr id="9" name="Google Shape;109;p5">
            <a:extLst>
              <a:ext uri="{FF2B5EF4-FFF2-40B4-BE49-F238E27FC236}">
                <a16:creationId xmlns:a16="http://schemas.microsoft.com/office/drawing/2014/main" id="{62046D31-E074-517A-B535-A42DF6465E06}"/>
              </a:ext>
            </a:extLst>
          </p:cNvPr>
          <p:cNvSpPr txBox="1"/>
          <p:nvPr/>
        </p:nvSpPr>
        <p:spPr>
          <a:xfrm>
            <a:off x="838200" y="6406343"/>
            <a:ext cx="105124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See: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https://www.cs.washington.edu/academics/ugrad/current-students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https://www.cs.washington.edu/academics/ugrad/nonmajor-options/nonmajor-courses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10;p5">
            <a:extLst>
              <a:ext uri="{FF2B5EF4-FFF2-40B4-BE49-F238E27FC236}">
                <a16:creationId xmlns:a16="http://schemas.microsoft.com/office/drawing/2014/main" id="{8131BC1B-C4F9-C81C-2FC0-DBD125923EBC}"/>
              </a:ext>
            </a:extLst>
          </p:cNvPr>
          <p:cNvSpPr txBox="1"/>
          <p:nvPr/>
        </p:nvSpPr>
        <p:spPr>
          <a:xfrm>
            <a:off x="838201" y="1174807"/>
            <a:ext cx="561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“What can I do next?”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" name="Google Shape;111;p5">
            <a:extLst>
              <a:ext uri="{FF2B5EF4-FFF2-40B4-BE49-F238E27FC236}">
                <a16:creationId xmlns:a16="http://schemas.microsoft.com/office/drawing/2014/main" id="{E5DFA701-9FF1-D4A1-3EE9-D7DC970A7281}"/>
              </a:ext>
            </a:extLst>
          </p:cNvPr>
          <p:cNvGraphicFramePr/>
          <p:nvPr/>
        </p:nvGraphicFramePr>
        <p:xfrm>
          <a:off x="7104661" y="1134913"/>
          <a:ext cx="4884568" cy="1183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09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5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Overview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CSE 122</a:t>
                      </a:r>
                      <a:endParaRPr sz="18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Data structures, object-oriented programming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CSE 123</a:t>
                      </a:r>
                      <a:endParaRPr sz="18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More OOP, recursion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Google Shape;113;p5">
            <a:extLst>
              <a:ext uri="{FF2B5EF4-FFF2-40B4-BE49-F238E27FC236}">
                <a16:creationId xmlns:a16="http://schemas.microsoft.com/office/drawing/2014/main" id="{1A8C1BD2-C013-932D-6C11-1296105C3CDB}"/>
              </a:ext>
            </a:extLst>
          </p:cNvPr>
          <p:cNvSpPr txBox="1"/>
          <p:nvPr/>
        </p:nvSpPr>
        <p:spPr>
          <a:xfrm>
            <a:off x="7104661" y="5532281"/>
            <a:ext cx="48845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tech-related majors: </a:t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Informatics, ACMS, HCDE, Electrical &amp; Computer Engineering, …</a:t>
            </a:r>
            <a:endParaRPr dirty="0"/>
          </a:p>
        </p:txBody>
      </p:sp>
      <p:sp>
        <p:nvSpPr>
          <p:cNvPr id="13" name="Google Shape;114;p5">
            <a:extLst>
              <a:ext uri="{FF2B5EF4-FFF2-40B4-BE49-F238E27FC236}">
                <a16:creationId xmlns:a16="http://schemas.microsoft.com/office/drawing/2014/main" id="{E2558EFF-C474-BB49-9165-835A475B4599}"/>
              </a:ext>
            </a:extLst>
          </p:cNvPr>
          <p:cNvSpPr txBox="1"/>
          <p:nvPr/>
        </p:nvSpPr>
        <p:spPr>
          <a:xfrm>
            <a:off x="7104662" y="626774"/>
            <a:ext cx="4761473" cy="48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12X!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20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FADFBD8-C803-78FF-F1DC-345ACB88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Thank your </a:t>
            </a:r>
            <a:r>
              <a:rPr lang="en-US" u="sng" dirty="0"/>
              <a:t>lovely</a:t>
            </a:r>
            <a:r>
              <a:rPr lang="en-US" dirty="0"/>
              <a:t> TAs!</a:t>
            </a: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49FF184A-8CF7-438F-A94C-065E414B008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2A504B7-EA3B-73C7-6728-720C892A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80" y="1397795"/>
            <a:ext cx="2511785" cy="249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EFDCE5A-A20D-E18B-87F3-FB5259A7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5" y="4089141"/>
            <a:ext cx="2511785" cy="249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812EFDB-BB8D-9711-2316-1C0A311B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678" y="1484011"/>
            <a:ext cx="2516521" cy="25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2779486A-8223-0259-56C5-917BC26E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92" y="3986730"/>
            <a:ext cx="2584050" cy="25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9C3B1DB0-1367-0828-0F5C-249D635D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6" y="1491737"/>
            <a:ext cx="2476880" cy="249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2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43347-EBBD-B938-23FC-A38717E0E9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Google Shape;169;p10">
            <a:extLst>
              <a:ext uri="{FF2B5EF4-FFF2-40B4-BE49-F238E27FC236}">
                <a16:creationId xmlns:a16="http://schemas.microsoft.com/office/drawing/2014/main" id="{ED8CE505-2100-3B6D-F822-73E9FBE40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1450" y="423056"/>
            <a:ext cx="7049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700" dirty="0"/>
              <a:t>Thank you!</a:t>
            </a:r>
            <a:endParaRPr sz="5100" dirty="0"/>
          </a:p>
        </p:txBody>
      </p:sp>
      <p:pic>
        <p:nvPicPr>
          <p:cNvPr id="2" name="Picture 2" descr="fluffy tricolor corgi laying bent at an angle on a colorful rug">
            <a:extLst>
              <a:ext uri="{FF2B5EF4-FFF2-40B4-BE49-F238E27FC236}">
                <a16:creationId xmlns:a16="http://schemas.microsoft.com/office/drawing/2014/main" id="{F633647D-658D-467C-3FA9-D567B8632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r="17091" b="16367"/>
          <a:stretch/>
        </p:blipFill>
        <p:spPr bwMode="auto">
          <a:xfrm>
            <a:off x="3943349" y="1946232"/>
            <a:ext cx="4305302" cy="29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E1FF3-3257-CD79-4F02-6BA125474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E0520-FCCB-ED6E-EF91-5080731F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Exam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4BEBB-4A30-89C7-25D1-9E21AC06E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1" y="1219200"/>
            <a:ext cx="11054542" cy="52685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Mini-exam overview</a:t>
            </a:r>
          </a:p>
          <a:p>
            <a:pPr lvl="1"/>
            <a:r>
              <a:rPr lang="en-US" dirty="0"/>
              <a:t>This mini-final does </a:t>
            </a:r>
            <a:r>
              <a:rPr lang="en-US" b="1" dirty="0"/>
              <a:t>not</a:t>
            </a:r>
            <a:r>
              <a:rPr lang="en-US" dirty="0"/>
              <a:t> necessarily reflect the difficulty and length of the actual final</a:t>
            </a:r>
          </a:p>
          <a:p>
            <a:pPr lvl="1"/>
            <a:r>
              <a:rPr lang="en-US" dirty="0"/>
              <a:t>Opportunity to try exam-style problems on paper</a:t>
            </a:r>
          </a:p>
          <a:p>
            <a:r>
              <a:rPr lang="en-US" dirty="0"/>
              <a:t>3 problems</a:t>
            </a:r>
          </a:p>
          <a:p>
            <a:pPr lvl="1"/>
            <a:r>
              <a:rPr lang="en-US" dirty="0"/>
              <a:t>Code comprehension</a:t>
            </a:r>
          </a:p>
          <a:p>
            <a:pPr lvl="1"/>
            <a:r>
              <a:rPr lang="en-US" dirty="0"/>
              <a:t>Debugging</a:t>
            </a:r>
          </a:p>
          <a:p>
            <a:pPr lvl="1"/>
            <a:r>
              <a:rPr lang="en-US" dirty="0"/>
              <a:t>Programming</a:t>
            </a:r>
          </a:p>
          <a:p>
            <a:r>
              <a:rPr lang="en-US" dirty="0"/>
              <a:t>Task for today:</a:t>
            </a:r>
          </a:p>
          <a:p>
            <a:pPr lvl="1"/>
            <a:r>
              <a:rPr lang="en-US" dirty="0"/>
              <a:t>Work through each problem (one at a time) independently</a:t>
            </a:r>
          </a:p>
          <a:p>
            <a:pPr lvl="1"/>
            <a:r>
              <a:rPr lang="en-US" dirty="0"/>
              <a:t>Then, your lovely TAs will walk through their solutions and thought processes for each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931CF-1D69-6A20-92DF-AC1690DD8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15671</TotalTime>
  <Words>466</Words>
  <Application>Microsoft Office PowerPoint</Application>
  <PresentationFormat>Widescreen</PresentationFormat>
  <Paragraphs>96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Montserrat</vt:lpstr>
      <vt:lpstr>Montserrat ExtraBold</vt:lpstr>
      <vt:lpstr>Calibri</vt:lpstr>
      <vt:lpstr>Montserrat SemiBold</vt:lpstr>
      <vt:lpstr>Arial</vt:lpstr>
      <vt:lpstr>CSE 12X (adopted from CSE 373)</vt:lpstr>
      <vt:lpstr>Final Exam Review</vt:lpstr>
      <vt:lpstr>Announcements, Reminders (general)</vt:lpstr>
      <vt:lpstr>Evaluations and Awards</vt:lpstr>
      <vt:lpstr>Future Courses </vt:lpstr>
      <vt:lpstr>Thank your lovely TAs!</vt:lpstr>
      <vt:lpstr>Thank you!</vt:lpstr>
      <vt:lpstr>In-Class Exam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Hannah Swoffer</cp:lastModifiedBy>
  <cp:revision>604</cp:revision>
  <dcterms:modified xsi:type="dcterms:W3CDTF">2025-08-20T18:03:01Z</dcterms:modified>
</cp:coreProperties>
</file>