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6" r:id="rId3"/>
    <p:sldId id="356" r:id="rId4"/>
    <p:sldId id="540" r:id="rId5"/>
    <p:sldId id="518" r:id="rId6"/>
    <p:sldId id="519" r:id="rId7"/>
    <p:sldId id="520" r:id="rId8"/>
    <p:sldId id="541" r:id="rId9"/>
    <p:sldId id="495" r:id="rId10"/>
    <p:sldId id="497" r:id="rId11"/>
    <p:sldId id="485" r:id="rId12"/>
    <p:sldId id="486" r:id="rId13"/>
    <p:sldId id="489" r:id="rId14"/>
    <p:sldId id="488" r:id="rId15"/>
    <p:sldId id="487" r:id="rId16"/>
    <p:sldId id="542" r:id="rId17"/>
  </p:sldIdLst>
  <p:sldSz cx="12192000" cy="6858000"/>
  <p:notesSz cx="6858000" cy="9144000"/>
  <p:embeddedFontLs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ExtraBold" panose="00000900000000000000" pitchFamily="2" charset="0"/>
      <p:bold r:id="rId28"/>
      <p:italic r:id="rId29"/>
      <p:bold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3"/>
    <p:restoredTop sz="95143"/>
  </p:normalViewPr>
  <p:slideViewPr>
    <p:cSldViewPr snapToGrid="0">
      <p:cViewPr varScale="1">
        <p:scale>
          <a:sx n="83" d="100"/>
          <a:sy n="83" d="100"/>
        </p:scale>
        <p:origin x="7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8/15/2025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4DCE-D279-B85D-6768-E2A55494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9E88-CA3A-92A8-235B-73106AA72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41322-7839-69E3-AB40-1929FE9C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C48A74E-1F7B-CB47-BA0F-643CC0922FE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Array Patterns /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ACEF-29A9-2AB6-3A66-4D38D88E0D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1795" y="5618018"/>
            <a:ext cx="1117023" cy="1117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5E96C26-DDA6-C437-E701-6AF228ACA8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Array Patterns /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919B4-B573-C8AC-D0F8-D0358022A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9452" y="194066"/>
            <a:ext cx="804431" cy="804431"/>
          </a:xfrm>
          <a:prstGeom prst="rect">
            <a:avLst/>
          </a:prstGeom>
        </p:spPr>
      </p:pic>
      <p:pic>
        <p:nvPicPr>
          <p:cNvPr id="8" name="Picture 7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9149AEEA-0D8D-78CF-7170-8EA2BB034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4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57DB0F9-53BC-4B80-90E2-88ACC992A7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Array Patterns /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76345-E062-6CAC-C63F-ADA57A45B3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9452" y="194066"/>
            <a:ext cx="804431" cy="804431"/>
          </a:xfrm>
          <a:prstGeom prst="rect">
            <a:avLst/>
          </a:prstGeom>
        </p:spPr>
      </p:pic>
      <p:pic>
        <p:nvPicPr>
          <p:cNvPr id="6" name="Picture 5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79D14B05-7340-0261-CB55-B11DB3232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  <p:pic>
        <p:nvPicPr>
          <p:cNvPr id="5" name="Picture 4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89459509-955C-0DB1-80FF-0545A9E11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46AA9328-B044-37E1-1F2C-0C8FB5CEB65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Array Patterns /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619DE618-E262-B5FE-CF86-1CA018A4D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Array Patterns /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6" r:id="rId3"/>
    <p:sldLayoutId id="2147483657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7393/discussion/673594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stem.org/us/courses/79683/discussion/68591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uw.iasystem.org/survey/311906__;!!K-Hz7m0Vt54!gd7-Dbiikmjxf77-EOLsexBk3_C0t5uGpB-S_4EfdCb6ht5MptH_5uiTIYvT4yMfpOTHNmUdObOxJnEleik$" TargetMode="External"/><Relationship Id="rId2" Type="http://schemas.openxmlformats.org/officeDocument/2006/relationships/hyperlink" Target="https://uw.iasystem.org/survey/30938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Array Patterns / Putting It All Together</a:t>
            </a:r>
            <a:endParaRPr sz="36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F55C2E48-CB62-CA71-4AA9-6DFC12F32C13}"/>
              </a:ext>
            </a:extLst>
          </p:cNvPr>
          <p:cNvSpPr txBox="1"/>
          <p:nvPr/>
        </p:nvSpPr>
        <p:spPr>
          <a:xfrm>
            <a:off x="7148276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left on your 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2024-25 academic year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bucket list?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F7E22341-4729-AA41-3A73-7C3D35AFD73D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01F1EB73-014A-1A23-7290-FF338D957FC8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7;p1">
            <a:extLst>
              <a:ext uri="{FF2B5EF4-FFF2-40B4-BE49-F238E27FC236}">
                <a16:creationId xmlns:a16="http://schemas.microsoft.com/office/drawing/2014/main" id="{A519A452-581A-D5D9-8471-BAA4F3017D74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81A4E224-47C5-E03C-4724-4120A1F41211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D1E30-04FE-A460-19B6-14BD5C753413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B423-DE3D-FE42-1A8D-9FA11DFF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692B-F742-1FFF-EF6E-B0B1D861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Counting Elements that Meet a Condition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1A6F-C3FD-8242-0AF2-A2D7C49E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952"/>
            <a:ext cx="10515600" cy="42280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114300" indent="0">
              <a:buNone/>
            </a:pP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955675-AF13-C452-E3AF-76998EA5ED63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6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B2C4-2A4D-EA64-3820-5B96739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9402-A845-D0C6-320E-20616280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Modifying Elements of an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7DB3-9F59-52F1-DD0E-8985FE23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F7C088-B278-9A08-2A01-12D8DAFD0CC1}"/>
              </a:ext>
            </a:extLst>
          </p:cNvPr>
          <p:cNvGraphicFramePr>
            <a:graphicFrameLocks noGrp="1"/>
          </p:cNvGraphicFramePr>
          <p:nvPr/>
        </p:nvGraphicFramePr>
        <p:xfrm>
          <a:off x="2224193" y="1400429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33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7425-8721-E587-E59E-3D66BED7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265-6747-A0EF-1875-E40BC1A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Searching for an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D341-9508-98A5-61E5-00389E47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       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177CB8-5C67-1A3B-A948-BC23491C184B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“one"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245495F-8580-9A0A-18C1-1D79596CD81B}"/>
              </a:ext>
            </a:extLst>
          </p:cNvPr>
          <p:cNvSpPr txBox="1"/>
          <p:nvPr/>
        </p:nvSpPr>
        <p:spPr>
          <a:xfrm>
            <a:off x="3557047" y="3643457"/>
            <a:ext cx="3865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nsolas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19576-1BE8-C3EC-4575-6D348921BCEC}"/>
              </a:ext>
            </a:extLst>
          </p:cNvPr>
          <p:cNvSpPr txBox="1"/>
          <p:nvPr/>
        </p:nvSpPr>
        <p:spPr>
          <a:xfrm>
            <a:off x="2410119" y="5253870"/>
            <a:ext cx="512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9966"/>
                </a:solidFill>
                <a:latin typeface="Consola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37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1146766" cy="7626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3A7A7A"/>
                </a:solidFill>
              </a:rPr>
              <a:t>(PCM) </a:t>
            </a:r>
            <a:r>
              <a:rPr lang="en-US" sz="3200" b="1" dirty="0"/>
              <a:t>Analyzing Multiple Elements in an Array (</a:t>
            </a:r>
            <a:r>
              <a:rPr lang="en-US" sz="3200" b="1" dirty="0" err="1"/>
              <a:t>isPalindrome</a:t>
            </a:r>
            <a:r>
              <a:rPr lang="en-US" sz="3200" b="1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/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0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83CC-FF89-AF35-C540-05218B2C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755-D9E1-D923-838B-6CFDA38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Shifting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2BB5-D7FF-3723-759D-C09BDE8B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                         ; 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77BAA4-55DB-12A8-BD08-AAEF8697328A}"/>
              </a:ext>
            </a:extLst>
          </p:cNvPr>
          <p:cNvGraphicFramePr>
            <a:graphicFrameLocks noGrp="1"/>
          </p:cNvGraphicFramePr>
          <p:nvPr/>
        </p:nvGraphicFramePr>
        <p:xfrm>
          <a:off x="2516334" y="1406259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8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BF766-6990-C54F-30BB-3B56EB565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AFF2-CF2D-C47A-B62A-5AD59F0F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9A426-D3EB-CB9C-C146-98C9EC484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Reminders, Final Exam Logistics</a:t>
            </a:r>
          </a:p>
          <a:p>
            <a:r>
              <a:rPr lang="en-US" dirty="0">
                <a:solidFill>
                  <a:schemeClr val="tx1"/>
                </a:solidFill>
              </a:rPr>
              <a:t>PCM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053CC-237D-4716-BCD6-0BE007A881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3B52FCB-A47D-0CF0-AD23-DF47BD85ADD8}"/>
              </a:ext>
            </a:extLst>
          </p:cNvPr>
          <p:cNvSpPr/>
          <p:nvPr/>
        </p:nvSpPr>
        <p:spPr>
          <a:xfrm rot="10800000">
            <a:off x="3757516" y="2754415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Reminders, Final Exam Logistics</a:t>
            </a:r>
          </a:p>
          <a:p>
            <a:r>
              <a:rPr lang="en-US" dirty="0">
                <a:solidFill>
                  <a:schemeClr val="tx1"/>
                </a:solidFill>
              </a:rPr>
              <a:t>PCM Review</a:t>
            </a:r>
          </a:p>
          <a:p>
            <a:r>
              <a:rPr lang="en-US" dirty="0"/>
              <a:t>Code Example(s)!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8738225" y="165297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R6 released, due Tuesday, August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sz="2400" dirty="0"/>
              <a:t>Eligible: </a:t>
            </a:r>
            <a:r>
              <a:rPr lang="en-US" sz="2400" b="1" dirty="0"/>
              <a:t>C2</a:t>
            </a:r>
            <a:r>
              <a:rPr lang="en-US" sz="2400" dirty="0"/>
              <a:t>, P2, C3</a:t>
            </a:r>
            <a:endParaRPr lang="en-US" dirty="0"/>
          </a:p>
          <a:p>
            <a:r>
              <a:rPr lang="en-US" dirty="0"/>
              <a:t>P3 released, due </a:t>
            </a:r>
            <a:r>
              <a:rPr lang="en-US" i="1" dirty="0"/>
              <a:t>Wednesday, August 20</a:t>
            </a:r>
            <a:r>
              <a:rPr lang="en-US" i="1" baseline="30000" dirty="0"/>
              <a:t>th</a:t>
            </a:r>
          </a:p>
          <a:p>
            <a:pPr lvl="1"/>
            <a:r>
              <a:rPr lang="en-US" sz="2400" dirty="0"/>
              <a:t>Note: you will get feedback </a:t>
            </a:r>
            <a:r>
              <a:rPr lang="en-US" sz="2400" i="1" dirty="0"/>
              <a:t>after</a:t>
            </a:r>
            <a:r>
              <a:rPr lang="en-US" sz="2400" dirty="0"/>
              <a:t> R7 &amp; extra resub is due</a:t>
            </a:r>
            <a:endParaRPr lang="en-US" sz="2400" b="1" i="1" baseline="30000" dirty="0"/>
          </a:p>
          <a:p>
            <a:r>
              <a:rPr lang="en-US" dirty="0"/>
              <a:t>Note: </a:t>
            </a:r>
            <a:r>
              <a:rPr lang="en-US" u="sng" dirty="0"/>
              <a:t>all</a:t>
            </a:r>
            <a:r>
              <a:rPr lang="en-US" dirty="0"/>
              <a:t> assignments will be eligible for resubmission in R7!</a:t>
            </a:r>
          </a:p>
          <a:p>
            <a:pPr lvl="1"/>
            <a:r>
              <a:rPr lang="en-US" dirty="0"/>
              <a:t> R7 due Thursday, August 21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Extra PSW resub due Friday, August 22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i="1" dirty="0"/>
              <a:t>at 5:00 PM</a:t>
            </a:r>
            <a:endParaRPr lang="en-US" dirty="0"/>
          </a:p>
          <a:p>
            <a:r>
              <a:rPr lang="en-US" dirty="0"/>
              <a:t>Details about the </a:t>
            </a:r>
            <a:r>
              <a:rPr lang="en-US" dirty="0">
                <a:hlinkClick r:id="rId3"/>
              </a:rPr>
              <a:t>PSW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 Ex</a:t>
            </a:r>
            <a:r>
              <a:rPr lang="en-US" dirty="0">
                <a:sym typeface="Wingdings" panose="05000000000000000000" pitchFamily="2" charset="2"/>
                <a:hlinkClick r:id="rId4"/>
              </a:rPr>
              <a:t>tra</a:t>
            </a:r>
            <a:r>
              <a:rPr lang="en-US" dirty="0">
                <a:sym typeface="Wingdings" panose="05000000000000000000" pitchFamily="2" charset="2"/>
                <a:hlinkClick r:id="rId3"/>
              </a:rPr>
              <a:t> Resub posted on Ed</a:t>
            </a:r>
            <a:r>
              <a:rPr lang="en-US" dirty="0">
                <a:sym typeface="Wingdings" panose="05000000000000000000" pitchFamily="2" charset="2"/>
              </a:rPr>
              <a:t>! </a:t>
            </a:r>
            <a:endParaRPr lang="en-US" dirty="0"/>
          </a:p>
          <a:p>
            <a:r>
              <a:rPr lang="en-US" dirty="0"/>
              <a:t>Final exam on </a:t>
            </a:r>
            <a:r>
              <a:rPr lang="en-US" b="1" dirty="0"/>
              <a:t>Friday, August 22nd from 12:00-1:00 PM</a:t>
            </a:r>
            <a:r>
              <a:rPr lang="en-US" dirty="0"/>
              <a:t> during lecture</a:t>
            </a:r>
          </a:p>
          <a:p>
            <a:pPr lvl="1"/>
            <a:r>
              <a:rPr lang="en-US" dirty="0"/>
              <a:t>Wednesday’s class will be TA-led final exam review </a:t>
            </a:r>
          </a:p>
          <a:p>
            <a:r>
              <a:rPr lang="en-US" dirty="0"/>
              <a:t>Gumball meetup on Wednesday, August 20</a:t>
            </a:r>
            <a:r>
              <a:rPr lang="en-US" baseline="30000" dirty="0"/>
              <a:t>th</a:t>
            </a:r>
            <a:r>
              <a:rPr lang="en-US" dirty="0"/>
              <a:t> from 2:30-4:00 PM near Drumheller fountain!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9F6A-CDA7-D618-1F02-CD6225B7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 and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ADB4E-1639-8F15-DA58-E055B9FD5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/>
              <a:t>Please give us feedback! </a:t>
            </a:r>
          </a:p>
          <a:p>
            <a:r>
              <a:rPr lang="en-US" dirty="0">
                <a:hlinkClick r:id="rId2"/>
              </a:rPr>
              <a:t>Cours</a:t>
            </a:r>
            <a:r>
              <a:rPr lang="en-US" dirty="0">
                <a:hlinkClick r:id="rId3"/>
              </a:rPr>
              <a:t>e Eva</a:t>
            </a:r>
            <a:r>
              <a:rPr lang="en-US" dirty="0">
                <a:hlinkClick r:id="rId2"/>
              </a:rPr>
              <a:t>l</a:t>
            </a:r>
            <a:r>
              <a:rPr lang="en-US" dirty="0"/>
              <a:t>s are due </a:t>
            </a:r>
            <a:r>
              <a:rPr lang="en-US" b="1" dirty="0"/>
              <a:t>Friday, August 22</a:t>
            </a:r>
            <a:r>
              <a:rPr lang="en-US" b="1" baseline="30000" dirty="0"/>
              <a:t>nd</a:t>
            </a:r>
            <a:r>
              <a:rPr lang="en-US" b="1" dirty="0"/>
              <a:t> at 11:59 PM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dirty="0">
                <a:hlinkClick r:id="" action="ppaction://noaction"/>
              </a:rPr>
              <a:t>Bob Bandes TA award</a:t>
            </a:r>
            <a:r>
              <a:rPr lang="en-US" dirty="0"/>
              <a:t> nominations open! </a:t>
            </a:r>
            <a:endParaRPr lang="en-US" b="1" dirty="0"/>
          </a:p>
          <a:p>
            <a:r>
              <a:rPr lang="en-US" dirty="0"/>
              <a:t>thought your TA was the goat? write them a nomination!</a:t>
            </a:r>
          </a:p>
          <a:p>
            <a:r>
              <a:rPr lang="en-US" dirty="0"/>
              <a:t>fun fact: some of our faculty won the award when </a:t>
            </a:r>
            <a:r>
              <a:rPr lang="en-US" i="1" dirty="0"/>
              <a:t>they</a:t>
            </a:r>
            <a:r>
              <a:rPr lang="en-US" dirty="0"/>
              <a:t> were TAs!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7B2BC-F08E-5884-37D9-BA82B187D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DFFA-B992-6EEF-F075-7D6B053D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“Core” of the Final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5334-94F5-F193-5446-6268CC517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371600"/>
            <a:ext cx="10861964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In-person, without assigned seating </a:t>
            </a:r>
          </a:p>
          <a:p>
            <a:r>
              <a:rPr lang="en-US" dirty="0"/>
              <a:t>Same general logistics as quizzes: </a:t>
            </a:r>
          </a:p>
          <a:p>
            <a:pPr lvl="1"/>
            <a:r>
              <a:rPr lang="en-US" dirty="0"/>
              <a:t>On paper</a:t>
            </a:r>
          </a:p>
          <a:p>
            <a:pPr lvl="1"/>
            <a:r>
              <a:rPr lang="en-US" dirty="0"/>
              <a:t>We will provide you with one reference sheet, and</a:t>
            </a:r>
          </a:p>
          <a:p>
            <a:pPr lvl="1"/>
            <a:r>
              <a:rPr lang="en-US" dirty="0"/>
              <a:t>You may bring one double-sided 8.5 x 11-inch page of notes </a:t>
            </a:r>
          </a:p>
          <a:p>
            <a:r>
              <a:rPr lang="en-US" dirty="0"/>
              <a:t>Will have 6 problems, all similar in style to the quizzes</a:t>
            </a:r>
          </a:p>
          <a:p>
            <a:r>
              <a:rPr lang="en-US" dirty="0"/>
              <a:t>Focus is on behavior (not code style); minor syntax errors allowed (when unambiguous)</a:t>
            </a:r>
          </a:p>
          <a:p>
            <a:r>
              <a:rPr lang="en-US" dirty="0"/>
              <a:t>A </a:t>
            </a:r>
            <a:r>
              <a:rPr lang="en-US" i="1" dirty="0"/>
              <a:t>bit</a:t>
            </a:r>
            <a:r>
              <a:rPr lang="en-US" dirty="0"/>
              <a:t> less time per-problem than on a quiz, but the problems are shorter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23AF6-CFD0-BC72-09C1-52CD7F933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1A04-D044-071B-3A29-AD9E2F16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121’s “Exam Review Systems”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7070A-6249-A43F-318C-63DDB5841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Next week is focused on final exam review and prep</a:t>
            </a:r>
          </a:p>
          <a:p>
            <a:pPr lvl="1"/>
            <a:r>
              <a:rPr lang="en-US" dirty="0"/>
              <a:t>next Wed lecture: some strategies &amp; live practice on paper</a:t>
            </a:r>
          </a:p>
          <a:p>
            <a:pPr lvl="2"/>
            <a:r>
              <a:rPr lang="en-US" dirty="0"/>
              <a:t>make sure to bring a pencil or pen!</a:t>
            </a:r>
          </a:p>
          <a:p>
            <a:pPr lvl="1"/>
            <a:r>
              <a:rPr lang="en-US" dirty="0"/>
              <a:t>next Thu quiz section: </a:t>
            </a:r>
            <a:r>
              <a:rPr lang="en-US" i="1" dirty="0"/>
              <a:t>even more</a:t>
            </a:r>
            <a:r>
              <a:rPr lang="en-US" dirty="0"/>
              <a:t> practice</a:t>
            </a:r>
          </a:p>
          <a:p>
            <a:r>
              <a:rPr lang="en-US" dirty="0"/>
              <a:t>Several async resources, including:</a:t>
            </a:r>
          </a:p>
          <a:p>
            <a:pPr lvl="1"/>
            <a:r>
              <a:rPr lang="en-US" dirty="0"/>
              <a:t>previous quizzes and practice quizzes (very helpful!)</a:t>
            </a:r>
          </a:p>
          <a:p>
            <a:pPr lvl="1"/>
            <a:r>
              <a:rPr lang="en-US" dirty="0"/>
              <a:t>many existing section problems</a:t>
            </a:r>
          </a:p>
          <a:p>
            <a:pPr lvl="1"/>
            <a:r>
              <a:rPr lang="en-US" dirty="0"/>
              <a:t>multiple previous </a:t>
            </a:r>
            <a:r>
              <a:rPr lang="en-US" u="sng" dirty="0"/>
              <a:t>actual</a:t>
            </a:r>
            <a:r>
              <a:rPr lang="en-US" dirty="0"/>
              <a:t> finals on the course website</a:t>
            </a:r>
          </a:p>
          <a:p>
            <a:pPr lvl="2"/>
            <a:r>
              <a:rPr lang="en-US" dirty="0"/>
              <a:t>disclaimer: much longer than our final; might look significantly different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D8A7-F723-0158-7809-796ECED50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512-EB6F-7025-D10A-2DFE915B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Miscellaneous Exam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313BA-7054-CE53-E2F5-02BE37306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u="sng" dirty="0"/>
              <a:t>very</a:t>
            </a:r>
            <a:r>
              <a:rPr lang="en-US" dirty="0"/>
              <a:t> careful about how you use the previous actual finals and practice quizzes</a:t>
            </a:r>
          </a:p>
          <a:p>
            <a:pPr lvl="1"/>
            <a:r>
              <a:rPr lang="en-US" dirty="0"/>
              <a:t>Great study resource, but…</a:t>
            </a:r>
          </a:p>
          <a:p>
            <a:pPr lvl="1"/>
            <a:r>
              <a:rPr lang="en-US" dirty="0"/>
              <a:t>Hard to “unsee” solutions after looking </a:t>
            </a:r>
          </a:p>
          <a:p>
            <a:pPr lvl="1"/>
            <a:r>
              <a:rPr lang="en-US" dirty="0"/>
              <a:t>Use for targeted study, mimic the actual test-taking environment</a:t>
            </a:r>
          </a:p>
          <a:p>
            <a:r>
              <a:rPr lang="en-US" dirty="0"/>
              <a:t>Make your own </a:t>
            </a:r>
            <a:r>
              <a:rPr lang="en-US" dirty="0" err="1"/>
              <a:t>cheatsheet</a:t>
            </a:r>
            <a:r>
              <a:rPr lang="en-US" dirty="0"/>
              <a:t>, don’t use someone else’s!</a:t>
            </a:r>
          </a:p>
          <a:p>
            <a:pPr lvl="1"/>
            <a:r>
              <a:rPr lang="en-US" dirty="0"/>
              <a:t>Making the </a:t>
            </a:r>
            <a:r>
              <a:rPr lang="en-US" dirty="0" err="1"/>
              <a:t>cheatsheet</a:t>
            </a:r>
            <a:r>
              <a:rPr lang="en-US" dirty="0"/>
              <a:t> </a:t>
            </a:r>
            <a:r>
              <a:rPr lang="en-US" i="1" dirty="0"/>
              <a:t>is</a:t>
            </a:r>
            <a:r>
              <a:rPr lang="en-US" dirty="0"/>
              <a:t> studying</a:t>
            </a:r>
          </a:p>
          <a:p>
            <a:r>
              <a:rPr lang="en-US" dirty="0"/>
              <a:t>It is </a:t>
            </a:r>
            <a:r>
              <a:rPr lang="en-US" u="sng" dirty="0"/>
              <a:t>your</a:t>
            </a:r>
            <a:r>
              <a:rPr lang="en-US" dirty="0"/>
              <a:t> responsibility to know the policies &amp; procedures</a:t>
            </a:r>
          </a:p>
          <a:p>
            <a:pPr lvl="1"/>
            <a:r>
              <a:rPr lang="en-US" dirty="0"/>
              <a:t>Let’s take a quick spin of the website page right now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5F751-39AE-5919-3739-B89B7DDDA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06B9-73CE-43A5-82AD-1A1774C90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8C3B-9F77-EFD4-6FD9-DC555EDE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69C8-D1C1-F8E0-9FC1-11BE195BE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Reminders, Final Exam Logistics</a:t>
            </a:r>
          </a:p>
          <a:p>
            <a:r>
              <a:rPr lang="en-US" b="1" dirty="0">
                <a:solidFill>
                  <a:srgbClr val="7028C8"/>
                </a:solidFill>
              </a:rPr>
              <a:t>PCM Review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Code Example(s)!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F6689-A152-12E0-4997-85BAF7000D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BF7B03-EAEA-2A10-8C2A-5B9B950490E3}"/>
              </a:ext>
            </a:extLst>
          </p:cNvPr>
          <p:cNvSpPr/>
          <p:nvPr/>
        </p:nvSpPr>
        <p:spPr>
          <a:xfrm rot="10800000">
            <a:off x="3314171" y="219330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906E-BFB3-A374-19C0-FCD2F111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189-7B90-888D-26A8-DB7D10A3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Why Discuss Array Patterns?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158A-5A51-73E4-87CD-574EB0DF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Arrays are important! This is our fourth lecture covering arrays</a:t>
            </a:r>
          </a:p>
          <a:p>
            <a:r>
              <a:rPr lang="en-US" dirty="0"/>
              <a:t>Analogy: tools in toolbox </a:t>
            </a:r>
            <a:r>
              <a:rPr lang="en-US" b="1" dirty="0"/>
              <a:t> </a:t>
            </a:r>
          </a:p>
          <a:p>
            <a:r>
              <a:rPr lang="en-US" dirty="0"/>
              <a:t>Helpful for your future in programming</a:t>
            </a:r>
          </a:p>
        </p:txBody>
      </p:sp>
    </p:spTree>
    <p:extLst>
      <p:ext uri="{BB962C8B-B14F-4D97-AF65-F5344CB8AC3E}">
        <p14:creationId xmlns:p14="http://schemas.microsoft.com/office/powerpoint/2010/main" val="20086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12972</TotalTime>
  <Words>997</Words>
  <Application>Microsoft Office PowerPoint</Application>
  <PresentationFormat>Widescreen</PresentationFormat>
  <Paragraphs>173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Montserrat ExtraBold</vt:lpstr>
      <vt:lpstr>Montserrat SemiBold</vt:lpstr>
      <vt:lpstr>Arial</vt:lpstr>
      <vt:lpstr>Wingdings</vt:lpstr>
      <vt:lpstr>Consolas</vt:lpstr>
      <vt:lpstr>Montserrat</vt:lpstr>
      <vt:lpstr>CSE 12X (adopted from CSE 373)</vt:lpstr>
      <vt:lpstr>Array Patterns / Putting It All Together</vt:lpstr>
      <vt:lpstr>Agenda</vt:lpstr>
      <vt:lpstr>Announcements, Reminders</vt:lpstr>
      <vt:lpstr>Evaluations and Awards</vt:lpstr>
      <vt:lpstr>The “Core” of the Final Exam</vt:lpstr>
      <vt:lpstr>121’s “Exam Review Systems”</vt:lpstr>
      <vt:lpstr>Some Miscellaneous Exam Thoughts</vt:lpstr>
      <vt:lpstr>Agenda</vt:lpstr>
      <vt:lpstr>(PCM) Why Discuss Array Patterns? </vt:lpstr>
      <vt:lpstr>(PCM) Counting Elements that Meet a Condition</vt:lpstr>
      <vt:lpstr>(PCM) Modifying Elements of an Array</vt:lpstr>
      <vt:lpstr>(PCM) Searching for an Element</vt:lpstr>
      <vt:lpstr>(PCM) Array of Counters</vt:lpstr>
      <vt:lpstr>(PCM) Analyzing Multiple Elements in an Array (isPalindrome)</vt:lpstr>
      <vt:lpstr>(PCM) Shifting Elements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mnats</dc:creator>
  <cp:lastModifiedBy>Hannah Swoffer</cp:lastModifiedBy>
  <cp:revision>535</cp:revision>
  <dcterms:modified xsi:type="dcterms:W3CDTF">2025-08-15T18:12:58Z</dcterms:modified>
</cp:coreProperties>
</file>