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356" r:id="rId3"/>
    <p:sldId id="477" r:id="rId4"/>
    <p:sldId id="478" r:id="rId5"/>
    <p:sldId id="484" r:id="rId6"/>
    <p:sldId id="480" r:id="rId7"/>
    <p:sldId id="481" r:id="rId8"/>
    <p:sldId id="483" r:id="rId9"/>
    <p:sldId id="482" r:id="rId10"/>
  </p:sldIdLst>
  <p:sldSz cx="12192000" cy="6858000"/>
  <p:notesSz cx="6858000" cy="9144000"/>
  <p:embeddedFontLst>
    <p:embeddedFont>
      <p:font typeface="Consolas" panose="020B0609020204030204" pitchFamily="49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0000900000000000000" pitchFamily="2" charset="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41"/>
    <p:restoredTop sz="95050"/>
  </p:normalViewPr>
  <p:slideViewPr>
    <p:cSldViewPr snapToGrid="0">
      <p:cViewPr varScale="1">
        <p:scale>
          <a:sx n="74" d="100"/>
          <a:sy n="74" d="100"/>
        </p:scale>
        <p:origin x="45" y="5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92" y="3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8/1/2025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7D825809-4F34-9CD1-1512-EC3206B7AAC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A4B2AA-1E07-1751-2A71-574B37DFD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4526" y="5609822"/>
            <a:ext cx="1133609" cy="11336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7552BD50-B19E-306A-CB3F-B7743A9BA2BE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small black corgi peeking its head up at the bottom of the slide">
            <a:extLst>
              <a:ext uri="{FF2B5EF4-FFF2-40B4-BE49-F238E27FC236}">
                <a16:creationId xmlns:a16="http://schemas.microsoft.com/office/drawing/2014/main" id="{0B51D69F-7F7E-DEF7-91FE-4B9F54434B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8;p29">
            <a:extLst>
              <a:ext uri="{FF2B5EF4-FFF2-40B4-BE49-F238E27FC236}">
                <a16:creationId xmlns:a16="http://schemas.microsoft.com/office/drawing/2014/main" id="{63106207-3927-F0C6-0FCD-021B0E4DCA8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2EA09-6F0F-9510-AC39-7BBC4D772E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8" y="199010"/>
            <a:ext cx="760707" cy="760707"/>
          </a:xfrm>
          <a:prstGeom prst="rect">
            <a:avLst/>
          </a:prstGeom>
        </p:spPr>
      </p:pic>
      <p:pic>
        <p:nvPicPr>
          <p:cNvPr id="5" name="Picture 4" descr="small black corgi peeking its head up at the bottom of the slide">
            <a:extLst>
              <a:ext uri="{FF2B5EF4-FFF2-40B4-BE49-F238E27FC236}">
                <a16:creationId xmlns:a16="http://schemas.microsoft.com/office/drawing/2014/main" id="{93541936-5DBC-53D3-9500-496C4EC142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Summer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1317EDE-63AF-4753-8406-3D8F6B88D86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6CBA8-EAFC-D9AE-42F7-4354E59967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63368" y="199010"/>
            <a:ext cx="760707" cy="760707"/>
          </a:xfrm>
          <a:prstGeom prst="rect">
            <a:avLst/>
          </a:prstGeom>
        </p:spPr>
      </p:pic>
      <p:pic>
        <p:nvPicPr>
          <p:cNvPr id="6" name="Picture 5" descr="small black corgi peeking its head up at the bottom of the slide">
            <a:extLst>
              <a:ext uri="{FF2B5EF4-FFF2-40B4-BE49-F238E27FC236}">
                <a16:creationId xmlns:a16="http://schemas.microsoft.com/office/drawing/2014/main" id="{76394539-7D29-2691-FC6A-47D8E8D4B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Spring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11: User Input (Scanner)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zR2xFWAKdzmnXETiz3xyG?si=3ec878de3d574b3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User Input (Scanner)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50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400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What's your favorite sunny-weather activity?</a:t>
            </a: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Google Shape;95;p1">
            <a:extLst>
              <a:ext uri="{FF2B5EF4-FFF2-40B4-BE49-F238E27FC236}">
                <a16:creationId xmlns:a16="http://schemas.microsoft.com/office/drawing/2014/main" id="{7DFB27D7-7198-DE96-C49C-F4E3037862A0}"/>
              </a:ext>
            </a:extLst>
          </p:cNvPr>
          <p:cNvSpPr txBox="1"/>
          <p:nvPr/>
        </p:nvSpPr>
        <p:spPr>
          <a:xfrm>
            <a:off x="7281076" y="3842619"/>
            <a:ext cx="45399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 algn="ctr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♣️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CSE 121 25su Lecture Tunes </a:t>
            </a:r>
            <a:r>
              <a:rPr lang="en-US" sz="20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♣️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37FFDC9B-DDBE-D49E-5E6F-4F614298A202}"/>
              </a:ext>
            </a:extLst>
          </p:cNvPr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97;p1">
            <a:extLst>
              <a:ext uri="{FF2B5EF4-FFF2-40B4-BE49-F238E27FC236}">
                <a16:creationId xmlns:a16="http://schemas.microsoft.com/office/drawing/2014/main" id="{A501680E-A10D-A9D7-4D77-BE3DF93B84E7}"/>
              </a:ext>
            </a:extLst>
          </p:cNvPr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" name="Google Shape;98;p1">
            <a:extLst>
              <a:ext uri="{FF2B5EF4-FFF2-40B4-BE49-F238E27FC236}">
                <a16:creationId xmlns:a16="http://schemas.microsoft.com/office/drawing/2014/main" id="{FDEA6754-CA9B-3B67-8607-8605D351E6C5}"/>
              </a:ext>
            </a:extLst>
          </p:cNvPr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 Swoffer</a:t>
            </a:r>
            <a:endParaRPr sz="120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92792F-B276-AD10-B7CD-9B81BC468A49}"/>
              </a:ext>
            </a:extLst>
          </p:cNvPr>
          <p:cNvSpPr txBox="1"/>
          <p:nvPr/>
        </p:nvSpPr>
        <p:spPr>
          <a:xfrm>
            <a:off x="8180171" y="4640308"/>
            <a:ext cx="3494363" cy="1061829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Abby</a:t>
            </a: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Hannah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Julia</a:t>
            </a:r>
          </a:p>
          <a:p>
            <a:pPr marR="0" algn="l" rtl="0" fontAlgn="t">
              <a:lnSpc>
                <a:spcPct val="150000"/>
              </a:lnSpc>
            </a:pPr>
            <a:endParaRPr lang="en-US" sz="1050">
              <a:latin typeface="Montserrat" panose="00000500000000000000" pitchFamily="2" charset="0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050">
                <a:latin typeface="Montserrat" panose="00000500000000000000" pitchFamily="2" charset="0"/>
              </a:rPr>
              <a:t>Merav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050" b="0" i="0" u="none" strike="noStrike">
                <a:effectLst/>
                <a:latin typeface="Montserrat" panose="00000500000000000000" pitchFamily="2" charset="0"/>
              </a:rPr>
              <a:t>Trey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P2 released; due Tuesday, August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r>
              <a:rPr lang="en-US" dirty="0"/>
              <a:t>R4 released; due Tuesday, August 5</a:t>
            </a:r>
            <a:r>
              <a:rPr lang="en-US" baseline="30000" dirty="0"/>
              <a:t>th</a:t>
            </a:r>
            <a:r>
              <a:rPr lang="en-US" dirty="0"/>
              <a:t> </a:t>
            </a:r>
            <a:endParaRPr lang="en-US" b="1" dirty="0"/>
          </a:p>
          <a:p>
            <a:pPr lvl="1"/>
            <a:r>
              <a:rPr lang="en-US" dirty="0"/>
              <a:t>Eligible: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C1</a:t>
            </a:r>
            <a:r>
              <a:rPr lang="en-US" dirty="0"/>
              <a:t>, P1, C2</a:t>
            </a:r>
          </a:p>
          <a:p>
            <a:pPr lvl="1"/>
            <a:r>
              <a:rPr lang="en-US" dirty="0"/>
              <a:t>Note: C1 is cycling out of eligibility for resubmission</a:t>
            </a:r>
          </a:p>
          <a:p>
            <a:r>
              <a:rPr lang="en-US" dirty="0"/>
              <a:t>Quiz 1 was yesterday</a:t>
            </a:r>
          </a:p>
          <a:p>
            <a:pPr lvl="1"/>
            <a:r>
              <a:rPr lang="en-US" dirty="0"/>
              <a:t>I hope it went well!</a:t>
            </a:r>
          </a:p>
          <a:p>
            <a:pPr lvl="1"/>
            <a:r>
              <a:rPr lang="en-US" dirty="0"/>
              <a:t>Grades will be released before Quiz 2 (exact date TBD)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F7FAD-5C1D-295C-2EC3-8956F826E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</a:t>
            </a:r>
            <a:r>
              <a:rPr lang="en-US" dirty="0"/>
              <a:t>: Scanner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86BB-C2CE-E36C-EFDF-9993E8201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E849B29-79ED-9022-8A7D-03D8E0D93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51569"/>
              </p:ext>
            </p:extLst>
          </p:nvPr>
        </p:nvGraphicFramePr>
        <p:xfrm>
          <a:off x="1245347" y="3244872"/>
          <a:ext cx="9701306" cy="315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7335">
                  <a:extLst>
                    <a:ext uri="{9D8B030D-6E8A-4147-A177-3AD203B41FA5}">
                      <a16:colId xmlns:a16="http://schemas.microsoft.com/office/drawing/2014/main" val="2382382082"/>
                    </a:ext>
                  </a:extLst>
                </a:gridCol>
                <a:gridCol w="6293971">
                  <a:extLst>
                    <a:ext uri="{9D8B030D-6E8A-4147-A177-3AD203B41FA5}">
                      <a16:colId xmlns:a16="http://schemas.microsoft.com/office/drawing/2014/main" val="969953720"/>
                    </a:ext>
                  </a:extLst>
                </a:gridCol>
              </a:tblGrid>
              <a:tr h="63106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73452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0757801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5478592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6320204"/>
                  </a:ext>
                </a:extLst>
              </a:tr>
              <a:tr h="628474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20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entire line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and returns it.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7417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D04EC6F-F674-5D85-CF02-15231B922612}"/>
              </a:ext>
            </a:extLst>
          </p:cNvPr>
          <p:cNvSpPr txBox="1"/>
          <p:nvPr/>
        </p:nvSpPr>
        <p:spPr>
          <a:xfrm>
            <a:off x="838200" y="1503778"/>
            <a:ext cx="5583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we can use to </a:t>
            </a:r>
            <a:r>
              <a:rPr lang="en-US" sz="2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in input</a:t>
            </a:r>
          </a:p>
          <a:p>
            <a:r>
              <a:rPr lang="en-US" sz="2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</a:t>
            </a:r>
            <a:r>
              <a:rPr lang="en-US" sz="2400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java.util</a:t>
            </a:r>
            <a:r>
              <a:rPr lang="en-US" sz="24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“package”!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The line &quot;Scanner console = new Scanner(System.in);&quot;. It is annotated into three pieces:&#10;- the type Scanner&#10;- the variable name console&#10;- the &quot;Scanner construction code&quot;: new Scanner(System.in);">
            <a:extLst>
              <a:ext uri="{FF2B5EF4-FFF2-40B4-BE49-F238E27FC236}">
                <a16:creationId xmlns:a16="http://schemas.microsoft.com/office/drawing/2014/main" id="{08651ACE-6CF8-91CD-5A8E-81775DCF1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445120"/>
            <a:ext cx="5583219" cy="91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2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D2290-B52F-6E12-D63F-2FCE258CF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</a:t>
            </a:r>
            <a:r>
              <a:rPr lang="en-US" dirty="0"/>
              <a:t>: Tokens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719A5D-B65A-427C-A853-0533B2179B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63C0CB-8D38-1CB8-0419-ABEFBE6B2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3538"/>
            <a:ext cx="10382026" cy="227703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A unit of user input, as read by the </a:t>
            </a:r>
            <a:r>
              <a:rPr lang="en-US" dirty="0">
                <a:latin typeface="Consolas" panose="020B0609020204030204" pitchFamily="49" charset="0"/>
              </a:rPr>
              <a:t>Scanner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Tokens are separated by </a:t>
            </a:r>
            <a:r>
              <a:rPr lang="en-US" i="1" dirty="0"/>
              <a:t>whitespace</a:t>
            </a:r>
            <a:r>
              <a:rPr lang="en-US" dirty="0"/>
              <a:t> (spaces, tabs, new lines)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B231E81-D564-CD7B-DAC8-E51853288F8F}"/>
              </a:ext>
            </a:extLst>
          </p:cNvPr>
          <p:cNvSpPr txBox="1">
            <a:spLocks/>
          </p:cNvSpPr>
          <p:nvPr/>
        </p:nvSpPr>
        <p:spPr>
          <a:xfrm>
            <a:off x="775447" y="3910574"/>
            <a:ext cx="10382026" cy="107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23   John Smith  </a:t>
            </a:r>
          </a:p>
          <a:p>
            <a:pPr marL="114300" indent="0">
              <a:buFont typeface="Arial"/>
              <a:buNone/>
            </a:pPr>
            <a:r>
              <a:rPr lang="en-US" dirty="0">
                <a:latin typeface="Consolas" panose="020B0609020204030204" pitchFamily="49" charset="0"/>
              </a:rPr>
              <a:t>       42.0     "Hello world"  $2.50 "  19</a:t>
            </a:r>
          </a:p>
        </p:txBody>
      </p:sp>
    </p:spTree>
    <p:extLst>
      <p:ext uri="{BB962C8B-B14F-4D97-AF65-F5344CB8AC3E}">
        <p14:creationId xmlns:p14="http://schemas.microsoft.com/office/powerpoint/2010/main" val="18369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4287-5B0B-4484-9249-CE615AD4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PCM</a:t>
            </a:r>
            <a:r>
              <a:rPr lang="en-US" dirty="0"/>
              <a:t>: </a:t>
            </a:r>
            <a:r>
              <a:rPr lang="en-US" dirty="0" err="1">
                <a:latin typeface="Consolas" panose="020B0609020204030204" pitchFamily="49" charset="0"/>
              </a:rPr>
              <a:t>InputMismatchException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7785-5639-4DF9-9772-5DA60B3BC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Exceptions are errors that occur </a:t>
            </a:r>
            <a:r>
              <a:rPr lang="en-US" i="1" dirty="0"/>
              <a:t>while a program is running</a:t>
            </a:r>
            <a:r>
              <a:rPr lang="en-US" dirty="0"/>
              <a:t> that stops the program from running.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There are different types of exceptions that can occur, and the </a:t>
            </a:r>
            <a:r>
              <a:rPr lang="en-US" b="1" dirty="0"/>
              <a:t>name of the exception </a:t>
            </a:r>
            <a:r>
              <a:rPr lang="en-US" dirty="0"/>
              <a:t>can help you understand what caused the error!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An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</a:rPr>
              <a:t>InputMismatchException</a:t>
            </a:r>
            <a:r>
              <a:rPr lang="en-US" dirty="0"/>
              <a:t> occurs when the Scanner tries to read input in as a specific type, but the input cannot be interpreted as that type. </a:t>
            </a:r>
          </a:p>
          <a:p>
            <a:pPr marL="114300" indent="0">
              <a:buNone/>
            </a:pPr>
            <a:r>
              <a:rPr lang="en-US" dirty="0"/>
              <a:t>(e.g., trying to read in </a:t>
            </a:r>
            <a:r>
              <a:rPr lang="en-US" dirty="0">
                <a:latin typeface="Consolas" panose="020B0609020204030204" pitchFamily="49" charset="0"/>
              </a:rPr>
              <a:t>"hello"</a:t>
            </a:r>
            <a:r>
              <a:rPr lang="en-US" dirty="0"/>
              <a:t> as an </a:t>
            </a:r>
            <a:r>
              <a:rPr lang="en-US" dirty="0">
                <a:latin typeface="Consolas" panose="020B0609020204030204" pitchFamily="49" charset="0"/>
              </a:rPr>
              <a:t>int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CF888-B5C6-41C5-AFCA-4406D737BB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45C1B0-1E13-5D37-80AA-E979EFA30C17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8727-A8FA-46F8-4A54-F46BE378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C45BA-0BBB-79E9-E26B-7058672D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87" y="-113028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cornbear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F11FB-01EF-8AE3-740E-A8F0F82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61634E-E14C-7CD7-6C10-82CE0A0188F8}"/>
              </a:ext>
            </a:extLst>
          </p:cNvPr>
          <p:cNvSpPr txBox="1"/>
          <p:nvPr/>
        </p:nvSpPr>
        <p:spPr>
          <a:xfrm>
            <a:off x="152399" y="1448397"/>
            <a:ext cx="84286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calling the following method, which of these user inputs would </a:t>
            </a:r>
            <a:r>
              <a:rPr lang="en-US" sz="28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cause an error? (choose multiple)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124E98-B07F-721D-6E32-98382A5BA915}"/>
              </a:ext>
            </a:extLst>
          </p:cNvPr>
          <p:cNvSpPr txBox="1"/>
          <p:nvPr/>
        </p:nvSpPr>
        <p:spPr>
          <a:xfrm>
            <a:off x="7538007" y="2873936"/>
            <a:ext cx="4501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Gumball’s Treats $12.48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Sesame Latte 16.47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The Hunger Games 21.98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Gumballs 900.24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Grammy Awards 90095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5BFAB-D15E-0985-FB03-00E73AEBBB7C}"/>
              </a:ext>
            </a:extLst>
          </p:cNvPr>
          <p:cNvSpPr txBox="1"/>
          <p:nvPr/>
        </p:nvSpPr>
        <p:spPr>
          <a:xfrm>
            <a:off x="152399" y="2885179"/>
            <a:ext cx="778991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Scanner console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System.in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amt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nextInt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firstName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String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secondName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price </a:t>
            </a:r>
            <a:r>
              <a:rPr lang="en-US" sz="24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console.</a:t>
            </a:r>
            <a:r>
              <a:rPr lang="en-US" sz="24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nextDouble</a:t>
            </a:r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r>
              <a:rPr lang="en-US" sz="24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69293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f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y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10344</TotalTime>
  <Words>600</Words>
  <Application>Microsoft Office PowerPoint</Application>
  <PresentationFormat>Widescreen</PresentationFormat>
  <Paragraphs>97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Consolas</vt:lpstr>
      <vt:lpstr>Arial</vt:lpstr>
      <vt:lpstr>Calibri</vt:lpstr>
      <vt:lpstr>Montserrat</vt:lpstr>
      <vt:lpstr>Montserrat ExtraBold</vt:lpstr>
      <vt:lpstr>Montserrat SemiBold</vt:lpstr>
      <vt:lpstr>CSE 12X (adopted from CSE 373)</vt:lpstr>
      <vt:lpstr>User Input (Scanner)</vt:lpstr>
      <vt:lpstr>Announcements, Reminders</vt:lpstr>
      <vt:lpstr>PCM: Scanner</vt:lpstr>
      <vt:lpstr>PCM: Tokens</vt:lpstr>
      <vt:lpstr>PCM: InputMismatchException</vt:lpstr>
      <vt:lpstr>Think Pair Share: cornbear (think)</vt:lpstr>
      <vt:lpstr>Think Pair Share: cornbear (pair)</vt:lpstr>
      <vt:lpstr>Reminder (again): Fencepost Pattern</vt:lpstr>
      <vt:lpstr>Fencepost Pattern … for User Input?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Hannah Swoffer</dc:creator>
  <cp:lastModifiedBy>Hannah Swoffer</cp:lastModifiedBy>
  <cp:revision>460</cp:revision>
  <dcterms:modified xsi:type="dcterms:W3CDTF">2025-08-01T18:21:18Z</dcterms:modified>
</cp:coreProperties>
</file>