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handoutMasterIdLst>
    <p:handoutMasterId r:id="rId16"/>
  </p:handoutMasterIdLst>
  <p:sldIdLst>
    <p:sldId id="256" r:id="rId2"/>
    <p:sldId id="478" r:id="rId3"/>
    <p:sldId id="479" r:id="rId4"/>
    <p:sldId id="386" r:id="rId5"/>
    <p:sldId id="356" r:id="rId6"/>
    <p:sldId id="476" r:id="rId7"/>
    <p:sldId id="467" r:id="rId8"/>
    <p:sldId id="472" r:id="rId9"/>
    <p:sldId id="473" r:id="rId10"/>
    <p:sldId id="471" r:id="rId11"/>
    <p:sldId id="477" r:id="rId12"/>
    <p:sldId id="462" r:id="rId13"/>
    <p:sldId id="463" r:id="rId14"/>
  </p:sldIdLst>
  <p:sldSz cx="12192000" cy="6858000"/>
  <p:notesSz cx="6858000" cy="9144000"/>
  <p:embeddedFontLst>
    <p:embeddedFont>
      <p:font typeface="Consolas" panose="020B0609020204030204" pitchFamily="49"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Montserrat ExtraBold" panose="00000900000000000000" pitchFamily="2" charset="0"/>
      <p:bold r:id="rId25"/>
      <p:italic r:id="rId26"/>
      <p:boldItalic r:id="rId27"/>
    </p:embeddedFont>
    <p:embeddedFont>
      <p:font typeface="Montserrat SemiBold" panose="000007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8C8"/>
    <a:srgbClr val="CFFFFD"/>
    <a:srgbClr val="F7D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54F62-EFF8-42AE-BEB8-FF5A7B3C6FD1}" v="143" dt="2025-07-30T16:20:17.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5058"/>
  </p:normalViewPr>
  <p:slideViewPr>
    <p:cSldViewPr snapToGrid="0">
      <p:cViewPr>
        <p:scale>
          <a:sx n="85" d="100"/>
          <a:sy n="85" d="100"/>
        </p:scale>
        <p:origin x="48" y="45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7/30/2025</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2025</a:t>
            </a:r>
            <a:endParaRPr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714463" y="1251642"/>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452793" y="4340405"/>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227293" y="562476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
        <p:nvSpPr>
          <p:cNvPr id="2" name="Google Shape;18;p29">
            <a:extLst>
              <a:ext uri="{FF2B5EF4-FFF2-40B4-BE49-F238E27FC236}">
                <a16:creationId xmlns:a16="http://schemas.microsoft.com/office/drawing/2014/main" id="{7D825809-4F34-9CD1-1512-EC3206B7AAC4}"/>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D3439A0-A1C9-FDF2-4FF0-249C1948476D}"/>
              </a:ext>
            </a:extLst>
          </p:cNvPr>
          <p:cNvPicPr>
            <a:picLocks noChangeAspect="1"/>
          </p:cNvPicPr>
          <p:nvPr userDrawn="1"/>
        </p:nvPicPr>
        <p:blipFill>
          <a:blip r:embed="rId4"/>
          <a:stretch>
            <a:fillRect/>
          </a:stretch>
        </p:blipFill>
        <p:spPr>
          <a:xfrm>
            <a:off x="3222255" y="5576437"/>
            <a:ext cx="1187060" cy="11870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2025</a:t>
            </a:r>
            <a:endParaRPr b="0" i="0" dirty="0">
              <a:latin typeface="Calibri" panose="020F0502020204030204" pitchFamily="34" charset="0"/>
              <a:cs typeface="Calibri" panose="020F0502020204030204" pitchFamily="34" charset="0"/>
            </a:endParaRPr>
          </a:p>
        </p:txBody>
      </p:sp>
      <p:sp>
        <p:nvSpPr>
          <p:cNvPr id="4" name="Google Shape;18;p29">
            <a:extLst>
              <a:ext uri="{FF2B5EF4-FFF2-40B4-BE49-F238E27FC236}">
                <a16:creationId xmlns:a16="http://schemas.microsoft.com/office/drawing/2014/main" id="{24C61135-7B38-8BCF-9B51-DF09A3435EA3}"/>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5" name="Picture 4" descr="small black corgi peeking its head up at the bottom of the slide">
            <a:extLst>
              <a:ext uri="{FF2B5EF4-FFF2-40B4-BE49-F238E27FC236}">
                <a16:creationId xmlns:a16="http://schemas.microsoft.com/office/drawing/2014/main" id="{8171675A-DC82-D288-6369-DFCA972919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399"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cSld name="Pracitce: Think">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userDrawn="1"/>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2025</a:t>
            </a:r>
            <a:endParaRPr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18;p29">
            <a:extLst>
              <a:ext uri="{FF2B5EF4-FFF2-40B4-BE49-F238E27FC236}">
                <a16:creationId xmlns:a16="http://schemas.microsoft.com/office/drawing/2014/main" id="{9070F9C2-B870-2614-22F6-5B359D0FAAC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4" name="Picture 3" descr="small black corgi peeking its head up at the bottom of the slide">
            <a:extLst>
              <a:ext uri="{FF2B5EF4-FFF2-40B4-BE49-F238E27FC236}">
                <a16:creationId xmlns:a16="http://schemas.microsoft.com/office/drawing/2014/main" id="{1CC6E6E8-ACEF-B986-74A0-EC856870E60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399" y="60960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926D473-8A61-30F8-F880-0331961723C5}"/>
              </a:ext>
            </a:extLst>
          </p:cNvPr>
          <p:cNvPicPr>
            <a:picLocks noChangeAspect="1"/>
          </p:cNvPicPr>
          <p:nvPr userDrawn="1"/>
        </p:nvPicPr>
        <p:blipFill>
          <a:blip r:embed="rId5"/>
          <a:stretch>
            <a:fillRect/>
          </a:stretch>
        </p:blipFill>
        <p:spPr>
          <a:xfrm>
            <a:off x="7159590" y="199010"/>
            <a:ext cx="768375" cy="7683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ti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2025</a:t>
            </a:r>
            <a:endParaRPr b="0" i="0" dirty="0">
              <a:latin typeface="Calibri" panose="020F0502020204030204" pitchFamily="34" charset="0"/>
              <a:cs typeface="Calibri" panose="020F0502020204030204" pitchFamily="34" charset="0"/>
            </a:endParaRPr>
          </a:p>
        </p:txBody>
      </p:sp>
      <p:sp>
        <p:nvSpPr>
          <p:cNvPr id="6" name="Google Shape;18;p29">
            <a:extLst>
              <a:ext uri="{FF2B5EF4-FFF2-40B4-BE49-F238E27FC236}">
                <a16:creationId xmlns:a16="http://schemas.microsoft.com/office/drawing/2014/main" id="{88A6F892-3D1E-D87B-59E8-BBE2E7851788}"/>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4" name="Picture 3" descr="small black corgi peeking its head up at the bottom of the slide">
            <a:extLst>
              <a:ext uri="{FF2B5EF4-FFF2-40B4-BE49-F238E27FC236}">
                <a16:creationId xmlns:a16="http://schemas.microsoft.com/office/drawing/2014/main" id="{0C291766-13CD-940E-ACFE-357B373334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399" y="60960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9AA84ED-33B7-60BA-3304-0E6D376B2502}"/>
              </a:ext>
            </a:extLst>
          </p:cNvPr>
          <p:cNvPicPr>
            <a:picLocks noChangeAspect="1"/>
          </p:cNvPicPr>
          <p:nvPr userDrawn="1"/>
        </p:nvPicPr>
        <p:blipFill>
          <a:blip r:embed="rId5"/>
          <a:stretch>
            <a:fillRect/>
          </a:stretch>
        </p:blipFill>
        <p:spPr>
          <a:xfrm>
            <a:off x="7159590" y="199010"/>
            <a:ext cx="768375" cy="768375"/>
          </a:xfrm>
          <a:prstGeom prst="rect">
            <a:avLst/>
          </a:prstGeom>
        </p:spPr>
      </p:pic>
    </p:spTree>
    <p:extLst>
      <p:ext uri="{BB962C8B-B14F-4D97-AF65-F5344CB8AC3E}">
        <p14:creationId xmlns:p14="http://schemas.microsoft.com/office/powerpoint/2010/main" val="210369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6">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2025</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EEB82BF6-AB8F-F006-C100-4F47F8E98D88}"/>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3" name="Picture 2" descr="small black corgi peeking its head up at the bottom of the slide">
            <a:extLst>
              <a:ext uri="{FF2B5EF4-FFF2-40B4-BE49-F238E27FC236}">
                <a16:creationId xmlns:a16="http://schemas.microsoft.com/office/drawing/2014/main" id="{346EFFFB-84D7-D726-128C-DD96B61DC0F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2399"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5zR2xFWAKdzmnXETiz3xyG?si=3ec878de3d574b3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orms.gle/iatNF5brTJ7mHSqg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idx="4294967295"/>
          </p:nvPr>
        </p:nvSpPr>
        <p:spPr>
          <a:xfrm>
            <a:off x="305332" y="4125093"/>
            <a:ext cx="6212927" cy="195478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0F0F0"/>
              </a:buClr>
              <a:buSzPts val="6000"/>
              <a:buFont typeface="Montserrat SemiBold"/>
              <a:buNone/>
            </a:pPr>
            <a:r>
              <a:rPr lang="en-US" sz="3600" b="0" dirty="0">
                <a:solidFill>
                  <a:srgbClr val="F0F0F0"/>
                </a:solidFill>
                <a:latin typeface="Montserrat SemiBold"/>
                <a:ea typeface="Montserrat SemiBold"/>
                <a:cs typeface="Montserrat SemiBold"/>
                <a:sym typeface="Montserrat SemiBold"/>
              </a:rPr>
              <a:t>While Loops</a:t>
            </a:r>
            <a:endParaRPr sz="3600" dirty="0"/>
          </a:p>
        </p:txBody>
      </p:sp>
      <p:sp>
        <p:nvSpPr>
          <p:cNvPr id="92" name="Google Shape;92;p1"/>
          <p:cNvSpPr txBox="1"/>
          <p:nvPr/>
        </p:nvSpPr>
        <p:spPr>
          <a:xfrm>
            <a:off x="7148324" y="1757979"/>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latin typeface="Calibri" panose="020F0502020204030204" pitchFamily="34" charset="0"/>
              <a:ea typeface="Calibri"/>
              <a:cs typeface="Calibri" panose="020F0502020204030204" pitchFamily="34" charset="0"/>
            </a:endParaRPr>
          </a:p>
          <a:p>
            <a:pPr marL="0" marR="0" lvl="0" indent="0" algn="ctr" rtl="0">
              <a:lnSpc>
                <a:spcPct val="100000"/>
              </a:lnSpc>
              <a:spcBef>
                <a:spcPts val="0"/>
              </a:spcBef>
              <a:spcAft>
                <a:spcPts val="0"/>
              </a:spcAft>
              <a:buClr>
                <a:srgbClr val="404040"/>
              </a:buClr>
              <a:buSzPts val="2200"/>
              <a:buFont typeface="Calibri"/>
              <a:buNone/>
            </a:pPr>
            <a:br>
              <a:rPr lang="en-US" sz="2200" b="0" i="1" u="none" strike="noStrike" cap="none" dirty="0">
                <a:solidFill>
                  <a:srgbClr val="404040"/>
                </a:solidFill>
                <a:latin typeface="Calibri"/>
                <a:ea typeface="Calibri"/>
                <a:cs typeface="Calibri"/>
                <a:sym typeface="Calibri"/>
              </a:rPr>
            </a:br>
            <a:br>
              <a:rPr lang="en-US" sz="2200" b="0" i="1" u="none" strike="noStrike" cap="none" dirty="0">
                <a:solidFill>
                  <a:srgbClr val="404040"/>
                </a:solidFill>
                <a:latin typeface="Calibri"/>
                <a:ea typeface="Calibri"/>
                <a:cs typeface="Calibri"/>
                <a:sym typeface="Calibri"/>
              </a:rPr>
            </a:br>
            <a:r>
              <a:rPr lang="en-US" sz="2200" b="0" i="1" u="none" strike="noStrike" cap="none" dirty="0">
                <a:solidFill>
                  <a:srgbClr val="404040"/>
                </a:solidFill>
                <a:latin typeface="Calibri"/>
                <a:ea typeface="Calibri"/>
                <a:cs typeface="Calibri"/>
                <a:sym typeface="Calibri"/>
              </a:rPr>
              <a:t>What’s your favorite spot </a:t>
            </a:r>
            <a:br>
              <a:rPr lang="en-US" sz="2200" b="0" i="1" u="none" strike="noStrike" cap="none" dirty="0">
                <a:solidFill>
                  <a:srgbClr val="404040"/>
                </a:solidFill>
                <a:latin typeface="Calibri"/>
                <a:ea typeface="Calibri"/>
                <a:cs typeface="Calibri"/>
                <a:sym typeface="Calibri"/>
              </a:rPr>
            </a:br>
            <a:r>
              <a:rPr lang="en-US" sz="2200" b="0" i="1" u="none" strike="noStrike" cap="none" dirty="0">
                <a:solidFill>
                  <a:srgbClr val="404040"/>
                </a:solidFill>
                <a:latin typeface="Calibri"/>
                <a:ea typeface="Calibri"/>
                <a:cs typeface="Calibri"/>
                <a:sym typeface="Calibri"/>
              </a:rPr>
              <a:t>on the </a:t>
            </a:r>
            <a:r>
              <a:rPr lang="en-US" sz="2200" b="0" i="1" u="none" strike="noStrike" cap="none" dirty="0" err="1">
                <a:solidFill>
                  <a:srgbClr val="404040"/>
                </a:solidFill>
                <a:latin typeface="Calibri"/>
                <a:ea typeface="Calibri"/>
                <a:cs typeface="Calibri"/>
                <a:sym typeface="Calibri"/>
              </a:rPr>
              <a:t>ave</a:t>
            </a:r>
            <a:r>
              <a:rPr lang="en-US" sz="2200" b="0" i="1" u="none" strike="noStrike" cap="none" dirty="0">
                <a:solidFill>
                  <a:srgbClr val="404040"/>
                </a:solidFill>
                <a:latin typeface="Calibri"/>
                <a:ea typeface="Calibri"/>
                <a:cs typeface="Calibri"/>
                <a:sym typeface="Calibri"/>
              </a:rPr>
              <a:t>?</a:t>
            </a:r>
            <a:endParaRPr lang="en-US" dirty="0">
              <a:latin typeface="Calibri" panose="020F0502020204030204" pitchFamily="34" charset="0"/>
              <a:cs typeface="Calibri" panose="020F0502020204030204" pitchFamily="34"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5" name="Google Shape;23;p29">
            <a:extLst>
              <a:ext uri="{FF2B5EF4-FFF2-40B4-BE49-F238E27FC236}">
                <a16:creationId xmlns:a16="http://schemas.microsoft.com/office/drawing/2014/main" id="{C5E7BACA-EC1A-F75A-8907-C34CAD2EE0F4}"/>
              </a:ext>
            </a:extLst>
          </p:cNvPr>
          <p:cNvSpPr txBox="1"/>
          <p:nvPr/>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a:t>
            </a:r>
            <a:r>
              <a:rPr lang="en-US" sz="1600" dirty="0">
                <a:solidFill>
                  <a:srgbClr val="FFFFFF"/>
                </a:solidFill>
                <a:latin typeface="Montserrat"/>
                <a:ea typeface="Montserrat"/>
                <a:cs typeface="Montserrat"/>
                <a:sym typeface="Montserrat"/>
              </a:rPr>
              <a:t>10</a:t>
            </a:r>
            <a:endParaRPr dirty="0">
              <a:latin typeface="Calibri" panose="020F0502020204030204" pitchFamily="34" charset="0"/>
              <a:cs typeface="Calibri" panose="020F0502020204030204" pitchFamily="34" charset="0"/>
            </a:endParaRPr>
          </a:p>
        </p:txBody>
      </p:sp>
      <p:sp>
        <p:nvSpPr>
          <p:cNvPr id="2" name="Google Shape;95;p1">
            <a:extLst>
              <a:ext uri="{FF2B5EF4-FFF2-40B4-BE49-F238E27FC236}">
                <a16:creationId xmlns:a16="http://schemas.microsoft.com/office/drawing/2014/main" id="{5F5290F6-BFBE-74D2-9147-DFF967847E60}"/>
              </a:ext>
            </a:extLst>
          </p:cNvPr>
          <p:cNvSpPr txBox="1"/>
          <p:nvPr/>
        </p:nvSpPr>
        <p:spPr>
          <a:xfrm>
            <a:off x="7281076" y="3842619"/>
            <a:ext cx="4539900" cy="400069"/>
          </a:xfrm>
          <a:prstGeom prst="rect">
            <a:avLst/>
          </a:prstGeom>
          <a:noFill/>
          <a:ln>
            <a:noFill/>
          </a:ln>
        </p:spPr>
        <p:txBody>
          <a:bodyPr spcFirstLastPara="1" wrap="square" lIns="45700" tIns="45700" rIns="45700" bIns="45700" anchor="t" anchorCtr="0">
            <a:spAutoFit/>
          </a:bodyPr>
          <a:lstStyle/>
          <a:p>
            <a:pPr lvl="0" algn="ctr">
              <a:buClr>
                <a:srgbClr val="404040"/>
              </a:buClr>
              <a:buSzPts val="2200"/>
            </a:pPr>
            <a:r>
              <a:rPr lang="en-US" sz="2000" b="0" i="0" u="none" strike="noStrike" cap="none" dirty="0">
                <a:solidFill>
                  <a:srgbClr val="404040"/>
                </a:solidFill>
                <a:latin typeface="Calibri"/>
                <a:ea typeface="Calibri"/>
                <a:cs typeface="Calibri"/>
                <a:sym typeface="Calibri"/>
              </a:rPr>
              <a:t>Music:</a:t>
            </a:r>
            <a:r>
              <a:rPr lang="en-US" sz="2000" dirty="0">
                <a:solidFill>
                  <a:srgbClr val="404040"/>
                </a:solidFill>
                <a:latin typeface="Calibri"/>
                <a:ea typeface="Calibri"/>
                <a:cs typeface="Calibri"/>
                <a:sym typeface="Calibri"/>
              </a:rPr>
              <a:t> ♣️</a:t>
            </a:r>
            <a:r>
              <a:rPr lang="en-US" sz="2000" dirty="0">
                <a:solidFill>
                  <a:srgbClr val="404040"/>
                </a:solidFill>
                <a:latin typeface="Calibri"/>
                <a:ea typeface="Calibri"/>
                <a:cs typeface="Calibri"/>
                <a:sym typeface="Calibri"/>
                <a:hlinkClick r:id="rId3"/>
              </a:rPr>
              <a:t>CSE 121 25su Lecture Tunes </a:t>
            </a:r>
            <a:r>
              <a:rPr lang="en-US" sz="2000" dirty="0">
                <a:solidFill>
                  <a:srgbClr val="404040"/>
                </a:solidFill>
                <a:latin typeface="Calibri"/>
                <a:ea typeface="Calibri"/>
                <a:cs typeface="Calibri"/>
                <a:sym typeface="Calibri"/>
              </a:rPr>
              <a:t>♣️</a:t>
            </a:r>
            <a:endParaRPr lang="fr-FR" sz="1200" dirty="0">
              <a:solidFill>
                <a:srgbClr val="0563C1"/>
              </a:solidFill>
              <a:latin typeface="Calibri" panose="020F0502020204030204" pitchFamily="34" charset="0"/>
              <a:cs typeface="Calibri" panose="020F0502020204030204" pitchFamily="34" charset="0"/>
            </a:endParaRPr>
          </a:p>
        </p:txBody>
      </p:sp>
      <p:sp>
        <p:nvSpPr>
          <p:cNvPr id="3" name="Google Shape;96;p1">
            <a:extLst>
              <a:ext uri="{FF2B5EF4-FFF2-40B4-BE49-F238E27FC236}">
                <a16:creationId xmlns:a16="http://schemas.microsoft.com/office/drawing/2014/main" id="{23752858-D136-6F7B-88FB-72267F3DA8D9}"/>
              </a:ext>
            </a:extLst>
          </p:cNvPr>
          <p:cNvSpPr txBox="1"/>
          <p:nvPr/>
        </p:nvSpPr>
        <p:spPr>
          <a:xfrm>
            <a:off x="6996450"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lt2"/>
                </a:solidFill>
                <a:latin typeface="Montserrat ExtraBold"/>
                <a:ea typeface="Montserrat ExtraBold"/>
                <a:cs typeface="Montserrat ExtraBold"/>
                <a:sym typeface="Montserrat ExtraBold"/>
              </a:rPr>
              <a:t>Instructor:</a:t>
            </a:r>
            <a:endParaRPr sz="1200">
              <a:solidFill>
                <a:schemeClr val="lt2"/>
              </a:solidFill>
              <a:latin typeface="Montserrat ExtraBold"/>
              <a:ea typeface="Montserrat ExtraBold"/>
              <a:cs typeface="Montserrat ExtraBold"/>
              <a:sym typeface="Montserrat ExtraBold"/>
            </a:endParaRPr>
          </a:p>
        </p:txBody>
      </p:sp>
      <p:sp>
        <p:nvSpPr>
          <p:cNvPr id="4" name="Google Shape;97;p1">
            <a:extLst>
              <a:ext uri="{FF2B5EF4-FFF2-40B4-BE49-F238E27FC236}">
                <a16:creationId xmlns:a16="http://schemas.microsoft.com/office/drawing/2014/main" id="{8F6DC843-3EC7-5547-5495-2408482BDFD7}"/>
              </a:ext>
            </a:extLst>
          </p:cNvPr>
          <p:cNvSpPr txBox="1"/>
          <p:nvPr/>
        </p:nvSpPr>
        <p:spPr>
          <a:xfrm>
            <a:off x="6996450"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lt2"/>
                </a:solidFill>
                <a:latin typeface="Montserrat ExtraBold"/>
                <a:ea typeface="Montserrat ExtraBold"/>
                <a:cs typeface="Montserrat ExtraBold"/>
                <a:sym typeface="Montserrat ExtraBold"/>
              </a:rPr>
              <a:t>TAs:</a:t>
            </a:r>
            <a:endParaRPr sz="1200">
              <a:solidFill>
                <a:schemeClr val="lt2"/>
              </a:solidFill>
              <a:latin typeface="Montserrat ExtraBold"/>
              <a:ea typeface="Montserrat ExtraBold"/>
              <a:cs typeface="Montserrat ExtraBold"/>
              <a:sym typeface="Montserrat ExtraBold"/>
            </a:endParaRPr>
          </a:p>
        </p:txBody>
      </p:sp>
      <p:sp>
        <p:nvSpPr>
          <p:cNvPr id="6" name="Google Shape;98;p1">
            <a:extLst>
              <a:ext uri="{FF2B5EF4-FFF2-40B4-BE49-F238E27FC236}">
                <a16:creationId xmlns:a16="http://schemas.microsoft.com/office/drawing/2014/main" id="{7DCFA6FF-428B-9CB6-BF1B-88B1512D405A}"/>
              </a:ext>
            </a:extLst>
          </p:cNvPr>
          <p:cNvSpPr txBox="1"/>
          <p:nvPr/>
        </p:nvSpPr>
        <p:spPr>
          <a:xfrm>
            <a:off x="8149349"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lt2"/>
                </a:solidFill>
                <a:latin typeface="Montserrat SemiBold"/>
                <a:ea typeface="Montserrat SemiBold"/>
                <a:cs typeface="Montserrat SemiBold"/>
                <a:sym typeface="Montserrat SemiBold"/>
              </a:rPr>
              <a:t>Hannah Swoffer</a:t>
            </a:r>
            <a:endParaRPr sz="1200">
              <a:solidFill>
                <a:schemeClr val="lt2"/>
              </a:solidFill>
              <a:latin typeface="Montserrat SemiBold"/>
              <a:ea typeface="Montserrat SemiBold"/>
              <a:cs typeface="Montserrat SemiBold"/>
              <a:sym typeface="Montserrat SemiBold"/>
            </a:endParaRPr>
          </a:p>
        </p:txBody>
      </p:sp>
      <p:sp>
        <p:nvSpPr>
          <p:cNvPr id="7" name="TextBox 6">
            <a:extLst>
              <a:ext uri="{FF2B5EF4-FFF2-40B4-BE49-F238E27FC236}">
                <a16:creationId xmlns:a16="http://schemas.microsoft.com/office/drawing/2014/main" id="{A5C2E4CE-EF46-38F6-1F69-60AA3C3BF53E}"/>
              </a:ext>
            </a:extLst>
          </p:cNvPr>
          <p:cNvSpPr txBox="1"/>
          <p:nvPr/>
        </p:nvSpPr>
        <p:spPr>
          <a:xfrm>
            <a:off x="8180171" y="4640308"/>
            <a:ext cx="3494363" cy="1061829"/>
          </a:xfrm>
          <a:prstGeom prst="rect">
            <a:avLst/>
          </a:prstGeom>
          <a:noFill/>
        </p:spPr>
        <p:txBody>
          <a:bodyPr wrap="square" numCol="3" rtlCol="0">
            <a:spAutoFit/>
          </a:bodyPr>
          <a:lstStyle/>
          <a:p>
            <a:pPr marR="0" algn="l" rtl="0" fontAlgn="t">
              <a:lnSpc>
                <a:spcPct val="150000"/>
              </a:lnSpc>
            </a:pPr>
            <a:r>
              <a:rPr lang="en-US" sz="1050" b="0" i="0" u="none" strike="noStrike">
                <a:effectLst/>
                <a:latin typeface="Montserrat" panose="00000500000000000000" pitchFamily="2" charset="0"/>
              </a:rPr>
              <a:t>Abby</a:t>
            </a:r>
            <a:endParaRPr lang="en-US" sz="1050">
              <a:latin typeface="Montserrat" panose="00000500000000000000" pitchFamily="2" charset="0"/>
            </a:endParaRPr>
          </a:p>
          <a:p>
            <a:pPr marR="0" algn="l" rtl="0" fontAlgn="t">
              <a:lnSpc>
                <a:spcPct val="150000"/>
              </a:lnSpc>
            </a:pPr>
            <a:r>
              <a:rPr lang="en-US" sz="1050" b="0" i="0" u="none" strike="noStrike">
                <a:effectLst/>
                <a:latin typeface="Montserrat" panose="00000500000000000000" pitchFamily="2" charset="0"/>
              </a:rPr>
              <a:t>Hannah</a:t>
            </a:r>
          </a:p>
          <a:p>
            <a:pPr marR="0" algn="l" rtl="0" fontAlgn="t">
              <a:lnSpc>
                <a:spcPct val="150000"/>
              </a:lnSpc>
            </a:pPr>
            <a:r>
              <a:rPr lang="en-US" sz="1050">
                <a:latin typeface="Montserrat" panose="00000500000000000000" pitchFamily="2" charset="0"/>
              </a:rPr>
              <a:t>Julia</a:t>
            </a:r>
          </a:p>
          <a:p>
            <a:pPr marR="0" algn="l" rtl="0" fontAlgn="t">
              <a:lnSpc>
                <a:spcPct val="150000"/>
              </a:lnSpc>
            </a:pPr>
            <a:endParaRPr lang="en-US" sz="1050">
              <a:latin typeface="Montserrat" panose="00000500000000000000" pitchFamily="2" charset="0"/>
            </a:endParaRPr>
          </a:p>
          <a:p>
            <a:pPr marR="0" algn="l" rtl="0" fontAlgn="t">
              <a:lnSpc>
                <a:spcPct val="150000"/>
              </a:lnSpc>
            </a:pPr>
            <a:r>
              <a:rPr lang="en-US" sz="1050">
                <a:latin typeface="Montserrat" panose="00000500000000000000" pitchFamily="2" charset="0"/>
              </a:rPr>
              <a:t>Merav</a:t>
            </a:r>
          </a:p>
          <a:p>
            <a:pPr marR="0" algn="l" rtl="0" fontAlgn="t">
              <a:lnSpc>
                <a:spcPct val="150000"/>
              </a:lnSpc>
            </a:pPr>
            <a:r>
              <a:rPr lang="en-US" sz="1050" b="0" i="0" u="none" strike="noStrike">
                <a:effectLst/>
                <a:latin typeface="Montserrat" panose="00000500000000000000" pitchFamily="2" charset="0"/>
              </a:rPr>
              <a:t>Trey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40-D0AB-3C31-68C5-19D86EB7E0CC}"/>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6B40E002-2DE9-2D9B-EEB1-660B38A28D72}"/>
              </a:ext>
            </a:extLst>
          </p:cNvPr>
          <p:cNvSpPr>
            <a:spLocks noGrp="1"/>
          </p:cNvSpPr>
          <p:nvPr>
            <p:ph type="body" idx="1"/>
          </p:nvPr>
        </p:nvSpPr>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    </a:t>
            </a:r>
          </a:p>
          <a:p>
            <a:pPr marL="114300" indent="0">
              <a:buNone/>
            </a:pPr>
            <a:r>
              <a:rPr lang="en-US" dirty="0"/>
              <a:t>There’s not always a “correct” answer, but some advice:</a:t>
            </a:r>
          </a:p>
          <a:p>
            <a:r>
              <a:rPr lang="en-US" dirty="0"/>
              <a:t>is the condition definite or indefinite</a:t>
            </a:r>
          </a:p>
          <a:p>
            <a:r>
              <a:rPr lang="en-US" dirty="0"/>
              <a:t>Describing the problem! </a:t>
            </a:r>
          </a:p>
          <a:p>
            <a:pPr lvl="1"/>
            <a:r>
              <a:rPr lang="en-US" dirty="0"/>
              <a:t>“I will do __ X times” or “for each __ I will __” – sounds like for!</a:t>
            </a:r>
          </a:p>
          <a:p>
            <a:pPr lvl="1"/>
            <a:r>
              <a:rPr lang="en-US" dirty="0"/>
              <a:t>“I will do __ until” or “while __ is true, I will” – sounds like while!</a:t>
            </a:r>
          </a:p>
          <a:p>
            <a:r>
              <a:rPr lang="en-US" dirty="0"/>
              <a:t>it’s okay to change your mind after you try one approach!</a:t>
            </a:r>
          </a:p>
        </p:txBody>
      </p:sp>
      <p:sp>
        <p:nvSpPr>
          <p:cNvPr id="4" name="Slide Number Placeholder 3">
            <a:extLst>
              <a:ext uri="{FF2B5EF4-FFF2-40B4-BE49-F238E27FC236}">
                <a16:creationId xmlns:a16="http://schemas.microsoft.com/office/drawing/2014/main" id="{7F968C13-9860-0D4F-7F56-4C3A1BDB7C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517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Mid-Quarter Lecture Feedback</a:t>
            </a:r>
          </a:p>
          <a:p>
            <a:r>
              <a:rPr lang="en-US" dirty="0">
                <a:solidFill>
                  <a:schemeClr val="tx1"/>
                </a:solidFill>
              </a:rPr>
              <a:t>Announcements, Reminders</a:t>
            </a:r>
          </a:p>
          <a:p>
            <a:r>
              <a:rPr lang="en-US" dirty="0"/>
              <a:t>While loop review</a:t>
            </a:r>
          </a:p>
          <a:p>
            <a:r>
              <a:rPr lang="en-US" b="1" dirty="0">
                <a:solidFill>
                  <a:srgbClr val="7028C8"/>
                </a:solidFill>
              </a:rPr>
              <a:t>Code Examples!</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3864368" y="3306262"/>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40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115B74-CD1D-3285-969C-A1CA62F3B03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13D7F5-39F2-97FB-7605-09D0EC1F3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12" name="Title 1">
            <a:extLst>
              <a:ext uri="{FF2B5EF4-FFF2-40B4-BE49-F238E27FC236}">
                <a16:creationId xmlns:a16="http://schemas.microsoft.com/office/drawing/2014/main" id="{275D3FF4-E669-0043-7357-8F14680E96EB}"/>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(think)</a:t>
            </a:r>
          </a:p>
        </p:txBody>
      </p:sp>
      <p:sp>
        <p:nvSpPr>
          <p:cNvPr id="4" name="Title 3">
            <a:extLst>
              <a:ext uri="{FF2B5EF4-FFF2-40B4-BE49-F238E27FC236}">
                <a16:creationId xmlns:a16="http://schemas.microsoft.com/office/drawing/2014/main" id="{344A4D36-7549-8AC9-3561-3AA747EDB0DB}"/>
              </a:ext>
            </a:extLst>
          </p:cNvPr>
          <p:cNvSpPr txBox="1">
            <a:spLocks/>
          </p:cNvSpPr>
          <p:nvPr/>
        </p:nvSpPr>
        <p:spPr>
          <a:xfrm>
            <a:off x="7803253" y="2329341"/>
            <a:ext cx="3833521"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300" b="0" dirty="0">
                <a:latin typeface="Calibri" panose="020F0502020204030204" pitchFamily="34" charset="0"/>
                <a:ea typeface="Arial"/>
                <a:cs typeface="Calibri" panose="020F0502020204030204" pitchFamily="34" charset="0"/>
                <a:sym typeface="Arial"/>
              </a:rPr>
              <a:t>How would you describe what the variable </a:t>
            </a:r>
            <a:r>
              <a:rPr lang="en-US" sz="2300" b="0" dirty="0">
                <a:latin typeface="Consolas" panose="020B0609020204030204" pitchFamily="49" charset="0"/>
                <a:ea typeface="Arial"/>
                <a:cs typeface="Consolas" panose="020B0609020204030204" pitchFamily="49" charset="0"/>
                <a:sym typeface="Arial"/>
              </a:rPr>
              <a:t>x</a:t>
            </a:r>
            <a:r>
              <a:rPr lang="en-US" sz="2300" b="0" dirty="0">
                <a:latin typeface="Calibri" panose="020F0502020204030204" pitchFamily="34" charset="0"/>
                <a:ea typeface="Arial"/>
                <a:cs typeface="Calibri" panose="020F0502020204030204" pitchFamily="34" charset="0"/>
                <a:sym typeface="Arial"/>
              </a:rPr>
              <a:t> calculates?</a:t>
            </a:r>
          </a:p>
        </p:txBody>
      </p:sp>
      <p:sp>
        <p:nvSpPr>
          <p:cNvPr id="6" name="TextBox 5">
            <a:extLst>
              <a:ext uri="{FF2B5EF4-FFF2-40B4-BE49-F238E27FC236}">
                <a16:creationId xmlns:a16="http://schemas.microsoft.com/office/drawing/2014/main" id="{16FFE125-C62A-BD34-6E1A-4DB462E23865}"/>
              </a:ext>
            </a:extLst>
          </p:cNvPr>
          <p:cNvSpPr txBox="1"/>
          <p:nvPr/>
        </p:nvSpPr>
        <p:spPr>
          <a:xfrm>
            <a:off x="7803253" y="3206442"/>
            <a:ext cx="3780813" cy="216982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8" name="TextBox 7">
            <a:extLst>
              <a:ext uri="{FF2B5EF4-FFF2-40B4-BE49-F238E27FC236}">
                <a16:creationId xmlns:a16="http://schemas.microsoft.com/office/drawing/2014/main" id="{91F243C4-1961-4DB3-56AB-0554B7DBFA54}"/>
              </a:ext>
            </a:extLst>
          </p:cNvPr>
          <p:cNvSpPr txBox="1"/>
          <p:nvPr/>
        </p:nvSpPr>
        <p:spPr>
          <a:xfrm>
            <a:off x="314149" y="1585223"/>
            <a:ext cx="7881791" cy="4193456"/>
          </a:xfrm>
          <a:prstGeom prst="rect">
            <a:avLst/>
          </a:prstGeom>
          <a:noFill/>
        </p:spPr>
        <p:txBody>
          <a:bodyPr wrap="square">
            <a:spAutoFit/>
          </a:bodyPr>
          <a:lstStyle/>
          <a:p>
            <a:r>
              <a:rPr lang="en-US" sz="2050" b="0" dirty="0">
                <a:solidFill>
                  <a:srgbClr val="D73A49"/>
                </a:solidFill>
                <a:effectLst/>
                <a:latin typeface="Consolas" panose="020B0609020204030204" pitchFamily="49" charset="0"/>
                <a:cs typeface="Consolas" panose="020B0609020204030204" pitchFamily="49" charset="0"/>
              </a:rPr>
              <a:t>public</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static</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void</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6F42C1"/>
                </a:solidFill>
                <a:effectLst/>
                <a:latin typeface="Consolas" panose="020B0609020204030204" pitchFamily="49" charset="0"/>
                <a:cs typeface="Consolas" panose="020B0609020204030204" pitchFamily="49" charset="0"/>
              </a:rPr>
              <a:t>mystery</a:t>
            </a:r>
            <a:r>
              <a:rPr lang="en-US" sz="2050" b="0" dirty="0">
                <a:solidFill>
                  <a:srgbClr val="24292E"/>
                </a:solidFill>
                <a:effectLst/>
                <a:latin typeface="Consolas" panose="020B0609020204030204" pitchFamily="49" charset="0"/>
                <a:cs typeface="Consolas" panose="020B0609020204030204" pitchFamily="49" charset="0"/>
              </a:rPr>
              <a:t>(Random randy,</a:t>
            </a:r>
            <a:r>
              <a:rPr lang="en-US" sz="2050" dirty="0">
                <a:solidFill>
                  <a:srgbClr val="24292E"/>
                </a:solidFill>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int</a:t>
            </a:r>
            <a:r>
              <a:rPr lang="en-US" sz="2050" b="0" dirty="0">
                <a:solidFill>
                  <a:srgbClr val="24292E"/>
                </a:solidFill>
                <a:effectLst/>
                <a:latin typeface="Consolas" panose="020B0609020204030204" pitchFamily="49" charset="0"/>
                <a:cs typeface="Consolas" panose="020B0609020204030204" pitchFamily="49" charset="0"/>
              </a:rPr>
              <a:t> lucky) {</a:t>
            </a:r>
          </a:p>
          <a:p>
            <a:r>
              <a:rPr lang="en-US" sz="2050" dirty="0">
                <a:solidFill>
                  <a:srgbClr val="D73A49"/>
                </a:solidFill>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int</a:t>
            </a:r>
            <a:r>
              <a:rPr lang="en-US" sz="2050" b="0" dirty="0">
                <a:solidFill>
                  <a:srgbClr val="24292E"/>
                </a:solidFill>
                <a:effectLst/>
                <a:latin typeface="Consolas" panose="020B0609020204030204" pitchFamily="49" charset="0"/>
                <a:cs typeface="Consolas" panose="020B0609020204030204" pitchFamily="49" charset="0"/>
              </a:rPr>
              <a:t> roll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005CC5"/>
                </a:solidFill>
                <a:effectLst/>
                <a:latin typeface="Consolas" panose="020B0609020204030204" pitchFamily="49" charset="0"/>
                <a:cs typeface="Consolas" panose="020B0609020204030204" pitchFamily="49" charset="0"/>
              </a:rPr>
              <a:t>1</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6A737D"/>
                </a:solidFill>
                <a:effectLst/>
                <a:latin typeface="Consolas" panose="020B0609020204030204" pitchFamily="49" charset="0"/>
                <a:cs typeface="Consolas" panose="020B0609020204030204" pitchFamily="49" charset="0"/>
              </a:rPr>
              <a:t>// "priming" the loop</a:t>
            </a:r>
            <a:endParaRPr lang="en-US" sz="2050" b="0" dirty="0">
              <a:solidFill>
                <a:srgbClr val="24292E"/>
              </a:solidFill>
              <a:effectLst/>
              <a:latin typeface="Consolas" panose="020B0609020204030204" pitchFamily="49" charset="0"/>
              <a:cs typeface="Consolas" panose="020B0609020204030204" pitchFamily="49" charset="0"/>
            </a:endParaRPr>
          </a:p>
          <a:p>
            <a:r>
              <a:rPr lang="en-US" sz="2050" dirty="0">
                <a:solidFill>
                  <a:srgbClr val="D73A49"/>
                </a:solidFill>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int</a:t>
            </a:r>
            <a:r>
              <a:rPr lang="en-US" sz="2050" b="0" dirty="0">
                <a:solidFill>
                  <a:srgbClr val="24292E"/>
                </a:solidFill>
                <a:effectLst/>
                <a:latin typeface="Consolas" panose="020B0609020204030204" pitchFamily="49" charset="0"/>
                <a:cs typeface="Consolas" panose="020B0609020204030204" pitchFamily="49" charset="0"/>
              </a:rPr>
              <a:t> x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005CC5"/>
                </a:solidFill>
                <a:effectLst/>
                <a:latin typeface="Consolas" panose="020B0609020204030204" pitchFamily="49" charset="0"/>
                <a:cs typeface="Consolas" panose="020B0609020204030204" pitchFamily="49" charset="0"/>
              </a:rPr>
              <a:t>1</a:t>
            </a:r>
            <a:r>
              <a:rPr lang="en-US" sz="2050" b="0" dirty="0">
                <a:solidFill>
                  <a:srgbClr val="24292E"/>
                </a:solidFill>
                <a:effectLst/>
                <a:latin typeface="Consolas" panose="020B0609020204030204" pitchFamily="49" charset="0"/>
                <a:cs typeface="Consolas" panose="020B0609020204030204" pitchFamily="49" charset="0"/>
              </a:rPr>
              <a:t>;</a:t>
            </a:r>
          </a:p>
          <a:p>
            <a:endParaRPr lang="en-US" sz="2050" b="0" dirty="0">
              <a:solidFill>
                <a:srgbClr val="24292E"/>
              </a:solidFill>
              <a:effectLst/>
              <a:latin typeface="Consolas" panose="020B0609020204030204" pitchFamily="49" charset="0"/>
              <a:cs typeface="Consolas" panose="020B0609020204030204" pitchFamily="49" charset="0"/>
            </a:endParaRPr>
          </a:p>
          <a:p>
            <a:r>
              <a:rPr lang="en-US" sz="2050" b="0" dirty="0">
                <a:solidFill>
                  <a:srgbClr val="D73A49"/>
                </a:solidFill>
                <a:effectLst/>
                <a:latin typeface="Consolas" panose="020B0609020204030204" pitchFamily="49" charset="0"/>
                <a:cs typeface="Consolas" panose="020B0609020204030204" pitchFamily="49" charset="0"/>
              </a:rPr>
              <a:t>    while</a:t>
            </a:r>
            <a:r>
              <a:rPr lang="en-US" sz="2050" b="0" dirty="0">
                <a:solidFill>
                  <a:srgbClr val="24292E"/>
                </a:solidFill>
                <a:effectLst/>
                <a:latin typeface="Consolas" panose="020B0609020204030204" pitchFamily="49" charset="0"/>
                <a:cs typeface="Consolas" panose="020B0609020204030204" pitchFamily="49" charset="0"/>
              </a:rPr>
              <a:t> (roll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lucky) {</a:t>
            </a:r>
          </a:p>
          <a:p>
            <a:r>
              <a:rPr lang="en-US" sz="2050" b="0" dirty="0">
                <a:solidFill>
                  <a:srgbClr val="24292E"/>
                </a:solidFill>
                <a:effectLst/>
                <a:latin typeface="Consolas" panose="020B0609020204030204" pitchFamily="49" charset="0"/>
                <a:cs typeface="Consolas" panose="020B0609020204030204" pitchFamily="49" charset="0"/>
              </a:rPr>
              <a:t>        roll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err="1">
                <a:solidFill>
                  <a:srgbClr val="24292E"/>
                </a:solidFill>
                <a:effectLst/>
                <a:latin typeface="Consolas" panose="020B0609020204030204" pitchFamily="49" charset="0"/>
                <a:cs typeface="Consolas" panose="020B0609020204030204" pitchFamily="49" charset="0"/>
              </a:rPr>
              <a:t>randy.</a:t>
            </a:r>
            <a:r>
              <a:rPr lang="en-US" sz="2050" b="0" dirty="0" err="1">
                <a:solidFill>
                  <a:srgbClr val="6F42C1"/>
                </a:solidFill>
                <a:effectLst/>
                <a:latin typeface="Consolas" panose="020B0609020204030204" pitchFamily="49" charset="0"/>
                <a:cs typeface="Consolas" panose="020B0609020204030204" pitchFamily="49" charset="0"/>
              </a:rPr>
              <a:t>nextInt</a:t>
            </a:r>
            <a:r>
              <a:rPr lang="en-US" sz="2050" b="0" dirty="0">
                <a:solidFill>
                  <a:srgbClr val="24292E"/>
                </a:solidFill>
                <a:effectLst/>
                <a:latin typeface="Consolas" panose="020B0609020204030204" pitchFamily="49" charset="0"/>
                <a:cs typeface="Consolas" panose="020B0609020204030204" pitchFamily="49" charset="0"/>
              </a:rPr>
              <a:t>(</a:t>
            </a:r>
            <a:r>
              <a:rPr lang="en-US" sz="2050" dirty="0">
                <a:solidFill>
                  <a:srgbClr val="005CC5"/>
                </a:solidFill>
                <a:latin typeface="Consolas" panose="020B0609020204030204" pitchFamily="49" charset="0"/>
                <a:cs typeface="Consolas" panose="020B0609020204030204" pitchFamily="49" charset="0"/>
              </a:rPr>
              <a:t>20</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005CC5"/>
                </a:solidFill>
                <a:effectLst/>
                <a:latin typeface="Consolas" panose="020B0609020204030204" pitchFamily="49" charset="0"/>
                <a:cs typeface="Consolas" panose="020B0609020204030204" pitchFamily="49" charset="0"/>
              </a:rPr>
              <a:t>1</a:t>
            </a:r>
            <a:r>
              <a:rPr lang="en-US" sz="2050" b="0" dirty="0">
                <a:solidFill>
                  <a:srgbClr val="24292E"/>
                </a:solidFill>
                <a:effectLst/>
                <a:latin typeface="Consolas" panose="020B0609020204030204" pitchFamily="49" charset="0"/>
                <a:cs typeface="Consolas" panose="020B0609020204030204" pitchFamily="49" charset="0"/>
              </a:rPr>
              <a:t>;</a:t>
            </a:r>
          </a:p>
          <a:p>
            <a:r>
              <a:rPr lang="en-US" sz="2050" b="0" dirty="0">
                <a:solidFill>
                  <a:srgbClr val="D73A49"/>
                </a:solidFill>
                <a:effectLst/>
                <a:latin typeface="Consolas" panose="020B0609020204030204" pitchFamily="49" charset="0"/>
                <a:cs typeface="Consolas" panose="020B0609020204030204" pitchFamily="49" charset="0"/>
              </a:rPr>
              <a:t>        if</a:t>
            </a:r>
            <a:r>
              <a:rPr lang="en-US" sz="2050" b="0" dirty="0">
                <a:solidFill>
                  <a:srgbClr val="24292E"/>
                </a:solidFill>
                <a:effectLst/>
                <a:latin typeface="Consolas" panose="020B0609020204030204" pitchFamily="49" charset="0"/>
                <a:cs typeface="Consolas" panose="020B0609020204030204" pitchFamily="49" charset="0"/>
              </a:rPr>
              <a:t> (x </a:t>
            </a:r>
            <a:r>
              <a:rPr lang="en-US" sz="2050" b="0" dirty="0">
                <a:solidFill>
                  <a:srgbClr val="D73A49"/>
                </a:solidFill>
                <a:effectLst/>
                <a:latin typeface="Consolas" panose="020B0609020204030204" pitchFamily="49" charset="0"/>
                <a:cs typeface="Consolas" panose="020B0609020204030204" pitchFamily="49" charset="0"/>
              </a:rPr>
              <a:t>&lt;</a:t>
            </a:r>
            <a:r>
              <a:rPr lang="en-US" sz="2050" b="0" dirty="0">
                <a:solidFill>
                  <a:srgbClr val="24292E"/>
                </a:solidFill>
                <a:effectLst/>
                <a:latin typeface="Consolas" panose="020B0609020204030204" pitchFamily="49" charset="0"/>
                <a:cs typeface="Consolas" panose="020B0609020204030204" pitchFamily="49" charset="0"/>
              </a:rPr>
              <a:t> roll) {</a:t>
            </a:r>
          </a:p>
          <a:p>
            <a:r>
              <a:rPr lang="en-US" sz="2050" b="0" dirty="0">
                <a:solidFill>
                  <a:srgbClr val="24292E"/>
                </a:solidFill>
                <a:effectLst/>
                <a:latin typeface="Consolas" panose="020B0609020204030204" pitchFamily="49" charset="0"/>
                <a:cs typeface="Consolas" panose="020B0609020204030204" pitchFamily="49" charset="0"/>
              </a:rPr>
              <a:t>            x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roll;</a:t>
            </a:r>
          </a:p>
          <a:p>
            <a:r>
              <a:rPr lang="en-US" sz="2050" b="0" dirty="0">
                <a:solidFill>
                  <a:srgbClr val="24292E"/>
                </a:solidFill>
                <a:effectLst/>
                <a:latin typeface="Consolas" panose="020B0609020204030204" pitchFamily="49" charset="0"/>
                <a:cs typeface="Consolas" panose="020B0609020204030204" pitchFamily="49" charset="0"/>
              </a:rPr>
              <a:t>        }</a:t>
            </a:r>
          </a:p>
          <a:p>
            <a:r>
              <a:rPr lang="en-US" sz="2050" b="0" dirty="0">
                <a:solidFill>
                  <a:srgbClr val="24292E"/>
                </a:solidFill>
                <a:effectLst/>
                <a:latin typeface="Consolas" panose="020B0609020204030204" pitchFamily="49" charset="0"/>
                <a:cs typeface="Consolas" panose="020B0609020204030204" pitchFamily="49" charset="0"/>
              </a:rPr>
              <a:t>    }</a:t>
            </a:r>
          </a:p>
          <a:p>
            <a:r>
              <a:rPr lang="en-US" sz="2050" dirty="0">
                <a:solidFill>
                  <a:srgbClr val="24292E"/>
                </a:solidFill>
                <a:latin typeface="Consolas" panose="020B0609020204030204" pitchFamily="49" charset="0"/>
                <a:cs typeface="Consolas" panose="020B0609020204030204" pitchFamily="49" charset="0"/>
              </a:rPr>
              <a:t>    </a:t>
            </a:r>
            <a:r>
              <a:rPr lang="en-US" sz="2050" dirty="0" err="1">
                <a:solidFill>
                  <a:srgbClr val="24292E"/>
                </a:solidFill>
                <a:latin typeface="Consolas" panose="020B0609020204030204" pitchFamily="49" charset="0"/>
                <a:cs typeface="Consolas" panose="020B0609020204030204" pitchFamily="49" charset="0"/>
              </a:rPr>
              <a:t>System.out.</a:t>
            </a:r>
            <a:r>
              <a:rPr lang="en-US" sz="2050" dirty="0" err="1">
                <a:solidFill>
                  <a:srgbClr val="6F42C1"/>
                </a:solidFill>
                <a:latin typeface="Consolas" panose="020B0609020204030204" pitchFamily="49" charset="0"/>
                <a:cs typeface="Consolas" panose="020B0609020204030204" pitchFamily="49" charset="0"/>
              </a:rPr>
              <a:t>println</a:t>
            </a:r>
            <a:r>
              <a:rPr lang="en-US" sz="2050" dirty="0">
                <a:solidFill>
                  <a:srgbClr val="24292E"/>
                </a:solidFill>
                <a:latin typeface="Consolas" panose="020B0609020204030204" pitchFamily="49" charset="0"/>
                <a:cs typeface="Consolas" panose="020B0609020204030204" pitchFamily="49" charset="0"/>
              </a:rPr>
              <a:t>(</a:t>
            </a:r>
            <a:r>
              <a:rPr lang="en-US" sz="2050" dirty="0">
                <a:solidFill>
                  <a:srgbClr val="032F62"/>
                </a:solidFill>
                <a:latin typeface="Consolas" panose="020B0609020204030204" pitchFamily="49" charset="0"/>
                <a:cs typeface="Consolas" panose="020B0609020204030204" pitchFamily="49" charset="0"/>
              </a:rPr>
              <a:t>"x: "</a:t>
            </a:r>
            <a:r>
              <a:rPr lang="en-US" sz="2050" dirty="0">
                <a:solidFill>
                  <a:srgbClr val="D73A49"/>
                </a:solidFill>
                <a:latin typeface="Consolas" panose="020B0609020204030204" pitchFamily="49" charset="0"/>
                <a:cs typeface="Consolas" panose="020B0609020204030204" pitchFamily="49" charset="0"/>
              </a:rPr>
              <a:t>+</a:t>
            </a:r>
            <a:r>
              <a:rPr lang="en-US" sz="2050" dirty="0">
                <a:solidFill>
                  <a:srgbClr val="24292E"/>
                </a:solidFill>
                <a:latin typeface="Consolas" panose="020B0609020204030204" pitchFamily="49" charset="0"/>
                <a:cs typeface="Consolas" panose="020B0609020204030204" pitchFamily="49" charset="0"/>
              </a:rPr>
              <a:t> x);</a:t>
            </a:r>
          </a:p>
          <a:p>
            <a:r>
              <a:rPr lang="en-US" sz="2050" dirty="0">
                <a:solidFill>
                  <a:srgbClr val="24292E"/>
                </a:solidFill>
                <a:latin typeface="Consolas" panose="020B0609020204030204" pitchFamily="49" charset="0"/>
                <a:cs typeface="Consolas" panose="020B0609020204030204" pitchFamily="49" charset="0"/>
              </a:rPr>
              <a:t>    </a:t>
            </a:r>
            <a:r>
              <a:rPr lang="en-US" sz="2050" dirty="0" err="1">
                <a:solidFill>
                  <a:srgbClr val="24292E"/>
                </a:solidFill>
                <a:latin typeface="Consolas" panose="020B0609020204030204" pitchFamily="49" charset="0"/>
                <a:cs typeface="Consolas" panose="020B0609020204030204" pitchFamily="49" charset="0"/>
              </a:rPr>
              <a:t>System.out.</a:t>
            </a:r>
            <a:r>
              <a:rPr lang="en-US" sz="2050" dirty="0" err="1">
                <a:solidFill>
                  <a:srgbClr val="6F42C1"/>
                </a:solidFill>
                <a:latin typeface="Consolas" panose="020B0609020204030204" pitchFamily="49" charset="0"/>
                <a:cs typeface="Consolas" panose="020B0609020204030204" pitchFamily="49" charset="0"/>
              </a:rPr>
              <a:t>println</a:t>
            </a:r>
            <a:r>
              <a:rPr lang="en-US" sz="2050" dirty="0">
                <a:solidFill>
                  <a:srgbClr val="24292E"/>
                </a:solidFill>
                <a:latin typeface="Consolas" panose="020B0609020204030204" pitchFamily="49" charset="0"/>
                <a:cs typeface="Consolas" panose="020B0609020204030204" pitchFamily="49" charset="0"/>
              </a:rPr>
              <a:t>(</a:t>
            </a:r>
            <a:r>
              <a:rPr lang="en-US" sz="2050" dirty="0">
                <a:solidFill>
                  <a:srgbClr val="032F62"/>
                </a:solidFill>
                <a:latin typeface="Consolas" panose="020B0609020204030204" pitchFamily="49" charset="0"/>
                <a:cs typeface="Consolas" panose="020B0609020204030204" pitchFamily="49" charset="0"/>
              </a:rPr>
              <a:t>"lucky number: " </a:t>
            </a:r>
            <a:r>
              <a:rPr lang="en-US" sz="2050" dirty="0">
                <a:solidFill>
                  <a:srgbClr val="D73A49"/>
                </a:solidFill>
                <a:latin typeface="Consolas" panose="020B0609020204030204" pitchFamily="49" charset="0"/>
                <a:cs typeface="Consolas" panose="020B0609020204030204" pitchFamily="49" charset="0"/>
              </a:rPr>
              <a:t>+</a:t>
            </a:r>
            <a:r>
              <a:rPr lang="en-US" sz="2050" dirty="0">
                <a:solidFill>
                  <a:srgbClr val="24292E"/>
                </a:solidFill>
                <a:latin typeface="Consolas" panose="020B0609020204030204" pitchFamily="49" charset="0"/>
                <a:cs typeface="Consolas" panose="020B0609020204030204" pitchFamily="49" charset="0"/>
              </a:rPr>
              <a:t> roll);</a:t>
            </a:r>
          </a:p>
          <a:p>
            <a:r>
              <a:rPr lang="en-US" sz="2050" b="0" dirty="0">
                <a:solidFill>
                  <a:srgbClr val="24292E"/>
                </a:solidFill>
                <a:effectLst/>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27438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914A47-38D1-50AA-C986-13CD657D48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CBEA5D-0FC7-C15B-5816-36CAAEA54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7" name="Title 1">
            <a:extLst>
              <a:ext uri="{FF2B5EF4-FFF2-40B4-BE49-F238E27FC236}">
                <a16:creationId xmlns:a16="http://schemas.microsoft.com/office/drawing/2014/main" id="{B7FCEB80-2642-F0E8-9634-4C11D6BEA138}"/>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(pair)</a:t>
            </a:r>
          </a:p>
        </p:txBody>
      </p:sp>
      <p:sp>
        <p:nvSpPr>
          <p:cNvPr id="2" name="Title 3">
            <a:extLst>
              <a:ext uri="{FF2B5EF4-FFF2-40B4-BE49-F238E27FC236}">
                <a16:creationId xmlns:a16="http://schemas.microsoft.com/office/drawing/2014/main" id="{F9D7C2CD-197A-80BB-EB09-350B3412883E}"/>
              </a:ext>
            </a:extLst>
          </p:cNvPr>
          <p:cNvSpPr txBox="1">
            <a:spLocks/>
          </p:cNvSpPr>
          <p:nvPr/>
        </p:nvSpPr>
        <p:spPr>
          <a:xfrm>
            <a:off x="7803253" y="2329341"/>
            <a:ext cx="3833521"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300" b="0" dirty="0">
                <a:latin typeface="Calibri" panose="020F0502020204030204" pitchFamily="34" charset="0"/>
                <a:ea typeface="Arial"/>
                <a:cs typeface="Calibri" panose="020F0502020204030204" pitchFamily="34" charset="0"/>
                <a:sym typeface="Arial"/>
              </a:rPr>
              <a:t>How would you describe what the variable </a:t>
            </a:r>
            <a:r>
              <a:rPr lang="en-US" sz="2300" b="0" dirty="0">
                <a:latin typeface="Consolas" panose="020B0609020204030204" pitchFamily="49" charset="0"/>
                <a:ea typeface="Arial"/>
                <a:cs typeface="Consolas" panose="020B0609020204030204" pitchFamily="49" charset="0"/>
                <a:sym typeface="Arial"/>
              </a:rPr>
              <a:t>x</a:t>
            </a:r>
            <a:r>
              <a:rPr lang="en-US" sz="2300" b="0" dirty="0">
                <a:latin typeface="Calibri" panose="020F0502020204030204" pitchFamily="34" charset="0"/>
                <a:ea typeface="Arial"/>
                <a:cs typeface="Calibri" panose="020F0502020204030204" pitchFamily="34" charset="0"/>
                <a:sym typeface="Arial"/>
              </a:rPr>
              <a:t> calculates?</a:t>
            </a:r>
          </a:p>
        </p:txBody>
      </p:sp>
      <p:sp>
        <p:nvSpPr>
          <p:cNvPr id="4" name="TextBox 3">
            <a:extLst>
              <a:ext uri="{FF2B5EF4-FFF2-40B4-BE49-F238E27FC236}">
                <a16:creationId xmlns:a16="http://schemas.microsoft.com/office/drawing/2014/main" id="{4C120211-C743-9C8A-CFAF-8956274DFA95}"/>
              </a:ext>
            </a:extLst>
          </p:cNvPr>
          <p:cNvSpPr txBox="1"/>
          <p:nvPr/>
        </p:nvSpPr>
        <p:spPr>
          <a:xfrm>
            <a:off x="7803253" y="3206442"/>
            <a:ext cx="3780813" cy="216982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3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5" name="TextBox 4">
            <a:extLst>
              <a:ext uri="{FF2B5EF4-FFF2-40B4-BE49-F238E27FC236}">
                <a16:creationId xmlns:a16="http://schemas.microsoft.com/office/drawing/2014/main" id="{34593F94-F8A3-A806-E073-9F4BC64FBE79}"/>
              </a:ext>
            </a:extLst>
          </p:cNvPr>
          <p:cNvSpPr txBox="1"/>
          <p:nvPr/>
        </p:nvSpPr>
        <p:spPr>
          <a:xfrm>
            <a:off x="314149" y="1585223"/>
            <a:ext cx="7881791" cy="4193456"/>
          </a:xfrm>
          <a:prstGeom prst="rect">
            <a:avLst/>
          </a:prstGeom>
          <a:noFill/>
        </p:spPr>
        <p:txBody>
          <a:bodyPr wrap="square">
            <a:spAutoFit/>
          </a:bodyPr>
          <a:lstStyle/>
          <a:p>
            <a:r>
              <a:rPr lang="en-US" sz="2050" b="0" dirty="0">
                <a:solidFill>
                  <a:srgbClr val="D73A49"/>
                </a:solidFill>
                <a:effectLst/>
                <a:latin typeface="Consolas" panose="020B0609020204030204" pitchFamily="49" charset="0"/>
                <a:cs typeface="Consolas" panose="020B0609020204030204" pitchFamily="49" charset="0"/>
              </a:rPr>
              <a:t>public</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static</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void</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6F42C1"/>
                </a:solidFill>
                <a:effectLst/>
                <a:latin typeface="Consolas" panose="020B0609020204030204" pitchFamily="49" charset="0"/>
                <a:cs typeface="Consolas" panose="020B0609020204030204" pitchFamily="49" charset="0"/>
              </a:rPr>
              <a:t>mystery</a:t>
            </a:r>
            <a:r>
              <a:rPr lang="en-US" sz="2050" b="0" dirty="0">
                <a:solidFill>
                  <a:srgbClr val="24292E"/>
                </a:solidFill>
                <a:effectLst/>
                <a:latin typeface="Consolas" panose="020B0609020204030204" pitchFamily="49" charset="0"/>
                <a:cs typeface="Consolas" panose="020B0609020204030204" pitchFamily="49" charset="0"/>
              </a:rPr>
              <a:t>(Random randy,</a:t>
            </a:r>
            <a:r>
              <a:rPr lang="en-US" sz="2050" dirty="0">
                <a:solidFill>
                  <a:srgbClr val="24292E"/>
                </a:solidFill>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int</a:t>
            </a:r>
            <a:r>
              <a:rPr lang="en-US" sz="2050" b="0" dirty="0">
                <a:solidFill>
                  <a:srgbClr val="24292E"/>
                </a:solidFill>
                <a:effectLst/>
                <a:latin typeface="Consolas" panose="020B0609020204030204" pitchFamily="49" charset="0"/>
                <a:cs typeface="Consolas" panose="020B0609020204030204" pitchFamily="49" charset="0"/>
              </a:rPr>
              <a:t> lucky) {</a:t>
            </a:r>
          </a:p>
          <a:p>
            <a:r>
              <a:rPr lang="en-US" sz="2050" dirty="0">
                <a:solidFill>
                  <a:srgbClr val="D73A49"/>
                </a:solidFill>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int</a:t>
            </a:r>
            <a:r>
              <a:rPr lang="en-US" sz="2050" b="0" dirty="0">
                <a:solidFill>
                  <a:srgbClr val="24292E"/>
                </a:solidFill>
                <a:effectLst/>
                <a:latin typeface="Consolas" panose="020B0609020204030204" pitchFamily="49" charset="0"/>
                <a:cs typeface="Consolas" panose="020B0609020204030204" pitchFamily="49" charset="0"/>
              </a:rPr>
              <a:t> roll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005CC5"/>
                </a:solidFill>
                <a:effectLst/>
                <a:latin typeface="Consolas" panose="020B0609020204030204" pitchFamily="49" charset="0"/>
                <a:cs typeface="Consolas" panose="020B0609020204030204" pitchFamily="49" charset="0"/>
              </a:rPr>
              <a:t>1</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6A737D"/>
                </a:solidFill>
                <a:effectLst/>
                <a:latin typeface="Consolas" panose="020B0609020204030204" pitchFamily="49" charset="0"/>
                <a:cs typeface="Consolas" panose="020B0609020204030204" pitchFamily="49" charset="0"/>
              </a:rPr>
              <a:t>// "priming" the loop</a:t>
            </a:r>
            <a:endParaRPr lang="en-US" sz="2050" b="0" dirty="0">
              <a:solidFill>
                <a:srgbClr val="24292E"/>
              </a:solidFill>
              <a:effectLst/>
              <a:latin typeface="Consolas" panose="020B0609020204030204" pitchFamily="49" charset="0"/>
              <a:cs typeface="Consolas" panose="020B0609020204030204" pitchFamily="49" charset="0"/>
            </a:endParaRPr>
          </a:p>
          <a:p>
            <a:r>
              <a:rPr lang="en-US" sz="2050" dirty="0">
                <a:solidFill>
                  <a:srgbClr val="D73A49"/>
                </a:solidFill>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int</a:t>
            </a:r>
            <a:r>
              <a:rPr lang="en-US" sz="2050" b="0" dirty="0">
                <a:solidFill>
                  <a:srgbClr val="24292E"/>
                </a:solidFill>
                <a:effectLst/>
                <a:latin typeface="Consolas" panose="020B0609020204030204" pitchFamily="49" charset="0"/>
                <a:cs typeface="Consolas" panose="020B0609020204030204" pitchFamily="49" charset="0"/>
              </a:rPr>
              <a:t> x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005CC5"/>
                </a:solidFill>
                <a:effectLst/>
                <a:latin typeface="Consolas" panose="020B0609020204030204" pitchFamily="49" charset="0"/>
                <a:cs typeface="Consolas" panose="020B0609020204030204" pitchFamily="49" charset="0"/>
              </a:rPr>
              <a:t>1</a:t>
            </a:r>
            <a:r>
              <a:rPr lang="en-US" sz="2050" b="0" dirty="0">
                <a:solidFill>
                  <a:srgbClr val="24292E"/>
                </a:solidFill>
                <a:effectLst/>
                <a:latin typeface="Consolas" panose="020B0609020204030204" pitchFamily="49" charset="0"/>
                <a:cs typeface="Consolas" panose="020B0609020204030204" pitchFamily="49" charset="0"/>
              </a:rPr>
              <a:t>;</a:t>
            </a:r>
          </a:p>
          <a:p>
            <a:endParaRPr lang="en-US" sz="2050" b="0" dirty="0">
              <a:solidFill>
                <a:srgbClr val="24292E"/>
              </a:solidFill>
              <a:effectLst/>
              <a:latin typeface="Consolas" panose="020B0609020204030204" pitchFamily="49" charset="0"/>
              <a:cs typeface="Consolas" panose="020B0609020204030204" pitchFamily="49" charset="0"/>
            </a:endParaRPr>
          </a:p>
          <a:p>
            <a:r>
              <a:rPr lang="en-US" sz="2050" b="0" dirty="0">
                <a:solidFill>
                  <a:srgbClr val="D73A49"/>
                </a:solidFill>
                <a:effectLst/>
                <a:latin typeface="Consolas" panose="020B0609020204030204" pitchFamily="49" charset="0"/>
                <a:cs typeface="Consolas" panose="020B0609020204030204" pitchFamily="49" charset="0"/>
              </a:rPr>
              <a:t>    while</a:t>
            </a:r>
            <a:r>
              <a:rPr lang="en-US" sz="2050" b="0" dirty="0">
                <a:solidFill>
                  <a:srgbClr val="24292E"/>
                </a:solidFill>
                <a:effectLst/>
                <a:latin typeface="Consolas" panose="020B0609020204030204" pitchFamily="49" charset="0"/>
                <a:cs typeface="Consolas" panose="020B0609020204030204" pitchFamily="49" charset="0"/>
              </a:rPr>
              <a:t> (roll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lucky) {</a:t>
            </a:r>
          </a:p>
          <a:p>
            <a:r>
              <a:rPr lang="en-US" sz="2050" b="0" dirty="0">
                <a:solidFill>
                  <a:srgbClr val="24292E"/>
                </a:solidFill>
                <a:effectLst/>
                <a:latin typeface="Consolas" panose="020B0609020204030204" pitchFamily="49" charset="0"/>
                <a:cs typeface="Consolas" panose="020B0609020204030204" pitchFamily="49" charset="0"/>
              </a:rPr>
              <a:t>        roll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err="1">
                <a:solidFill>
                  <a:srgbClr val="24292E"/>
                </a:solidFill>
                <a:effectLst/>
                <a:latin typeface="Consolas" panose="020B0609020204030204" pitchFamily="49" charset="0"/>
                <a:cs typeface="Consolas" panose="020B0609020204030204" pitchFamily="49" charset="0"/>
              </a:rPr>
              <a:t>randy.</a:t>
            </a:r>
            <a:r>
              <a:rPr lang="en-US" sz="2050" b="0" dirty="0" err="1">
                <a:solidFill>
                  <a:srgbClr val="6F42C1"/>
                </a:solidFill>
                <a:effectLst/>
                <a:latin typeface="Consolas" panose="020B0609020204030204" pitchFamily="49" charset="0"/>
                <a:cs typeface="Consolas" panose="020B0609020204030204" pitchFamily="49" charset="0"/>
              </a:rPr>
              <a:t>nextInt</a:t>
            </a:r>
            <a:r>
              <a:rPr lang="en-US" sz="2050" b="0" dirty="0">
                <a:solidFill>
                  <a:srgbClr val="24292E"/>
                </a:solidFill>
                <a:effectLst/>
                <a:latin typeface="Consolas" panose="020B0609020204030204" pitchFamily="49" charset="0"/>
                <a:cs typeface="Consolas" panose="020B0609020204030204" pitchFamily="49" charset="0"/>
              </a:rPr>
              <a:t>(</a:t>
            </a:r>
            <a:r>
              <a:rPr lang="en-US" sz="2050" dirty="0">
                <a:solidFill>
                  <a:srgbClr val="005CC5"/>
                </a:solidFill>
                <a:latin typeface="Consolas" panose="020B0609020204030204" pitchFamily="49" charset="0"/>
                <a:cs typeface="Consolas" panose="020B0609020204030204" pitchFamily="49" charset="0"/>
              </a:rPr>
              <a:t>20</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a:t>
            </a:r>
            <a:r>
              <a:rPr lang="en-US" sz="2050" b="0" dirty="0">
                <a:solidFill>
                  <a:srgbClr val="005CC5"/>
                </a:solidFill>
                <a:effectLst/>
                <a:latin typeface="Consolas" panose="020B0609020204030204" pitchFamily="49" charset="0"/>
                <a:cs typeface="Consolas" panose="020B0609020204030204" pitchFamily="49" charset="0"/>
              </a:rPr>
              <a:t>1</a:t>
            </a:r>
            <a:r>
              <a:rPr lang="en-US" sz="2050" b="0" dirty="0">
                <a:solidFill>
                  <a:srgbClr val="24292E"/>
                </a:solidFill>
                <a:effectLst/>
                <a:latin typeface="Consolas" panose="020B0609020204030204" pitchFamily="49" charset="0"/>
                <a:cs typeface="Consolas" panose="020B0609020204030204" pitchFamily="49" charset="0"/>
              </a:rPr>
              <a:t>;</a:t>
            </a:r>
          </a:p>
          <a:p>
            <a:r>
              <a:rPr lang="en-US" sz="2050" b="0" dirty="0">
                <a:solidFill>
                  <a:srgbClr val="D73A49"/>
                </a:solidFill>
                <a:effectLst/>
                <a:latin typeface="Consolas" panose="020B0609020204030204" pitchFamily="49" charset="0"/>
                <a:cs typeface="Consolas" panose="020B0609020204030204" pitchFamily="49" charset="0"/>
              </a:rPr>
              <a:t>        if</a:t>
            </a:r>
            <a:r>
              <a:rPr lang="en-US" sz="2050" b="0" dirty="0">
                <a:solidFill>
                  <a:srgbClr val="24292E"/>
                </a:solidFill>
                <a:effectLst/>
                <a:latin typeface="Consolas" panose="020B0609020204030204" pitchFamily="49" charset="0"/>
                <a:cs typeface="Consolas" panose="020B0609020204030204" pitchFamily="49" charset="0"/>
              </a:rPr>
              <a:t> (x </a:t>
            </a:r>
            <a:r>
              <a:rPr lang="en-US" sz="2050" b="0" dirty="0">
                <a:solidFill>
                  <a:srgbClr val="D73A49"/>
                </a:solidFill>
                <a:effectLst/>
                <a:latin typeface="Consolas" panose="020B0609020204030204" pitchFamily="49" charset="0"/>
                <a:cs typeface="Consolas" panose="020B0609020204030204" pitchFamily="49" charset="0"/>
              </a:rPr>
              <a:t>&lt;</a:t>
            </a:r>
            <a:r>
              <a:rPr lang="en-US" sz="2050" b="0" dirty="0">
                <a:solidFill>
                  <a:srgbClr val="24292E"/>
                </a:solidFill>
                <a:effectLst/>
                <a:latin typeface="Consolas" panose="020B0609020204030204" pitchFamily="49" charset="0"/>
                <a:cs typeface="Consolas" panose="020B0609020204030204" pitchFamily="49" charset="0"/>
              </a:rPr>
              <a:t> roll) {</a:t>
            </a:r>
          </a:p>
          <a:p>
            <a:r>
              <a:rPr lang="en-US" sz="2050" b="0" dirty="0">
                <a:solidFill>
                  <a:srgbClr val="24292E"/>
                </a:solidFill>
                <a:effectLst/>
                <a:latin typeface="Consolas" panose="020B0609020204030204" pitchFamily="49" charset="0"/>
                <a:cs typeface="Consolas" panose="020B0609020204030204" pitchFamily="49" charset="0"/>
              </a:rPr>
              <a:t>            x </a:t>
            </a:r>
            <a:r>
              <a:rPr lang="en-US" sz="2050" b="0" dirty="0">
                <a:solidFill>
                  <a:srgbClr val="D73A49"/>
                </a:solidFill>
                <a:effectLst/>
                <a:latin typeface="Consolas" panose="020B0609020204030204" pitchFamily="49" charset="0"/>
                <a:cs typeface="Consolas" panose="020B0609020204030204" pitchFamily="49" charset="0"/>
              </a:rPr>
              <a:t>=</a:t>
            </a:r>
            <a:r>
              <a:rPr lang="en-US" sz="2050" b="0" dirty="0">
                <a:solidFill>
                  <a:srgbClr val="24292E"/>
                </a:solidFill>
                <a:effectLst/>
                <a:latin typeface="Consolas" panose="020B0609020204030204" pitchFamily="49" charset="0"/>
                <a:cs typeface="Consolas" panose="020B0609020204030204" pitchFamily="49" charset="0"/>
              </a:rPr>
              <a:t> roll;</a:t>
            </a:r>
          </a:p>
          <a:p>
            <a:r>
              <a:rPr lang="en-US" sz="2050" b="0" dirty="0">
                <a:solidFill>
                  <a:srgbClr val="24292E"/>
                </a:solidFill>
                <a:effectLst/>
                <a:latin typeface="Consolas" panose="020B0609020204030204" pitchFamily="49" charset="0"/>
                <a:cs typeface="Consolas" panose="020B0609020204030204" pitchFamily="49" charset="0"/>
              </a:rPr>
              <a:t>        }</a:t>
            </a:r>
          </a:p>
          <a:p>
            <a:r>
              <a:rPr lang="en-US" sz="2050" b="0" dirty="0">
                <a:solidFill>
                  <a:srgbClr val="24292E"/>
                </a:solidFill>
                <a:effectLst/>
                <a:latin typeface="Consolas" panose="020B0609020204030204" pitchFamily="49" charset="0"/>
                <a:cs typeface="Consolas" panose="020B0609020204030204" pitchFamily="49" charset="0"/>
              </a:rPr>
              <a:t>    }</a:t>
            </a:r>
          </a:p>
          <a:p>
            <a:r>
              <a:rPr lang="en-US" sz="2050" dirty="0">
                <a:solidFill>
                  <a:srgbClr val="24292E"/>
                </a:solidFill>
                <a:latin typeface="Consolas" panose="020B0609020204030204" pitchFamily="49" charset="0"/>
                <a:cs typeface="Consolas" panose="020B0609020204030204" pitchFamily="49" charset="0"/>
              </a:rPr>
              <a:t>    </a:t>
            </a:r>
            <a:r>
              <a:rPr lang="en-US" sz="2050" dirty="0" err="1">
                <a:solidFill>
                  <a:srgbClr val="24292E"/>
                </a:solidFill>
                <a:latin typeface="Consolas" panose="020B0609020204030204" pitchFamily="49" charset="0"/>
                <a:cs typeface="Consolas" panose="020B0609020204030204" pitchFamily="49" charset="0"/>
              </a:rPr>
              <a:t>System.out.</a:t>
            </a:r>
            <a:r>
              <a:rPr lang="en-US" sz="2050" dirty="0" err="1">
                <a:solidFill>
                  <a:srgbClr val="6F42C1"/>
                </a:solidFill>
                <a:latin typeface="Consolas" panose="020B0609020204030204" pitchFamily="49" charset="0"/>
                <a:cs typeface="Consolas" panose="020B0609020204030204" pitchFamily="49" charset="0"/>
              </a:rPr>
              <a:t>println</a:t>
            </a:r>
            <a:r>
              <a:rPr lang="en-US" sz="2050" dirty="0">
                <a:solidFill>
                  <a:srgbClr val="24292E"/>
                </a:solidFill>
                <a:latin typeface="Consolas" panose="020B0609020204030204" pitchFamily="49" charset="0"/>
                <a:cs typeface="Consolas" panose="020B0609020204030204" pitchFamily="49" charset="0"/>
              </a:rPr>
              <a:t>(</a:t>
            </a:r>
            <a:r>
              <a:rPr lang="en-US" sz="2050" dirty="0">
                <a:solidFill>
                  <a:srgbClr val="032F62"/>
                </a:solidFill>
                <a:latin typeface="Consolas" panose="020B0609020204030204" pitchFamily="49" charset="0"/>
                <a:cs typeface="Consolas" panose="020B0609020204030204" pitchFamily="49" charset="0"/>
              </a:rPr>
              <a:t>"x: "</a:t>
            </a:r>
            <a:r>
              <a:rPr lang="en-US" sz="2050" dirty="0">
                <a:solidFill>
                  <a:srgbClr val="D73A49"/>
                </a:solidFill>
                <a:latin typeface="Consolas" panose="020B0609020204030204" pitchFamily="49" charset="0"/>
                <a:cs typeface="Consolas" panose="020B0609020204030204" pitchFamily="49" charset="0"/>
              </a:rPr>
              <a:t>+</a:t>
            </a:r>
            <a:r>
              <a:rPr lang="en-US" sz="2050" dirty="0">
                <a:solidFill>
                  <a:srgbClr val="24292E"/>
                </a:solidFill>
                <a:latin typeface="Consolas" panose="020B0609020204030204" pitchFamily="49" charset="0"/>
                <a:cs typeface="Consolas" panose="020B0609020204030204" pitchFamily="49" charset="0"/>
              </a:rPr>
              <a:t> x);</a:t>
            </a:r>
          </a:p>
          <a:p>
            <a:r>
              <a:rPr lang="en-US" sz="2050" dirty="0">
                <a:solidFill>
                  <a:srgbClr val="24292E"/>
                </a:solidFill>
                <a:latin typeface="Consolas" panose="020B0609020204030204" pitchFamily="49" charset="0"/>
                <a:cs typeface="Consolas" panose="020B0609020204030204" pitchFamily="49" charset="0"/>
              </a:rPr>
              <a:t>    </a:t>
            </a:r>
            <a:r>
              <a:rPr lang="en-US" sz="2050" dirty="0" err="1">
                <a:solidFill>
                  <a:srgbClr val="24292E"/>
                </a:solidFill>
                <a:latin typeface="Consolas" panose="020B0609020204030204" pitchFamily="49" charset="0"/>
                <a:cs typeface="Consolas" panose="020B0609020204030204" pitchFamily="49" charset="0"/>
              </a:rPr>
              <a:t>System.out.</a:t>
            </a:r>
            <a:r>
              <a:rPr lang="en-US" sz="2050" dirty="0" err="1">
                <a:solidFill>
                  <a:srgbClr val="6F42C1"/>
                </a:solidFill>
                <a:latin typeface="Consolas" panose="020B0609020204030204" pitchFamily="49" charset="0"/>
                <a:cs typeface="Consolas" panose="020B0609020204030204" pitchFamily="49" charset="0"/>
              </a:rPr>
              <a:t>println</a:t>
            </a:r>
            <a:r>
              <a:rPr lang="en-US" sz="2050" dirty="0">
                <a:solidFill>
                  <a:srgbClr val="24292E"/>
                </a:solidFill>
                <a:latin typeface="Consolas" panose="020B0609020204030204" pitchFamily="49" charset="0"/>
                <a:cs typeface="Consolas" panose="020B0609020204030204" pitchFamily="49" charset="0"/>
              </a:rPr>
              <a:t>(</a:t>
            </a:r>
            <a:r>
              <a:rPr lang="en-US" sz="2050" dirty="0">
                <a:solidFill>
                  <a:srgbClr val="032F62"/>
                </a:solidFill>
                <a:latin typeface="Consolas" panose="020B0609020204030204" pitchFamily="49" charset="0"/>
                <a:cs typeface="Consolas" panose="020B0609020204030204" pitchFamily="49" charset="0"/>
              </a:rPr>
              <a:t>"lucky number: " </a:t>
            </a:r>
            <a:r>
              <a:rPr lang="en-US" sz="2050" dirty="0">
                <a:solidFill>
                  <a:srgbClr val="D73A49"/>
                </a:solidFill>
                <a:latin typeface="Consolas" panose="020B0609020204030204" pitchFamily="49" charset="0"/>
                <a:cs typeface="Consolas" panose="020B0609020204030204" pitchFamily="49" charset="0"/>
              </a:rPr>
              <a:t>+</a:t>
            </a:r>
            <a:r>
              <a:rPr lang="en-US" sz="2050" dirty="0">
                <a:solidFill>
                  <a:srgbClr val="24292E"/>
                </a:solidFill>
                <a:latin typeface="Consolas" panose="020B0609020204030204" pitchFamily="49" charset="0"/>
                <a:cs typeface="Consolas" panose="020B0609020204030204" pitchFamily="49" charset="0"/>
              </a:rPr>
              <a:t> roll);</a:t>
            </a:r>
          </a:p>
          <a:p>
            <a:r>
              <a:rPr lang="en-US" sz="2050" b="0" dirty="0">
                <a:solidFill>
                  <a:srgbClr val="24292E"/>
                </a:solidFill>
                <a:effectLst/>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8960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BEE5A-A345-08B8-53CE-66B5C5233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DA456-C29F-7ED1-8611-E11412041D21}"/>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25D401D4-71A0-D0F4-7279-E132EE657E73}"/>
              </a:ext>
            </a:extLst>
          </p:cNvPr>
          <p:cNvSpPr>
            <a:spLocks noGrp="1"/>
          </p:cNvSpPr>
          <p:nvPr>
            <p:ph type="body" idx="1"/>
          </p:nvPr>
        </p:nvSpPr>
        <p:spPr/>
        <p:txBody>
          <a:bodyPr/>
          <a:lstStyle/>
          <a:p>
            <a:r>
              <a:rPr lang="en-US" b="1" dirty="0">
                <a:solidFill>
                  <a:srgbClr val="7028C8"/>
                </a:solidFill>
              </a:rPr>
              <a:t>Mid-Quarter Lecture Feedback</a:t>
            </a:r>
          </a:p>
          <a:p>
            <a:r>
              <a:rPr lang="en-US" dirty="0">
                <a:solidFill>
                  <a:schemeClr val="tx1"/>
                </a:solidFill>
              </a:rPr>
              <a:t>Announcements, Reminders</a:t>
            </a:r>
          </a:p>
          <a:p>
            <a:r>
              <a:rPr lang="en-US" dirty="0"/>
              <a:t>While loop review</a:t>
            </a:r>
          </a:p>
          <a:p>
            <a:r>
              <a:rPr lang="en-US" dirty="0"/>
              <a:t>Code Examples!</a:t>
            </a:r>
          </a:p>
        </p:txBody>
      </p:sp>
      <p:sp>
        <p:nvSpPr>
          <p:cNvPr id="4" name="Slide Number Placeholder 3">
            <a:extLst>
              <a:ext uri="{FF2B5EF4-FFF2-40B4-BE49-F238E27FC236}">
                <a16:creationId xmlns:a16="http://schemas.microsoft.com/office/drawing/2014/main" id="{F7E5DC2B-A641-0E05-B3C2-1DB596D400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5" name="Arrow: Right 4">
            <a:extLst>
              <a:ext uri="{FF2B5EF4-FFF2-40B4-BE49-F238E27FC236}">
                <a16:creationId xmlns:a16="http://schemas.microsoft.com/office/drawing/2014/main" id="{92E7E90E-C3C9-9F07-C0D7-172D03777E55}"/>
              </a:ext>
            </a:extLst>
          </p:cNvPr>
          <p:cNvSpPr/>
          <p:nvPr/>
        </p:nvSpPr>
        <p:spPr>
          <a:xfrm rot="10800000">
            <a:off x="5995537" y="1633441"/>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92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8832C-9E2A-00B0-8AE8-667A39987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2CB0B-86F6-EE39-680C-EA0AAC46DAF8}"/>
              </a:ext>
            </a:extLst>
          </p:cNvPr>
          <p:cNvSpPr>
            <a:spLocks noGrp="1"/>
          </p:cNvSpPr>
          <p:nvPr>
            <p:ph type="title"/>
          </p:nvPr>
        </p:nvSpPr>
        <p:spPr/>
        <p:txBody>
          <a:bodyPr>
            <a:normAutofit/>
          </a:bodyPr>
          <a:lstStyle/>
          <a:p>
            <a:r>
              <a:rPr lang="en-US" dirty="0"/>
              <a:t>Mid-Quarter Lecture Feedback</a:t>
            </a:r>
          </a:p>
        </p:txBody>
      </p:sp>
      <p:sp>
        <p:nvSpPr>
          <p:cNvPr id="3" name="Text Placeholder 2">
            <a:extLst>
              <a:ext uri="{FF2B5EF4-FFF2-40B4-BE49-F238E27FC236}">
                <a16:creationId xmlns:a16="http://schemas.microsoft.com/office/drawing/2014/main" id="{3B612475-A50D-2F8D-89FE-9331A0BE7531}"/>
              </a:ext>
            </a:extLst>
          </p:cNvPr>
          <p:cNvSpPr>
            <a:spLocks noGrp="1"/>
          </p:cNvSpPr>
          <p:nvPr>
            <p:ph type="body" idx="1"/>
          </p:nvPr>
        </p:nvSpPr>
        <p:spPr/>
        <p:txBody>
          <a:bodyPr/>
          <a:lstStyle/>
          <a:p>
            <a:r>
              <a:rPr lang="en-US" dirty="0"/>
              <a:t>Please take 10 mins to fill out this survey </a:t>
            </a:r>
          </a:p>
          <a:p>
            <a:r>
              <a:rPr lang="en-US" dirty="0"/>
              <a:t>TAs and I will leave the room</a:t>
            </a:r>
          </a:p>
          <a:p>
            <a:r>
              <a:rPr lang="en-US" dirty="0"/>
              <a:t>My goal: make lecture as beneficial as I can for you all</a:t>
            </a:r>
          </a:p>
          <a:p>
            <a:r>
              <a:rPr lang="en-US" dirty="0"/>
              <a:t>Link to form: </a:t>
            </a:r>
            <a:r>
              <a:rPr lang="en-US" dirty="0">
                <a:hlinkClick r:id="rId2"/>
              </a:rPr>
              <a:t>https://forms.gle/iatNF5brTJ7mHSqg7</a:t>
            </a:r>
            <a:endParaRPr lang="en-US" dirty="0"/>
          </a:p>
          <a:p>
            <a:pPr lvl="1"/>
            <a:r>
              <a:rPr lang="en-US" dirty="0"/>
              <a:t>Can also be found in the Ed post titled “25su Mid-Quarter Lecture Feedback Tomorrow During Class”</a:t>
            </a:r>
          </a:p>
        </p:txBody>
      </p:sp>
      <p:sp>
        <p:nvSpPr>
          <p:cNvPr id="4" name="Slide Number Placeholder 3">
            <a:extLst>
              <a:ext uri="{FF2B5EF4-FFF2-40B4-BE49-F238E27FC236}">
                <a16:creationId xmlns:a16="http://schemas.microsoft.com/office/drawing/2014/main" id="{52216AF5-FC60-7D58-C899-8EC7EA41AF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37568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Mid-Quarter Lecture Feedback</a:t>
            </a:r>
          </a:p>
          <a:p>
            <a:r>
              <a:rPr lang="en-US" b="1" dirty="0">
                <a:solidFill>
                  <a:srgbClr val="7028C8"/>
                </a:solidFill>
              </a:rPr>
              <a:t>Announcements, Reminders</a:t>
            </a:r>
          </a:p>
          <a:p>
            <a:r>
              <a:rPr lang="en-US" dirty="0"/>
              <a:t>While loop review</a:t>
            </a:r>
          </a:p>
          <a:p>
            <a:r>
              <a:rPr lang="en-US" dirty="0"/>
              <a:t>Code Examples!</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5709436" y="2194423"/>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7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192083"/>
            <a:ext cx="10515600" cy="5268596"/>
          </a:xfrm>
        </p:spPr>
        <p:txBody>
          <a:bodyPr>
            <a:normAutofit/>
          </a:bodyPr>
          <a:lstStyle/>
          <a:p>
            <a:r>
              <a:rPr lang="en-US" dirty="0"/>
              <a:t>P2 released this morning; due Tuesday, August 5</a:t>
            </a:r>
            <a:r>
              <a:rPr lang="en-US" baseline="30000" dirty="0"/>
              <a:t>th</a:t>
            </a:r>
            <a:r>
              <a:rPr lang="en-US" dirty="0"/>
              <a:t> </a:t>
            </a:r>
            <a:endParaRPr lang="en-US" b="1" dirty="0"/>
          </a:p>
          <a:p>
            <a:r>
              <a:rPr lang="en-US" dirty="0"/>
              <a:t>R4 releases later today; due Tuesday, August 5</a:t>
            </a:r>
            <a:r>
              <a:rPr lang="en-US" baseline="30000" dirty="0"/>
              <a:t>th</a:t>
            </a:r>
            <a:r>
              <a:rPr lang="en-US" dirty="0"/>
              <a:t> </a:t>
            </a:r>
            <a:endParaRPr lang="en-US" b="1" dirty="0"/>
          </a:p>
          <a:p>
            <a:pPr lvl="1"/>
            <a:r>
              <a:rPr lang="en-US" dirty="0"/>
              <a:t>Eligible: </a:t>
            </a:r>
            <a:r>
              <a:rPr lang="en-US" b="1" u="sng" dirty="0">
                <a:solidFill>
                  <a:schemeClr val="accent2">
                    <a:lumMod val="75000"/>
                  </a:schemeClr>
                </a:solidFill>
              </a:rPr>
              <a:t>C1</a:t>
            </a:r>
            <a:r>
              <a:rPr lang="en-US" dirty="0"/>
              <a:t>, P1, C2</a:t>
            </a:r>
          </a:p>
          <a:p>
            <a:pPr lvl="1"/>
            <a:r>
              <a:rPr lang="en-US" dirty="0"/>
              <a:t>Note: C1 is cycling out of eligibility for resubmission</a:t>
            </a:r>
          </a:p>
          <a:p>
            <a:r>
              <a:rPr lang="en-US" dirty="0"/>
              <a:t>Quiz reminders:</a:t>
            </a:r>
          </a:p>
          <a:p>
            <a:pPr lvl="1"/>
            <a:r>
              <a:rPr lang="en-US" dirty="0"/>
              <a:t>Quiz 0 feedback released last Friday! </a:t>
            </a:r>
          </a:p>
          <a:p>
            <a:pPr lvl="1"/>
            <a:r>
              <a:rPr lang="en-US" dirty="0"/>
              <a:t>Quiz 1: </a:t>
            </a:r>
            <a:r>
              <a:rPr lang="en-US" b="1" dirty="0"/>
              <a:t>TOMORROW Thursday, July 31</a:t>
            </a:r>
            <a:r>
              <a:rPr lang="en-US" b="1" baseline="30000" dirty="0"/>
              <a:t>st</a:t>
            </a:r>
            <a:r>
              <a:rPr lang="en-US" b="1" dirty="0"/>
              <a:t>  </a:t>
            </a:r>
          </a:p>
          <a:p>
            <a:pPr lvl="2"/>
            <a:r>
              <a:rPr lang="en-US" dirty="0"/>
              <a:t>Practice quizzes are very helpful study resources</a:t>
            </a:r>
          </a:p>
          <a:p>
            <a:pPr lvl="2"/>
            <a:r>
              <a:rPr lang="en-US" dirty="0"/>
              <a:t>Sick? Do not come to your quiz. </a:t>
            </a:r>
            <a:br>
              <a:rPr lang="en-US" dirty="0"/>
            </a:br>
            <a:r>
              <a:rPr lang="en-US" dirty="0"/>
              <a:t>Instead, </a:t>
            </a:r>
            <a:r>
              <a:rPr lang="en-US" b="1" u="sng" dirty="0"/>
              <a:t>email me, </a:t>
            </a:r>
            <a:r>
              <a:rPr lang="en-US" b="1" i="1" u="sng" dirty="0"/>
              <a:t>before</a:t>
            </a:r>
            <a:r>
              <a:rPr lang="en-US" b="1" u="sng" dirty="0"/>
              <a:t> the start of your quiz section.</a:t>
            </a:r>
            <a:endParaRPr lang="en-US" dirty="0"/>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Mid-Quarter Lecture Feedback</a:t>
            </a:r>
          </a:p>
          <a:p>
            <a:r>
              <a:rPr lang="en-US" dirty="0">
                <a:solidFill>
                  <a:schemeClr val="tx1"/>
                </a:solidFill>
              </a:rPr>
              <a:t>Announcements, Reminders</a:t>
            </a:r>
          </a:p>
          <a:p>
            <a:r>
              <a:rPr lang="en-US" b="1" dirty="0">
                <a:solidFill>
                  <a:srgbClr val="7028C8"/>
                </a:solidFill>
              </a:rPr>
              <a:t>While loop review</a:t>
            </a:r>
          </a:p>
          <a:p>
            <a:r>
              <a:rPr lang="en-US" dirty="0"/>
              <a:t>Code Examples!</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4239798" y="2759430"/>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18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A5A73-403E-C30A-88A0-EC3D9A348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9"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3220C3DA-D191-29FE-118C-6C7195D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72" y="572975"/>
            <a:ext cx="7258028" cy="56030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791EAB07-5CA9-E4DC-7711-F8B6BBD4EB5E}"/>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11" name="Picture 2" descr="diagram depicting the structure and syntax of a while loop">
            <a:extLst>
              <a:ext uri="{FF2B5EF4-FFF2-40B4-BE49-F238E27FC236}">
                <a16:creationId xmlns:a16="http://schemas.microsoft.com/office/drawing/2014/main" id="{DBD4D0A6-5FE8-CFAE-B4D9-63DF37FA1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85529B-5A7F-2C21-5CA0-32C6767E9450}"/>
              </a:ext>
            </a:extLst>
          </p:cNvPr>
          <p:cNvSpPr>
            <a:spLocks noGrp="1"/>
          </p:cNvSpPr>
          <p:nvPr>
            <p:ph type="title"/>
          </p:nvPr>
        </p:nvSpPr>
        <p:spPr/>
        <p:txBody>
          <a:bodyPr/>
          <a:lstStyle/>
          <a:p>
            <a:r>
              <a:rPr lang="en-US" dirty="0"/>
              <a:t>PCM Review: while loops</a:t>
            </a:r>
          </a:p>
        </p:txBody>
      </p:sp>
    </p:spTree>
    <p:extLst>
      <p:ext uri="{BB962C8B-B14F-4D97-AF65-F5344CB8AC3E}">
        <p14:creationId xmlns:p14="http://schemas.microsoft.com/office/powerpoint/2010/main" val="299481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EA5F-D3B9-DA38-F737-FD9AF9A93D5E}"/>
              </a:ext>
            </a:extLst>
          </p:cNvPr>
          <p:cNvSpPr>
            <a:spLocks noGrp="1"/>
          </p:cNvSpPr>
          <p:nvPr>
            <p:ph type="title"/>
          </p:nvPr>
        </p:nvSpPr>
        <p:spPr/>
        <p:txBody>
          <a:bodyPr/>
          <a:lstStyle/>
          <a:p>
            <a:r>
              <a:rPr lang="en-US" dirty="0"/>
              <a:t>for loops are while loops?</a:t>
            </a:r>
          </a:p>
        </p:txBody>
      </p:sp>
      <p:sp>
        <p:nvSpPr>
          <p:cNvPr id="4" name="Slide Number Placeholder 3">
            <a:extLst>
              <a:ext uri="{FF2B5EF4-FFF2-40B4-BE49-F238E27FC236}">
                <a16:creationId xmlns:a16="http://schemas.microsoft.com/office/drawing/2014/main" id="{22308D57-BD3B-0831-97BF-8CADC03B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5" name="TextBox 4">
            <a:extLst>
              <a:ext uri="{FF2B5EF4-FFF2-40B4-BE49-F238E27FC236}">
                <a16:creationId xmlns:a16="http://schemas.microsoft.com/office/drawing/2014/main" id="{30AA6E51-6EF5-EED0-877E-396559ABD16D}"/>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13A1E0A-B7F0-A81E-1815-F78EACFFCE49}"/>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E3F402D6-29AA-FB6C-AE28-8F6F003A07DE}"/>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7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FF0-7912-0F7F-9A76-C64BD2E09D11}"/>
              </a:ext>
            </a:extLst>
          </p:cNvPr>
          <p:cNvSpPr>
            <a:spLocks noGrp="1"/>
          </p:cNvSpPr>
          <p:nvPr>
            <p:ph type="title"/>
          </p:nvPr>
        </p:nvSpPr>
        <p:spPr/>
        <p:txBody>
          <a:bodyPr/>
          <a:lstStyle/>
          <a:p>
            <a:r>
              <a:rPr lang="en-US" dirty="0"/>
              <a:t>for loops are while loops! (almost*)</a:t>
            </a:r>
          </a:p>
        </p:txBody>
      </p:sp>
      <p:sp>
        <p:nvSpPr>
          <p:cNvPr id="4" name="Slide Number Placeholder 3">
            <a:extLst>
              <a:ext uri="{FF2B5EF4-FFF2-40B4-BE49-F238E27FC236}">
                <a16:creationId xmlns:a16="http://schemas.microsoft.com/office/drawing/2014/main" id="{A7FDCC57-B05D-2407-CC70-E4ED15FA3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5" name="TextBox 4">
            <a:extLst>
              <a:ext uri="{FF2B5EF4-FFF2-40B4-BE49-F238E27FC236}">
                <a16:creationId xmlns:a16="http://schemas.microsoft.com/office/drawing/2014/main" id="{D37C62FA-175C-26C9-611D-A9EE66704BB7}"/>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EE3FC524-0096-1EB3-37E3-A714F7EF7418}"/>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295DC67F-87B7-79CC-201A-ACB0A75403C7}"/>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F353ED-DC7E-8139-A40C-8201C3565056}"/>
              </a:ext>
            </a:extLst>
          </p:cNvPr>
          <p:cNvSpPr txBox="1"/>
          <p:nvPr/>
        </p:nvSpPr>
        <p:spPr>
          <a:xfrm>
            <a:off x="838200" y="4719081"/>
            <a:ext cx="2533600" cy="138499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r>
              <a:rPr lang="en-US" dirty="0">
                <a:latin typeface="Calibri" panose="020F0502020204030204" pitchFamily="34" charset="0"/>
                <a:cs typeface="Calibri" panose="020F0502020204030204" pitchFamily="34" charset="0"/>
              </a:rPr>
              <a:t> is different in the two 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5851105"/>
      </p:ext>
    </p:extLst>
  </p:cSld>
  <p:clrMapOvr>
    <a:masterClrMapping/>
  </p:clrMapOvr>
</p:sld>
</file>

<file path=ppt/theme/theme1.xml><?xml version="1.0" encoding="utf-8"?>
<a:theme xmlns:a="http://schemas.openxmlformats.org/drawingml/2006/main" name="CSE 12X (adopted from CSE 373)">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8960</TotalTime>
  <Words>786</Words>
  <Application>Microsoft Office PowerPoint</Application>
  <PresentationFormat>Widescreen</PresentationFormat>
  <Paragraphs>132</Paragraphs>
  <Slides>13</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Montserrat</vt:lpstr>
      <vt:lpstr>Montserrat ExtraBold</vt:lpstr>
      <vt:lpstr>Montserrat SemiBold</vt:lpstr>
      <vt:lpstr>Consolas</vt:lpstr>
      <vt:lpstr>Arial</vt:lpstr>
      <vt:lpstr>Calibri</vt:lpstr>
      <vt:lpstr>CSE 12X (adopted from CSE 373)</vt:lpstr>
      <vt:lpstr>While Loops</vt:lpstr>
      <vt:lpstr>Agenda</vt:lpstr>
      <vt:lpstr>Mid-Quarter Lecture Feedback</vt:lpstr>
      <vt:lpstr>Agenda</vt:lpstr>
      <vt:lpstr>Announcements, Reminders</vt:lpstr>
      <vt:lpstr>Agenda</vt:lpstr>
      <vt:lpstr>PCM Review: while loops</vt:lpstr>
      <vt:lpstr>for loops are while loops?</vt:lpstr>
      <vt:lpstr>for loops are while loops! (almost*)</vt:lpstr>
      <vt:lpstr>for loops vs. while loops ⚔️ </vt:lpstr>
      <vt:lpstr>Agenda</vt:lpstr>
      <vt:lpstr>Think Pair Share: mystery (think)</vt:lpstr>
      <vt:lpstr>Think Pair Share: mystery (pair)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mnats</dc:creator>
  <cp:lastModifiedBy>Hannah Swoffer</cp:lastModifiedBy>
  <cp:revision>443</cp:revision>
  <dcterms:modified xsi:type="dcterms:W3CDTF">2025-07-30T17:01:32Z</dcterms:modified>
</cp:coreProperties>
</file>