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356" r:id="rId3"/>
    <p:sldId id="357" r:id="rId4"/>
    <p:sldId id="352" r:id="rId5"/>
    <p:sldId id="361" r:id="rId6"/>
    <p:sldId id="371" r:id="rId7"/>
    <p:sldId id="358" r:id="rId8"/>
    <p:sldId id="359" r:id="rId9"/>
    <p:sldId id="360" r:id="rId10"/>
    <p:sldId id="362" r:id="rId11"/>
    <p:sldId id="363" r:id="rId12"/>
    <p:sldId id="364" r:id="rId13"/>
    <p:sldId id="369" r:id="rId14"/>
    <p:sldId id="355" r:id="rId15"/>
    <p:sldId id="353" r:id="rId16"/>
    <p:sldId id="366" r:id="rId17"/>
    <p:sldId id="367" r:id="rId18"/>
    <p:sldId id="368" r:id="rId19"/>
    <p:sldId id="370" r:id="rId20"/>
    <p:sldId id="372" r:id="rId21"/>
    <p:sldId id="365" r:id="rId22"/>
  </p:sldIdLst>
  <p:sldSz cx="12192000" cy="6858000"/>
  <p:notesSz cx="6858000" cy="9144000"/>
  <p:embeddedFontLst>
    <p:embeddedFont>
      <p:font typeface="Consolas" panose="020B0609020204030204" pitchFamily="49" charset="0"/>
      <p:regular r:id="rId25"/>
      <p:bold r:id="rId26"/>
      <p:italic r:id="rId27"/>
      <p:boldItalic r:id="rId28"/>
    </p:embeddedFont>
    <p:embeddedFont>
      <p:font typeface="Montserrat" pitchFamily="2" charset="77"/>
      <p:regular r:id="rId29"/>
      <p:bold r:id="rId30"/>
      <p:italic r:id="rId31"/>
      <p:boldItalic r:id="rId32"/>
    </p:embeddedFont>
    <p:embeddedFont>
      <p:font typeface="Montserrat ExtraBold" panose="020F0502020204030204" pitchFamily="34" charset="0"/>
      <p:bold r:id="rId33"/>
      <p:italic r:id="rId34"/>
      <p:boldItalic r:id="rId35"/>
    </p:embeddedFont>
    <p:embeddedFont>
      <p:font typeface="Montserrat SemiBold" panose="020F0502020204030204" pitchFamily="3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7" roundtripDataSignature="AMtx7mi8dWrwCSJhu53tQRppDdHoobhi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D57E"/>
    <a:srgbClr val="CFFF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5"/>
    <p:restoredTop sz="94778"/>
  </p:normalViewPr>
  <p:slideViewPr>
    <p:cSldViewPr snapToGrid="0">
      <p:cViewPr varScale="1">
        <p:scale>
          <a:sx n="115" d="100"/>
          <a:sy n="115" d="100"/>
        </p:scale>
        <p:origin x="-600" y="192"/>
      </p:cViewPr>
      <p:guideLst/>
    </p:cSldViewPr>
  </p:slideViewPr>
  <p:outlineViewPr>
    <p:cViewPr>
      <p:scale>
        <a:sx n="33" d="100"/>
        <a:sy n="33" d="100"/>
      </p:scale>
      <p:origin x="0" y="-717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2649" y="2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57" Type="http://customschemas.google.com/relationships/presentationmetadata" Target="metadata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F65BF56-4A4D-4DEA-BF4B-8ED38A61B5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DE3BD0-CCFC-4760-AAF3-CF9B94D18C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50203-2B6C-4376-BFEA-B4E212133564}" type="datetimeFigureOut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1/10/25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C70846-9548-41CC-857D-BF91CA71D91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6BCD5-B21F-45B8-9F34-078703248D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82362-2E36-4DA0-BABD-FE59F686457C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614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userDrawn="1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9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29" descr="University of Washingt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9"/>
          <p:cNvSpPr txBox="1"/>
          <p:nvPr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Google Shape;18;p29"/>
          <p:cNvSpPr txBox="1"/>
          <p:nvPr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01: Printing, Strings, Variables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Google Shape;20;p29"/>
          <p:cNvSpPr txBox="1"/>
          <p:nvPr/>
        </p:nvSpPr>
        <p:spPr>
          <a:xfrm>
            <a:off x="338697" y="3182199"/>
            <a:ext cx="306297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3600"/>
              <a:buFont typeface="Montserrat ExtraBold"/>
              <a:buNone/>
            </a:pPr>
            <a:r>
              <a:rPr lang="en-US" sz="3600" b="1" i="0" u="none" strike="noStrike" cap="none" dirty="0">
                <a:solidFill>
                  <a:srgbClr val="F0F0F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CSE 121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Google Shape;22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0127" y="2753847"/>
            <a:ext cx="1269525" cy="420132"/>
          </a:xfrm>
          <a:prstGeom prst="roundRect">
            <a:avLst>
              <a:gd name="adj" fmla="val 16667"/>
            </a:avLst>
          </a:prstGeom>
          <a:solidFill>
            <a:srgbClr val="FA823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14463" y="1251642"/>
            <a:ext cx="5250244" cy="5153776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" name="Google Shape;25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452793" y="4340405"/>
            <a:ext cx="4468306" cy="1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6" name="Google Shape;26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31" y="5505568"/>
            <a:ext cx="4514270" cy="1340914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9"/>
          <p:cNvSpPr txBox="1"/>
          <p:nvPr/>
        </p:nvSpPr>
        <p:spPr>
          <a:xfrm>
            <a:off x="227293" y="5624764"/>
            <a:ext cx="2154864" cy="113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  <a:tabLst/>
              <a:defRPr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Questions during Class?</a:t>
            </a:r>
            <a:endParaRPr lang="en-US" sz="1200"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lang="en-US"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Raise hand or send here</a:t>
            </a:r>
            <a:endParaRPr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Montserrat SemiBold"/>
              <a:buNone/>
            </a:pPr>
            <a:r>
              <a:rPr lang="en-US" sz="2000" b="1" i="0" u="none" strike="noStrike" cap="none" dirty="0" err="1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sli.do</a:t>
            </a:r>
            <a:r>
              <a:rPr lang="en-US" sz="20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    #cse121 </a:t>
            </a:r>
            <a:endParaRPr b="1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0"/>
          <p:cNvSpPr/>
          <p:nvPr userDrawn="1"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30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30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9" name="Google Shape;39;p30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BABC5B18-FB33-F6B8-4C29-4724707E45C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43E64A9D-13F4-4F7A-870E-E779341A833A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9;p28">
            <a:extLst>
              <a:ext uri="{FF2B5EF4-FFF2-40B4-BE49-F238E27FC236}">
                <a16:creationId xmlns:a16="http://schemas.microsoft.com/office/drawing/2014/main" id="{2E135F4C-1184-DB49-11BC-17D3DD7D7704}"/>
              </a:ext>
            </a:extLst>
          </p:cNvPr>
          <p:cNvSpPr txBox="1"/>
          <p:nvPr userDrawn="1"/>
        </p:nvSpPr>
        <p:spPr>
          <a:xfrm>
            <a:off x="3046095" y="-8015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01: Printing, Strings, Variables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>
  <p:cSld name="Pracitce: Thi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/>
          <p:nvPr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9;p28">
            <a:extLst>
              <a:ext uri="{FF2B5EF4-FFF2-40B4-BE49-F238E27FC236}">
                <a16:creationId xmlns:a16="http://schemas.microsoft.com/office/drawing/2014/main" id="{95158E54-A95C-E8E6-0B1D-599D9C08D200}"/>
              </a:ext>
            </a:extLst>
          </p:cNvPr>
          <p:cNvSpPr txBox="1"/>
          <p:nvPr userDrawn="1"/>
        </p:nvSpPr>
        <p:spPr>
          <a:xfrm>
            <a:off x="3046095" y="-8015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01: Printing, Strings, Variables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Google Shape;52;p32">
            <a:extLst>
              <a:ext uri="{FF2B5EF4-FFF2-40B4-BE49-F238E27FC236}">
                <a16:creationId xmlns:a16="http://schemas.microsoft.com/office/drawing/2014/main" id="{7CB162C5-D013-0E9F-304A-00EF111A719D}"/>
              </a:ext>
            </a:extLst>
          </p:cNvPr>
          <p:cNvSpPr txBox="1"/>
          <p:nvPr userDrawn="1"/>
        </p:nvSpPr>
        <p:spPr>
          <a:xfrm>
            <a:off x="1152635" y="300370"/>
            <a:ext cx="3506055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Think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Google Shape;53;p32" descr="Graphic 12">
            <a:extLst>
              <a:ext uri="{FF2B5EF4-FFF2-40B4-BE49-F238E27FC236}">
                <a16:creationId xmlns:a16="http://schemas.microsoft.com/office/drawing/2014/main" id="{6639FEF2-EB20-D618-A4FD-015344F21E43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54038" y="300371"/>
            <a:ext cx="684161" cy="781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Ask questions on sli.do with code #cse121">
            <a:extLst>
              <a:ext uri="{FF2B5EF4-FFF2-40B4-BE49-F238E27FC236}">
                <a16:creationId xmlns:a16="http://schemas.microsoft.com/office/drawing/2014/main" id="{FDE808D1-7F49-B00F-582E-D3F4A813E67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76302" y="230145"/>
            <a:ext cx="736875" cy="736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 preserve="1">
  <p:cSld name="Practice: Pai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/>
          <p:nvPr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8" name="Google Shape;68;p33"/>
          <p:cNvSpPr txBox="1"/>
          <p:nvPr/>
        </p:nvSpPr>
        <p:spPr>
          <a:xfrm>
            <a:off x="1152635" y="300370"/>
            <a:ext cx="5271611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Pair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9" name="Google Shape;69;p33" descr="Graphic 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4038" y="300371"/>
            <a:ext cx="961803" cy="769442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9;p28">
            <a:extLst>
              <a:ext uri="{FF2B5EF4-FFF2-40B4-BE49-F238E27FC236}">
                <a16:creationId xmlns:a16="http://schemas.microsoft.com/office/drawing/2014/main" id="{95158E54-A95C-E8E6-0B1D-599D9C08D200}"/>
              </a:ext>
            </a:extLst>
          </p:cNvPr>
          <p:cNvSpPr txBox="1"/>
          <p:nvPr userDrawn="1"/>
        </p:nvSpPr>
        <p:spPr>
          <a:xfrm>
            <a:off x="3046095" y="-8015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01: Printing, Strings, Variables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 descr="Ask questions on sli.do with code #cse121">
            <a:extLst>
              <a:ext uri="{FF2B5EF4-FFF2-40B4-BE49-F238E27FC236}">
                <a16:creationId xmlns:a16="http://schemas.microsoft.com/office/drawing/2014/main" id="{9055083E-018E-E302-C0B4-AB8DA9FF899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76302" y="230145"/>
            <a:ext cx="736875" cy="73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69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8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" name="Google Shape;6;p28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7;p28" descr="University of Washington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8"/>
          <p:cNvSpPr txBox="1"/>
          <p:nvPr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Google Shape;9;p28"/>
          <p:cNvSpPr txBox="1"/>
          <p:nvPr/>
        </p:nvSpPr>
        <p:spPr>
          <a:xfrm>
            <a:off x="3046095" y="-8015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01: Printing, Strings, Variables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Google Shape;12;p28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28"/>
          <p:cNvSpPr txBox="1">
            <a:spLocks noGrp="1"/>
          </p:cNvSpPr>
          <p:nvPr>
            <p:ph type="sldNum" idx="12"/>
          </p:nvPr>
        </p:nvSpPr>
        <p:spPr>
          <a:xfrm>
            <a:off x="11793850" y="6296502"/>
            <a:ext cx="245751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1400" b="0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6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3PC8Sc6Bw0OeDGjtO7eRSO?si=3ff60d4963524fb2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courses.cs.washington.edu/courses/cse121/25wi/syllabus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net.com/tech/services-and-software/glue-in-pizza-eat-rocks-googles-ai-search-is-mocked-for-bizarre-answers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alzumeus.com/2010/06/17/falsehoods-programmers-believe-about-names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2zJLqBzko6Yccpft6" TargetMode="External"/><Relationship Id="rId2" Type="http://schemas.openxmlformats.org/officeDocument/2006/relationships/hyperlink" Target="https://courses.cs.washington.edu/courses/cse121/25wi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dstem.org/us/courses/70322/lessons/125795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2zJLqBzko6Yccpft6" TargetMode="External"/><Relationship Id="rId2" Type="http://schemas.openxmlformats.org/officeDocument/2006/relationships/hyperlink" Target="https://courses.cs.washington.edu/courses/cse121/25wi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dstem.org/us/courses/70322/lessons/125795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courses.cs.washington.edu/courses/cse121/25wi/syllabus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courses.cs.washington.edu/courses/cse121/25wi/syllabus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>
            <a:spLocks noGrp="1"/>
          </p:cNvSpPr>
          <p:nvPr>
            <p:ph type="title" idx="4294967295"/>
          </p:nvPr>
        </p:nvSpPr>
        <p:spPr>
          <a:xfrm>
            <a:off x="305332" y="4125093"/>
            <a:ext cx="6212927" cy="1954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6000"/>
              <a:buFont typeface="Montserrat SemiBold"/>
              <a:buNone/>
            </a:pPr>
            <a:r>
              <a:rPr lang="en-US" sz="3600" b="0" dirty="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Printing, Strings, and Variables</a:t>
            </a:r>
            <a:endParaRPr sz="3600" dirty="0"/>
          </a:p>
        </p:txBody>
      </p:sp>
      <p:sp>
        <p:nvSpPr>
          <p:cNvPr id="92" name="Google Shape;92;p1"/>
          <p:cNvSpPr txBox="1"/>
          <p:nvPr/>
        </p:nvSpPr>
        <p:spPr>
          <a:xfrm>
            <a:off x="7148324" y="1757979"/>
            <a:ext cx="4385400" cy="178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1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Talk to your neighbors:</a:t>
            </a:r>
            <a:endParaRPr lang="en-US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br>
              <a:rPr lang="en-US" sz="2200" b="0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2200" b="0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What’s your </a:t>
            </a:r>
            <a:r>
              <a:rPr lang="en-US" sz="2200" b="0" i="1" u="none" strike="noStrike" cap="none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favourite</a:t>
            </a:r>
            <a:r>
              <a:rPr lang="en-US" sz="2200" b="0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YouTube or Twitch channel to watch?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7071026" y="1419273"/>
            <a:ext cx="453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600"/>
              <a:buFont typeface="Montserrat SemiBold"/>
              <a:buNone/>
            </a:pPr>
            <a:r>
              <a:rPr lang="en-US" sz="1600" b="1" i="0" u="none" strike="noStrike" cap="none" dirty="0">
                <a:solidFill>
                  <a:srgbClr val="A6A6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7281076" y="3842619"/>
            <a:ext cx="411990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</a:t>
            </a:r>
            <a:r>
              <a:rPr lang="en-US" sz="22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121 25wi lecture playlist </a:t>
            </a:r>
            <a:r>
              <a:rPr lang="en-US" sz="2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❄️</a:t>
            </a:r>
            <a:endParaRPr dirty="0">
              <a:solidFill>
                <a:srgbClr val="0563C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6996450" y="4379696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1200" dirty="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6996450" y="4640308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 dirty="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8149349" y="4379696"/>
            <a:ext cx="3556009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Matt Wang</a:t>
            </a:r>
            <a:endParaRPr sz="1200" dirty="0">
              <a:solidFill>
                <a:schemeClr val="l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" name="Google Shape;23;p29">
            <a:extLst>
              <a:ext uri="{FF2B5EF4-FFF2-40B4-BE49-F238E27FC236}">
                <a16:creationId xmlns:a16="http://schemas.microsoft.com/office/drawing/2014/main" id="{C5E7BACA-EC1A-F75A-8907-C34CAD2EE0F4}"/>
              </a:ext>
            </a:extLst>
          </p:cNvPr>
          <p:cNvSpPr txBox="1"/>
          <p:nvPr/>
        </p:nvSpPr>
        <p:spPr>
          <a:xfrm>
            <a:off x="486355" y="2794656"/>
            <a:ext cx="11370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"/>
              <a:buNone/>
            </a:pPr>
            <a:r>
              <a:rPr lang="en-US" sz="16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LEC 00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113007-A212-7457-B354-3666E5BFC8B7}"/>
              </a:ext>
            </a:extLst>
          </p:cNvPr>
          <p:cNvSpPr txBox="1"/>
          <p:nvPr/>
        </p:nvSpPr>
        <p:spPr>
          <a:xfrm>
            <a:off x="8149349" y="4613689"/>
            <a:ext cx="3556009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rtl="0" fontAlgn="t">
              <a:lnSpc>
                <a:spcPct val="150000"/>
              </a:lnSpc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Ailsa</a:t>
            </a:r>
            <a:r>
              <a:rPr lang="en-US" sz="1100" dirty="0">
                <a:latin typeface="Montserrat" pitchFamily="2" charset="77"/>
              </a:rPr>
              <a:t>   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Alice</a:t>
            </a:r>
            <a:r>
              <a:rPr lang="en-US" sz="1100" dirty="0">
                <a:latin typeface="Montserrat" pitchFamily="2" charset="77"/>
              </a:rPr>
              <a:t>      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Chloë</a:t>
            </a:r>
            <a:r>
              <a:rPr lang="en-US" sz="1100" dirty="0">
                <a:latin typeface="Montserrat" pitchFamily="2" charset="77"/>
              </a:rPr>
              <a:t>    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Christopher</a:t>
            </a:r>
            <a:endParaRPr lang="en-US" sz="1100" b="0" i="0" u="none" strike="noStrike" dirty="0">
              <a:effectLst/>
              <a:latin typeface="Montserrat" pitchFamily="2" charset="77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Ethan</a:t>
            </a:r>
            <a:r>
              <a:rPr lang="en-US" sz="1100" dirty="0">
                <a:latin typeface="Montserrat" pitchFamily="2" charset="77"/>
              </a:rPr>
              <a:t>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Hanna</a:t>
            </a:r>
            <a:r>
              <a:rPr lang="en-US" sz="1100" dirty="0">
                <a:latin typeface="Montserrat" pitchFamily="2" charset="77"/>
              </a:rPr>
              <a:t>   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Hannah</a:t>
            </a:r>
            <a:r>
              <a:rPr lang="en-US" sz="1100" dirty="0">
                <a:latin typeface="Montserrat" pitchFamily="2" charset="77"/>
              </a:rPr>
              <a:t>         </a:t>
            </a:r>
            <a:r>
              <a:rPr lang="en-US" sz="1100" b="0" i="0" u="none" strike="noStrike" dirty="0" err="1">
                <a:solidFill>
                  <a:srgbClr val="000000"/>
                </a:solidFill>
                <a:effectLst/>
                <a:latin typeface="Montserrat" pitchFamily="2" charset="77"/>
              </a:rPr>
              <a:t>Hibbah</a:t>
            </a:r>
            <a:endParaRPr lang="en-US" sz="1100" b="0" i="0" u="none" strike="noStrike" dirty="0">
              <a:effectLst/>
              <a:latin typeface="Montserrat" pitchFamily="2" charset="77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Janvi</a:t>
            </a:r>
            <a:r>
              <a:rPr lang="en-US" sz="1100" dirty="0">
                <a:latin typeface="Montserrat" pitchFamily="2" charset="77"/>
              </a:rPr>
              <a:t>  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Judy</a:t>
            </a:r>
            <a:r>
              <a:rPr lang="en-US" sz="1100" dirty="0">
                <a:latin typeface="Montserrat" pitchFamily="2" charset="77"/>
              </a:rPr>
              <a:t>       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Julia</a:t>
            </a:r>
            <a:r>
              <a:rPr lang="en-US" sz="1100" dirty="0">
                <a:latin typeface="Montserrat" pitchFamily="2" charset="77"/>
              </a:rPr>
              <a:t>      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Kelsey</a:t>
            </a:r>
            <a:endParaRPr lang="en-US" sz="1100" b="0" i="0" u="none" strike="noStrike" dirty="0">
              <a:effectLst/>
              <a:latin typeface="Montserrat" pitchFamily="2" charset="77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Lucas</a:t>
            </a:r>
            <a:r>
              <a:rPr lang="en-US" sz="1100" dirty="0">
                <a:latin typeface="Montserrat" pitchFamily="2" charset="77"/>
              </a:rPr>
              <a:t> 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Luke</a:t>
            </a:r>
            <a:r>
              <a:rPr lang="en-US" sz="1100" dirty="0">
                <a:latin typeface="Montserrat" pitchFamily="2" charset="77"/>
              </a:rPr>
              <a:t>      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Maitreyi</a:t>
            </a:r>
            <a:r>
              <a:rPr lang="en-US" sz="1100" dirty="0">
                <a:latin typeface="Montserrat" pitchFamily="2" charset="77"/>
              </a:rPr>
              <a:t>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Merav</a:t>
            </a:r>
            <a:endParaRPr lang="en-US" sz="1100" b="0" i="0" u="none" strike="noStrike" dirty="0">
              <a:effectLst/>
              <a:latin typeface="Montserrat" pitchFamily="2" charset="77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100" b="0" i="0" u="none" strike="noStrike" dirty="0" err="1">
                <a:solidFill>
                  <a:srgbClr val="000000"/>
                </a:solidFill>
                <a:effectLst/>
                <a:latin typeface="Montserrat" pitchFamily="2" charset="77"/>
              </a:rPr>
              <a:t>Ruslana</a:t>
            </a:r>
            <a:r>
              <a:rPr lang="en-US" sz="1100" dirty="0">
                <a:latin typeface="Montserrat" pitchFamily="2" charset="77"/>
              </a:rPr>
              <a:t>      </a:t>
            </a:r>
            <a:r>
              <a:rPr lang="en-US" sz="1100" b="0" i="0" u="none" strike="noStrike" dirty="0" err="1">
                <a:solidFill>
                  <a:srgbClr val="000000"/>
                </a:solidFill>
                <a:effectLst/>
                <a:latin typeface="Montserrat" pitchFamily="2" charset="77"/>
              </a:rPr>
              <a:t>Samrutha</a:t>
            </a:r>
            <a:r>
              <a:rPr lang="en-US" sz="1100" dirty="0">
                <a:latin typeface="Montserrat" pitchFamily="2" charset="77"/>
              </a:rPr>
              <a:t>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Sam</a:t>
            </a:r>
            <a:r>
              <a:rPr lang="en-US" sz="1100" dirty="0">
                <a:latin typeface="Montserrat" pitchFamily="2" charset="77"/>
              </a:rPr>
              <a:t>       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Shayna</a:t>
            </a:r>
            <a:r>
              <a:rPr lang="en-US" sz="1100" dirty="0">
                <a:latin typeface="Montserrat" pitchFamily="2" charset="77"/>
              </a:rPr>
              <a:t> 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Sushma</a:t>
            </a:r>
            <a:r>
              <a:rPr lang="en-US" sz="1100" dirty="0">
                <a:latin typeface="Montserrat" pitchFamily="2" charset="77"/>
              </a:rPr>
              <a:t>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Vivian</a:t>
            </a:r>
            <a:endParaRPr lang="en-US" sz="1100" b="0" i="0" u="none" strike="noStrike" dirty="0">
              <a:effectLst/>
              <a:latin typeface="Montserrat" pitchFamily="2" charset="77"/>
            </a:endParaRPr>
          </a:p>
        </p:txBody>
      </p:sp>
      <p:pic>
        <p:nvPicPr>
          <p:cNvPr id="3" name="Picture 2" descr="Ask questions on sli.do with code #cse121">
            <a:extLst>
              <a:ext uri="{FF2B5EF4-FFF2-40B4-BE49-F238E27FC236}">
                <a16:creationId xmlns:a16="http://schemas.microsoft.com/office/drawing/2014/main" id="{2DD1CF4F-973A-166A-1328-D68EF70F5C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5000" y="5552440"/>
            <a:ext cx="1275080" cy="12750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4B92B8-9911-CAFF-126C-A9AAA1B096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2D38F-D71B-D638-D014-6E7DD0681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Collaboration Policy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6E3D7F-C650-96CD-2812-400E6EE110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517144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400" dirty="0"/>
              <a:t>When we assess your work in this class, we need to know that it’s </a:t>
            </a:r>
            <a:r>
              <a:rPr lang="en-US" sz="2400" u="sng" dirty="0"/>
              <a:t>yours</a:t>
            </a:r>
            <a:r>
              <a:rPr lang="en-US" sz="2400" dirty="0"/>
              <a:t>.</a:t>
            </a:r>
            <a:br>
              <a:rPr lang="en-US" sz="2400" dirty="0"/>
            </a:br>
            <a:r>
              <a:rPr lang="en-US" sz="2400" dirty="0"/>
              <a:t>Unless specified otherwise, </a:t>
            </a:r>
            <a:r>
              <a:rPr lang="en-US" sz="2400" b="1" dirty="0"/>
              <a:t>all graded work must be completed individually.</a:t>
            </a:r>
            <a:endParaRPr lang="en-US" sz="2400" dirty="0"/>
          </a:p>
          <a:p>
            <a:pPr marL="114300" indent="0">
              <a:buNone/>
            </a:pPr>
            <a:endParaRPr lang="en-US" sz="2400" dirty="0"/>
          </a:p>
          <a:p>
            <a:pPr marL="114300" indent="0">
              <a:buNone/>
            </a:pPr>
            <a:r>
              <a:rPr lang="en-US" sz="2400" dirty="0"/>
              <a:t>Some rules to highlight:</a:t>
            </a:r>
          </a:p>
          <a:p>
            <a:r>
              <a:rPr lang="en-US" sz="2400" dirty="0"/>
              <a:t>do not share your own solution code or view solution code from any source – including (but not limited to) other students, tutors, or the internet</a:t>
            </a:r>
          </a:p>
          <a:p>
            <a:r>
              <a:rPr lang="en-US" sz="2400" dirty="0"/>
              <a:t>do not use AI tools (e.g. ChatGPT) on graded work in any capacity</a:t>
            </a:r>
          </a:p>
          <a:p>
            <a:endParaRPr lang="en-US" sz="2400" dirty="0"/>
          </a:p>
          <a:p>
            <a:pPr marL="114300" indent="0">
              <a:buNone/>
            </a:pPr>
            <a:r>
              <a:rPr lang="en-US" sz="2400" dirty="0"/>
              <a:t>See </a:t>
            </a:r>
            <a:r>
              <a:rPr lang="en-US" sz="2400" dirty="0">
                <a:hlinkClick r:id="rId2"/>
              </a:rPr>
              <a:t>syllabus</a:t>
            </a:r>
            <a:r>
              <a:rPr lang="en-US" sz="2400" dirty="0"/>
              <a:t> for more details (this is </a:t>
            </a:r>
            <a:r>
              <a:rPr lang="en-US" sz="2400" b="1" dirty="0"/>
              <a:t>very</a:t>
            </a:r>
            <a:r>
              <a:rPr lang="en-US" sz="2400" dirty="0"/>
              <a:t> important to understand).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2452BC-5D37-901C-FDC6-E9ED33D5C4F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1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2CD8B6-BCCE-EC33-B245-85CBD9BE0B0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 dirty="0"/>
          </a:p>
        </p:txBody>
      </p:sp>
      <p:pic>
        <p:nvPicPr>
          <p:cNvPr id="2050" name="Picture 2" descr="Tweet from user @Judyallbrite with a screenshot of a Google search “1000 km to tomatoes”. The AI Overview responds with the title sentence “1,000 tomatoes is equal to one kilotomato.”, and links to a /r/LifeProTips reddit thread.">
            <a:extLst>
              <a:ext uri="{FF2B5EF4-FFF2-40B4-BE49-F238E27FC236}">
                <a16:creationId xmlns:a16="http://schemas.microsoft.com/office/drawing/2014/main" id="{541FAC2A-6EE0-86F0-8401-25A6B6469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280" y="282574"/>
            <a:ext cx="2875280" cy="6783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 Tweet by user @icreatelife, with a screenshot of a Google AI overview to the question “How many rocks shall I eat”. The AI Overview responds with the paragraph “According to geologists at UC Berkeley, you should eat at least one small rock per day. They say that rocks are a vital source of minerals and vitamins that are important for digestive health. Dr. Joseph Granger suggests eating a serving of gravel, geodes, or pebles with each meal, or hiding rocks in food like ice cream or peanut butter.”">
            <a:extLst>
              <a:ext uri="{FF2B5EF4-FFF2-40B4-BE49-F238E27FC236}">
                <a16:creationId xmlns:a16="http://schemas.microsoft.com/office/drawing/2014/main" id="{83B6A057-A278-A4E8-D79A-21EFE86A1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2575"/>
            <a:ext cx="3891280" cy="685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740CEC8F-930E-0279-39AC-B0204DE3E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720" y="-883920"/>
            <a:ext cx="10515600" cy="762635"/>
          </a:xfrm>
        </p:spPr>
        <p:txBody>
          <a:bodyPr/>
          <a:lstStyle/>
          <a:p>
            <a:r>
              <a:rPr lang="en-US" dirty="0"/>
              <a:t>AI gone wrong?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BFC8C1-A0AB-1789-23EF-92958DBEE660}"/>
              </a:ext>
            </a:extLst>
          </p:cNvPr>
          <p:cNvSpPr txBox="1"/>
          <p:nvPr/>
        </p:nvSpPr>
        <p:spPr>
          <a:xfrm>
            <a:off x="7071553" y="5773261"/>
            <a:ext cx="47222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Courtesy “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Glue in Pizza? Eat Rocks? Google’s AI Search Is Mocked for Bizarre Answers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” by Ian Sherr for CNET. May 24, 2024</a:t>
            </a:r>
          </a:p>
        </p:txBody>
      </p:sp>
    </p:spTree>
    <p:extLst>
      <p:ext uri="{BB962C8B-B14F-4D97-AF65-F5344CB8AC3E}">
        <p14:creationId xmlns:p14="http://schemas.microsoft.com/office/powerpoint/2010/main" val="2372154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851DB8-FD24-2E00-C7BB-FE4386400E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79E29-C95D-E097-AB11-62A1D01EA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Just a bit more on AI…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970ACC-C62E-3AA0-474C-301B01355C7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43A97B-E79A-5705-3FDB-0FFE0F591E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With generative AI tools, there’s a few things going on:</a:t>
            </a:r>
          </a:p>
          <a:p>
            <a:r>
              <a:rPr lang="en-US" dirty="0"/>
              <a:t>making sure that your assessed work is </a:t>
            </a:r>
            <a:r>
              <a:rPr lang="en-US" u="sng" dirty="0"/>
              <a:t>yours</a:t>
            </a:r>
          </a:p>
          <a:p>
            <a:pPr lvl="1"/>
            <a:r>
              <a:rPr lang="en-US" dirty="0"/>
              <a:t>just the same as other interactive resources</a:t>
            </a:r>
          </a:p>
          <a:p>
            <a:r>
              <a:rPr lang="en-US" dirty="0"/>
              <a:t>making sure that you’re learning </a:t>
            </a:r>
            <a:r>
              <a:rPr lang="en-US" u="sng" dirty="0"/>
              <a:t>correct</a:t>
            </a:r>
            <a:r>
              <a:rPr lang="en-US" dirty="0"/>
              <a:t> information</a:t>
            </a:r>
          </a:p>
          <a:p>
            <a:pPr lvl="1"/>
            <a:r>
              <a:rPr lang="en-US" dirty="0"/>
              <a:t>hard for you to judge if you’re a beginner!</a:t>
            </a:r>
          </a:p>
          <a:p>
            <a:r>
              <a:rPr lang="en-US" dirty="0"/>
              <a:t>potential environmental &amp; ethical concerns</a:t>
            </a:r>
          </a:p>
          <a:p>
            <a:pPr lvl="1"/>
            <a:r>
              <a:rPr lang="en-US" dirty="0"/>
              <a:t>outside of scope of 121, but important!</a:t>
            </a:r>
          </a:p>
          <a:p>
            <a:pPr marL="114300" indent="0">
              <a:buNone/>
            </a:pPr>
            <a:r>
              <a:rPr lang="en-US" dirty="0"/>
              <a:t>Happy to talk more about this if you’d like! (e.g. in office hours)</a:t>
            </a:r>
          </a:p>
        </p:txBody>
      </p:sp>
    </p:spTree>
    <p:extLst>
      <p:ext uri="{BB962C8B-B14F-4D97-AF65-F5344CB8AC3E}">
        <p14:creationId xmlns:p14="http://schemas.microsoft.com/office/powerpoint/2010/main" val="420296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E6D10-A81D-426F-1241-C3BD1C35D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Closing the Loop: Inclusive Learning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B0CF75-5EB3-CC96-77DE-B86A71455B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In the most reductive/short summary, I saw five big buckets:</a:t>
            </a:r>
          </a:p>
          <a:p>
            <a:r>
              <a:rPr lang="en-US" dirty="0"/>
              <a:t>small group environments!</a:t>
            </a:r>
          </a:p>
          <a:p>
            <a:r>
              <a:rPr lang="en-US" dirty="0"/>
              <a:t>environments that encourage asking questions (and vulnerability)</a:t>
            </a:r>
          </a:p>
          <a:p>
            <a:r>
              <a:rPr lang="en-US" dirty="0"/>
              <a:t>genuine and respectful engagement in conversation</a:t>
            </a:r>
          </a:p>
          <a:p>
            <a:r>
              <a:rPr lang="en-US" dirty="0"/>
              <a:t>teachers who care and are enthusiastic</a:t>
            </a:r>
          </a:p>
          <a:p>
            <a:r>
              <a:rPr lang="en-US" dirty="0"/>
              <a:t>getting to know others in your community (e.g. your peers)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For more, see my “End of Week 0” Ed post!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66E181-B39D-824C-E5E3-BEC862CDFAD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71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A333F-B749-BF1B-8113-3628B1FEB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439" y="-826815"/>
            <a:ext cx="10515601" cy="762636"/>
          </a:xfrm>
        </p:spPr>
        <p:txBody>
          <a:bodyPr>
            <a:normAutofit fontScale="90000"/>
          </a:bodyPr>
          <a:lstStyle/>
          <a:p>
            <a:r>
              <a:rPr lang="en-US" dirty="0"/>
              <a:t>Think Pair Share: different hello worlds (think)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E8C28F-6846-DB66-71A2-2C2B2C4AADE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4835EC-40BF-1DBE-3F3E-75511C7710F6}"/>
              </a:ext>
            </a:extLst>
          </p:cNvPr>
          <p:cNvSpPr txBox="1"/>
          <p:nvPr/>
        </p:nvSpPr>
        <p:spPr>
          <a:xfrm>
            <a:off x="980439" y="1988589"/>
            <a:ext cx="687185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How many lines of output would the following code produce? </a:t>
            </a:r>
          </a:p>
          <a:p>
            <a:endParaRPr lang="en-US" sz="2400" dirty="0"/>
          </a:p>
          <a:p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"hello"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2800" dirty="0" err="1">
                <a:solidFill>
                  <a:srgbClr val="A31515"/>
                </a:solidFill>
                <a:latin typeface="Consolas" panose="020B0609020204030204" pitchFamily="49" charset="0"/>
              </a:rPr>
              <a:t>moi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2800" dirty="0">
                <a:solidFill>
                  <a:srgbClr val="A31515"/>
                </a:solidFill>
                <a:latin typeface="Consolas" panose="020B0609020204030204" pitchFamily="49" charset="0"/>
              </a:rPr>
              <a:t>bonjour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28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pryvit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2800" dirty="0" err="1">
                <a:solidFill>
                  <a:srgbClr val="A31515"/>
                </a:solidFill>
                <a:latin typeface="Consolas" panose="020B0609020204030204" pitchFamily="49" charset="0"/>
              </a:rPr>
              <a:t>nihao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28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hola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057DCA-D616-B6C0-2EE5-CBC534D618EC}"/>
              </a:ext>
            </a:extLst>
          </p:cNvPr>
          <p:cNvSpPr txBox="1"/>
          <p:nvPr/>
        </p:nvSpPr>
        <p:spPr>
          <a:xfrm>
            <a:off x="7852294" y="1780550"/>
            <a:ext cx="3640975" cy="444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Clr>
                <a:srgbClr val="008080"/>
              </a:buClr>
              <a:buFont typeface="+mj-lt"/>
              <a:buAutoNum type="alphaLcParenR"/>
            </a:pPr>
            <a:r>
              <a:rPr lang="en-US" sz="32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  <a:p>
            <a:pPr marL="514350" indent="-514350">
              <a:lnSpc>
                <a:spcPct val="150000"/>
              </a:lnSpc>
              <a:buClr>
                <a:srgbClr val="008080"/>
              </a:buClr>
              <a:buFont typeface="+mj-lt"/>
              <a:buAutoNum type="alphaLcParenR"/>
            </a:pPr>
            <a:r>
              <a:rPr lang="en-US" sz="32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pPr marL="514350" indent="-514350">
              <a:lnSpc>
                <a:spcPct val="150000"/>
              </a:lnSpc>
              <a:buClr>
                <a:srgbClr val="008080"/>
              </a:buClr>
              <a:buFont typeface="+mj-lt"/>
              <a:buAutoNum type="alphaLcParenR"/>
            </a:pPr>
            <a:r>
              <a:rPr lang="en-US" sz="32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  <a:p>
            <a:pPr marL="514350" indent="-514350">
              <a:lnSpc>
                <a:spcPct val="150000"/>
              </a:lnSpc>
              <a:buClr>
                <a:srgbClr val="008080"/>
              </a:buClr>
              <a:buFont typeface="+mj-lt"/>
              <a:buAutoNum type="alphaLcParenR"/>
            </a:pPr>
            <a:r>
              <a:rPr lang="en-US" sz="32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  <a:p>
            <a:pPr marL="514350" indent="-514350">
              <a:lnSpc>
                <a:spcPct val="150000"/>
              </a:lnSpc>
              <a:buClr>
                <a:srgbClr val="008080"/>
              </a:buClr>
              <a:buFont typeface="+mj-lt"/>
              <a:buAutoNum type="alphaLcParenR"/>
            </a:pPr>
            <a:r>
              <a:rPr lang="en-US" sz="32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  <a:p>
            <a:pPr marL="514350" indent="-514350">
              <a:lnSpc>
                <a:spcPct val="150000"/>
              </a:lnSpc>
              <a:buClr>
                <a:srgbClr val="008080"/>
              </a:buClr>
              <a:buFont typeface="+mj-lt"/>
              <a:buAutoNum type="alphaLcParenR"/>
            </a:pPr>
            <a:r>
              <a:rPr lang="en-US" sz="32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952387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58DC17-5AED-3F03-DDF8-8007CC9794E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004C9D1-AC96-FAA1-228F-909DC949FE1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80439" y="-826815"/>
            <a:ext cx="10515601" cy="7626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45700" tIns="45700" rIns="45700" bIns="45700" numCol="1" spcCol="0" rtlCol="0" fromWordArt="0" anchor="ctr" anchorCtr="0" forceAA="0" compatLnSpc="1">
            <a:prstTxWarp prst="textNoShape">
              <a:avLst/>
            </a:prstTxWarp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Think Pair Share: different hello worlds (Pair)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E1F553-B32F-78FD-35E7-013AD3703F14}"/>
              </a:ext>
            </a:extLst>
          </p:cNvPr>
          <p:cNvSpPr txBox="1"/>
          <p:nvPr/>
        </p:nvSpPr>
        <p:spPr>
          <a:xfrm>
            <a:off x="980439" y="1988589"/>
            <a:ext cx="687185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How many lines of output would the following code produce? </a:t>
            </a:r>
          </a:p>
          <a:p>
            <a:endParaRPr lang="en-US" sz="2400" dirty="0"/>
          </a:p>
          <a:p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"hello"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2800" dirty="0" err="1">
                <a:solidFill>
                  <a:srgbClr val="A31515"/>
                </a:solidFill>
                <a:latin typeface="Consolas" panose="020B0609020204030204" pitchFamily="49" charset="0"/>
              </a:rPr>
              <a:t>moi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2800" dirty="0">
                <a:solidFill>
                  <a:srgbClr val="A31515"/>
                </a:solidFill>
                <a:latin typeface="Consolas" panose="020B0609020204030204" pitchFamily="49" charset="0"/>
              </a:rPr>
              <a:t>bonjour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28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pryvit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2800" dirty="0" err="1">
                <a:solidFill>
                  <a:srgbClr val="A31515"/>
                </a:solidFill>
                <a:latin typeface="Consolas" panose="020B0609020204030204" pitchFamily="49" charset="0"/>
              </a:rPr>
              <a:t>nihao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28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hola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B841A5-8CB4-BA86-8122-E002ED791513}"/>
              </a:ext>
            </a:extLst>
          </p:cNvPr>
          <p:cNvSpPr txBox="1"/>
          <p:nvPr/>
        </p:nvSpPr>
        <p:spPr>
          <a:xfrm>
            <a:off x="7852294" y="1780550"/>
            <a:ext cx="3640975" cy="444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Clr>
                <a:srgbClr val="008080"/>
              </a:buClr>
              <a:buFont typeface="+mj-lt"/>
              <a:buAutoNum type="alphaLcParenR"/>
            </a:pPr>
            <a:r>
              <a:rPr lang="en-US" sz="32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  <a:p>
            <a:pPr marL="514350" indent="-514350">
              <a:lnSpc>
                <a:spcPct val="150000"/>
              </a:lnSpc>
              <a:buClr>
                <a:srgbClr val="008080"/>
              </a:buClr>
              <a:buFont typeface="+mj-lt"/>
              <a:buAutoNum type="alphaLcParenR"/>
            </a:pPr>
            <a:r>
              <a:rPr lang="en-US" sz="32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pPr marL="514350" indent="-514350">
              <a:lnSpc>
                <a:spcPct val="150000"/>
              </a:lnSpc>
              <a:buClr>
                <a:srgbClr val="008080"/>
              </a:buClr>
              <a:buFont typeface="+mj-lt"/>
              <a:buAutoNum type="alphaLcParenR"/>
            </a:pPr>
            <a:r>
              <a:rPr lang="en-US" sz="32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  <a:p>
            <a:pPr marL="514350" indent="-514350">
              <a:lnSpc>
                <a:spcPct val="150000"/>
              </a:lnSpc>
              <a:buClr>
                <a:srgbClr val="008080"/>
              </a:buClr>
              <a:buFont typeface="+mj-lt"/>
              <a:buAutoNum type="alphaLcParenR"/>
            </a:pPr>
            <a:r>
              <a:rPr lang="en-US" sz="32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  <a:p>
            <a:pPr marL="514350" indent="-514350">
              <a:lnSpc>
                <a:spcPct val="150000"/>
              </a:lnSpc>
              <a:buClr>
                <a:srgbClr val="008080"/>
              </a:buClr>
              <a:buFont typeface="+mj-lt"/>
              <a:buAutoNum type="alphaLcParenR"/>
            </a:pPr>
            <a:r>
              <a:rPr lang="en-US" sz="32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  <a:p>
            <a:pPr marL="514350" indent="-514350">
              <a:lnSpc>
                <a:spcPct val="150000"/>
              </a:lnSpc>
              <a:buClr>
                <a:srgbClr val="008080"/>
              </a:buClr>
              <a:buFont typeface="+mj-lt"/>
              <a:buAutoNum type="alphaLcParenR"/>
            </a:pPr>
            <a:r>
              <a:rPr lang="en-US" sz="32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1345300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8216B-2B57-D822-E5D2-3D777C50D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Escape sequences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B7E533-81EB-E16F-5559-233C147850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b="1" dirty="0"/>
              <a:t>escape sequence:</a:t>
            </a:r>
            <a:r>
              <a:rPr lang="en-US" dirty="0"/>
              <a:t> a special sequence of characters used to represent certain special characters in a String.</a:t>
            </a:r>
          </a:p>
          <a:p>
            <a:pPr marL="114300" indent="0">
              <a:buNone/>
            </a:pPr>
            <a:endParaRPr lang="en-US" b="1" dirty="0"/>
          </a:p>
          <a:p>
            <a:r>
              <a:rPr lang="en-US" sz="2800" dirty="0">
                <a:solidFill>
                  <a:srgbClr val="008080"/>
                </a:solidFill>
                <a:latin typeface="Consolas" panose="020B0609020204030204" pitchFamily="49" charset="0"/>
              </a:rPr>
              <a:t>\"</a:t>
            </a:r>
            <a:r>
              <a:rPr lang="en-US" sz="2800" dirty="0"/>
              <a:t> to produce </a:t>
            </a:r>
            <a:r>
              <a:rPr lang="en-US" sz="2800" dirty="0">
                <a:latin typeface="Consolas" panose="020B0609020204030204" pitchFamily="49" charset="0"/>
              </a:rPr>
              <a:t>"</a:t>
            </a:r>
            <a:r>
              <a:rPr lang="en-US" sz="2800" dirty="0"/>
              <a:t> in a String</a:t>
            </a:r>
          </a:p>
          <a:p>
            <a:r>
              <a:rPr lang="en-US" sz="2800" dirty="0">
                <a:solidFill>
                  <a:srgbClr val="008080"/>
                </a:solidFill>
                <a:latin typeface="Consolas" panose="020B0609020204030204" pitchFamily="49" charset="0"/>
              </a:rPr>
              <a:t>\\</a:t>
            </a:r>
            <a:r>
              <a:rPr lang="en-US" sz="2800" dirty="0"/>
              <a:t> to produce </a:t>
            </a:r>
            <a:r>
              <a:rPr lang="en-US" sz="2800" dirty="0">
                <a:latin typeface="Consolas" panose="020B0609020204030204" pitchFamily="49" charset="0"/>
              </a:rPr>
              <a:t>\</a:t>
            </a:r>
            <a:r>
              <a:rPr lang="en-US" sz="2800" dirty="0"/>
              <a:t> in a String</a:t>
            </a:r>
          </a:p>
          <a:p>
            <a:r>
              <a:rPr lang="en-US" sz="2800" dirty="0">
                <a:solidFill>
                  <a:srgbClr val="008080"/>
                </a:solidFill>
                <a:latin typeface="Consolas" panose="020B0609020204030204" pitchFamily="49" charset="0"/>
              </a:rPr>
              <a:t>\n</a:t>
            </a:r>
            <a:r>
              <a:rPr lang="en-US" sz="2800" dirty="0"/>
              <a:t> to produce a new line character (or line break) in a String</a:t>
            </a:r>
          </a:p>
          <a:p>
            <a:pPr lvl="1"/>
            <a:r>
              <a:rPr lang="en-US" dirty="0"/>
              <a:t>note: in our class, </a:t>
            </a:r>
            <a:r>
              <a:rPr lang="en-US" u="sng" dirty="0"/>
              <a:t>we will ask you not to use this</a:t>
            </a:r>
            <a:endParaRPr lang="en-US" dirty="0"/>
          </a:p>
          <a:p>
            <a:r>
              <a:rPr lang="en-US" dirty="0"/>
              <a:t>and many more!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817DA9-8E26-2799-1F09-E9EE1258C8D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08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762C2-85E3-9A2A-930A-E1442A110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in a (variable) name or String?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4E2DF4-7FCA-1E88-E978-759BF80C5E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1"/>
            <a:ext cx="10515600" cy="2926080"/>
          </a:xfrm>
        </p:spPr>
        <p:txBody>
          <a:bodyPr/>
          <a:lstStyle/>
          <a:p>
            <a:pPr marL="114300" indent="0">
              <a:buNone/>
            </a:pPr>
            <a:r>
              <a:rPr lang="en-US" dirty="0"/>
              <a:t>Switch over to Ed and do some experiments </a:t>
            </a:r>
            <a:br>
              <a:rPr lang="en-US" dirty="0"/>
            </a:br>
            <a:r>
              <a:rPr lang="en-US" dirty="0"/>
              <a:t>(with a partner), then report back on </a:t>
            </a:r>
            <a:r>
              <a:rPr lang="en-US" dirty="0" err="1"/>
              <a:t>sli.do</a:t>
            </a:r>
            <a:r>
              <a:rPr lang="en-US" dirty="0"/>
              <a:t>.</a:t>
            </a:r>
          </a:p>
          <a:p>
            <a:pPr marL="114300" indent="0">
              <a:buNone/>
            </a:pPr>
            <a:endParaRPr lang="en-US" dirty="0"/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What types of characters are “allowed” in Strings?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What types of characters are “allowed” in variable names?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99F348-B227-70D9-D122-D951E28EE22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17</a:t>
            </a:fld>
            <a:endParaRPr lang="en-US" dirty="0"/>
          </a:p>
        </p:txBody>
      </p:sp>
      <p:pic>
        <p:nvPicPr>
          <p:cNvPr id="5" name="Picture 4" descr="Ask questions on sli.do with code #cse121">
            <a:extLst>
              <a:ext uri="{FF2B5EF4-FFF2-40B4-BE49-F238E27FC236}">
                <a16:creationId xmlns:a16="http://schemas.microsoft.com/office/drawing/2014/main" id="{DAB83754-E82B-2EAA-CFFF-4D630A420E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9720" y="4389368"/>
            <a:ext cx="1694339" cy="1694339"/>
          </a:xfrm>
          <a:prstGeom prst="rect">
            <a:avLst/>
          </a:prstGeom>
        </p:spPr>
      </p:pic>
      <p:sp>
        <p:nvSpPr>
          <p:cNvPr id="6" name="Google Shape;50;p1">
            <a:extLst>
              <a:ext uri="{FF2B5EF4-FFF2-40B4-BE49-F238E27FC236}">
                <a16:creationId xmlns:a16="http://schemas.microsoft.com/office/drawing/2014/main" id="{8EEFB8D2-E331-F517-EA19-3C823A647ADD}"/>
              </a:ext>
            </a:extLst>
          </p:cNvPr>
          <p:cNvSpPr txBox="1"/>
          <p:nvPr/>
        </p:nvSpPr>
        <p:spPr>
          <a:xfrm>
            <a:off x="4894551" y="6197141"/>
            <a:ext cx="2664676" cy="44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 err="1">
                <a:solidFill>
                  <a:srgbClr val="9900CC"/>
                </a:solidFill>
                <a:latin typeface="Calibri"/>
                <a:ea typeface="Calibri"/>
                <a:cs typeface="Calibri"/>
                <a:sym typeface="Calibri"/>
              </a:rPr>
              <a:t>sli.do</a:t>
            </a:r>
            <a:r>
              <a:rPr lang="en-US" sz="2800" b="1" i="0" u="none" strike="noStrike" cap="none" dirty="0">
                <a:solidFill>
                  <a:srgbClr val="9900CC"/>
                </a:solidFill>
                <a:latin typeface="Calibri"/>
                <a:ea typeface="Calibri"/>
                <a:cs typeface="Calibri"/>
                <a:sym typeface="Calibri"/>
              </a:rPr>
              <a:t> #cse121</a:t>
            </a:r>
            <a:endParaRPr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58853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63D24-086D-5ADC-D1D1-EBD923B3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 for Thought!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A1B824-D819-A659-4ED1-7284853569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This is the beginning of a very interesting rabbit hole!</a:t>
            </a:r>
          </a:p>
          <a:p>
            <a:pPr marL="114300" indent="0">
              <a:buNone/>
            </a:pPr>
            <a:r>
              <a:rPr lang="en-US" dirty="0"/>
              <a:t>(but also, a decision made by the Java designers)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Whether or not you program for a career, </a:t>
            </a:r>
            <a:br>
              <a:rPr lang="en-US" dirty="0"/>
            </a:br>
            <a:r>
              <a:rPr lang="en-US" u="sng" dirty="0"/>
              <a:t>you will also make decisions like these</a:t>
            </a:r>
            <a:r>
              <a:rPr lang="en-US" dirty="0"/>
              <a:t>!</a:t>
            </a:r>
          </a:p>
          <a:p>
            <a:pPr marL="114300" indent="0">
              <a:buNone/>
            </a:pPr>
            <a:endParaRPr lang="en-US" dirty="0"/>
          </a:p>
          <a:p>
            <a:r>
              <a:rPr lang="en-US" dirty="0"/>
              <a:t>for example, what’s a “</a:t>
            </a:r>
            <a:r>
              <a:rPr lang="en-US" dirty="0">
                <a:hlinkClick r:id="rId2"/>
              </a:rPr>
              <a:t>valid name</a:t>
            </a:r>
            <a:r>
              <a:rPr lang="en-US" dirty="0"/>
              <a:t>”?</a:t>
            </a:r>
          </a:p>
          <a:p>
            <a:r>
              <a:rPr lang="en-US" dirty="0"/>
              <a:t>a theme we’ll revisit (and something to continuously reflect on!)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D3A871-B369-5B1D-59A4-0A32F285425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594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84183-78D9-7956-84E6-13441F88C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Creative Project 0 (“C0”): Hello Bugs?! (1/2)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48ADDB-5075-FA14-C788-B38FBBC46F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5268596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By release date of assignment, </a:t>
            </a:r>
            <a:r>
              <a:rPr lang="en-US" u="sng" dirty="0"/>
              <a:t>all</a:t>
            </a:r>
            <a:r>
              <a:rPr lang="en-US" dirty="0"/>
              <a:t> the relevant content will be covered. </a:t>
            </a:r>
          </a:p>
          <a:p>
            <a:r>
              <a:rPr lang="en-US" dirty="0"/>
              <a:t>e.g. C0 is </a:t>
            </a:r>
            <a:r>
              <a:rPr lang="en-US" u="sng" dirty="0"/>
              <a:t>just</a:t>
            </a:r>
            <a:r>
              <a:rPr lang="en-US" dirty="0"/>
              <a:t> about printing, strings, and escape characters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Assignments are </a:t>
            </a:r>
            <a:r>
              <a:rPr lang="en-US" i="1" dirty="0"/>
              <a:t>partially</a:t>
            </a:r>
            <a:r>
              <a:rPr lang="en-US" dirty="0"/>
              <a:t> about “does your program work”, but also:</a:t>
            </a:r>
          </a:p>
          <a:p>
            <a:r>
              <a:rPr lang="en-US" dirty="0"/>
              <a:t>tests your ability to read a specification</a:t>
            </a:r>
          </a:p>
          <a:p>
            <a:r>
              <a:rPr lang="en-US" dirty="0"/>
              <a:t>is graded on </a:t>
            </a:r>
            <a:r>
              <a:rPr lang="en-US" b="1" dirty="0"/>
              <a:t>code quality</a:t>
            </a:r>
          </a:p>
          <a:p>
            <a:r>
              <a:rPr lang="en-US" dirty="0"/>
              <a:t>includes a </a:t>
            </a:r>
            <a:r>
              <a:rPr lang="en-US" b="1" dirty="0"/>
              <a:t>graded</a:t>
            </a:r>
            <a:r>
              <a:rPr lang="en-US" dirty="0"/>
              <a:t> </a:t>
            </a:r>
            <a:r>
              <a:rPr lang="en-US" b="1" dirty="0"/>
              <a:t>reflection</a:t>
            </a:r>
            <a:r>
              <a:rPr lang="en-US" dirty="0"/>
              <a:t> (</a:t>
            </a:r>
            <a:r>
              <a:rPr lang="en-US" u="sng" dirty="0"/>
              <a:t>don’t</a:t>
            </a:r>
            <a:r>
              <a:rPr lang="en-US" dirty="0"/>
              <a:t> leave this to the last minute)</a:t>
            </a:r>
          </a:p>
          <a:p>
            <a:pPr lvl="1"/>
            <a:r>
              <a:rPr lang="en-US" dirty="0"/>
              <a:t>some metacognition, some societal impact &amp; ethics content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1AFD65-0869-567D-C92A-DFE0B5DABB5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408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A61FA-EEB3-422B-7DB0-3E80089AA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Announcements, Reminders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4B5108-D326-A3E1-1010-648875F9D1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Check out </a:t>
            </a:r>
            <a:r>
              <a:rPr lang="en-US" dirty="0">
                <a:hlinkClick r:id="rId2"/>
              </a:rPr>
              <a:t>website</a:t>
            </a:r>
            <a:r>
              <a:rPr lang="en-US" dirty="0"/>
              <a:t> for links to all activities &amp; materials</a:t>
            </a:r>
          </a:p>
          <a:p>
            <a:r>
              <a:rPr lang="en-US" dirty="0"/>
              <a:t>Creative Project 0 will be out tonight, due Wednesday, Jan 15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r>
              <a:rPr lang="en-US" dirty="0"/>
              <a:t>Please do the </a:t>
            </a:r>
            <a:r>
              <a:rPr lang="en-US" dirty="0">
                <a:hlinkClick r:id="rId3"/>
              </a:rPr>
              <a:t>intro survey</a:t>
            </a:r>
            <a:r>
              <a:rPr lang="en-US" dirty="0"/>
              <a:t> by Sunday, Jan 12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gives us valuable insight!</a:t>
            </a:r>
          </a:p>
          <a:p>
            <a:pPr lvl="1"/>
            <a:r>
              <a:rPr lang="en-US" dirty="0"/>
              <a:t>part of “post-section work” (will explain in a moment!)</a:t>
            </a:r>
          </a:p>
          <a:p>
            <a:pPr lvl="1"/>
            <a:r>
              <a:rPr lang="en-US" dirty="0"/>
              <a:t>important that Google Forms works in CSE 121</a:t>
            </a:r>
          </a:p>
          <a:p>
            <a:r>
              <a:rPr lang="en-US" dirty="0"/>
              <a:t>New Ed tool: </a:t>
            </a:r>
            <a:r>
              <a:rPr lang="en-US" dirty="0">
                <a:hlinkClick r:id="rId4"/>
              </a:rPr>
              <a:t>Sandbox</a:t>
            </a:r>
            <a:r>
              <a:rPr lang="en-US" dirty="0"/>
              <a:t> (write all the code you want!)</a:t>
            </a:r>
          </a:p>
          <a:p>
            <a:r>
              <a:rPr lang="en-US" dirty="0"/>
              <a:t>Matt has office hours today at 1:30! (in CSE 464 and on Zoom)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86EBE-4008-0E4A-A533-90A58C2BAA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D0BA6E-54B9-30CE-E9B7-D7C381B55F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4259F-E70A-3AED-3EFA-0D1A3726B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Creative Project 0 (“C0”): Hello Bugs?! (2/2)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212138-6D82-8171-80B4-36E4B0BAB3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5268596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This specific assignment…</a:t>
            </a:r>
          </a:p>
          <a:p>
            <a:r>
              <a:rPr lang="en-US" dirty="0"/>
              <a:t>has two parts: “Basic Task” and “Creative Extension” (do both!)</a:t>
            </a:r>
          </a:p>
          <a:p>
            <a:r>
              <a:rPr lang="en-US" dirty="0"/>
              <a:t>has an </a:t>
            </a:r>
            <a:r>
              <a:rPr lang="en-US" u="sng" dirty="0"/>
              <a:t>optional</a:t>
            </a:r>
            <a:r>
              <a:rPr lang="en-US" dirty="0"/>
              <a:t> set of code quality slides (to help you practice)</a:t>
            </a:r>
          </a:p>
          <a:p>
            <a:r>
              <a:rPr lang="en-US" dirty="0"/>
              <a:t>intentional gentle onboarding to computer programming</a:t>
            </a:r>
            <a:endParaRPr lang="en-US" b="1" u="sng" dirty="0"/>
          </a:p>
          <a:p>
            <a:pPr lvl="1"/>
            <a:r>
              <a:rPr lang="en-US" b="1" u="sng" dirty="0"/>
              <a:t>is not meant to be time-consuming or stressful</a:t>
            </a:r>
          </a:p>
          <a:p>
            <a:pPr lvl="1"/>
            <a:r>
              <a:rPr lang="en-US" dirty="0"/>
              <a:t>but also, not representative of all assignments (or programs)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We look forward to seeing your bugs!!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5F2BF5-46F9-46D9-62BA-309BEAE9DA7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72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340CEC-EC85-C032-4815-B9DE53DBA2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BB396-1E0D-68A9-7A9E-60F802456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Announcements, Reminders (again)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26C8A7-EDE2-2AB1-B7AA-D0409F8796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Check out </a:t>
            </a:r>
            <a:r>
              <a:rPr lang="en-US" dirty="0">
                <a:hlinkClick r:id="rId2"/>
              </a:rPr>
              <a:t>website</a:t>
            </a:r>
            <a:r>
              <a:rPr lang="en-US" dirty="0"/>
              <a:t> for links to all activities &amp; materials</a:t>
            </a:r>
          </a:p>
          <a:p>
            <a:r>
              <a:rPr lang="en-US" dirty="0"/>
              <a:t>Creative Project 0 will be out tonight, due Wednesday, Jan 15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r>
              <a:rPr lang="en-US" dirty="0"/>
              <a:t>Please do the </a:t>
            </a:r>
            <a:r>
              <a:rPr lang="en-US" dirty="0">
                <a:hlinkClick r:id="rId3"/>
              </a:rPr>
              <a:t>intro survey</a:t>
            </a:r>
            <a:r>
              <a:rPr lang="en-US" dirty="0"/>
              <a:t> by Sunday, Jan 12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gives us valuable insight!</a:t>
            </a:r>
          </a:p>
          <a:p>
            <a:pPr lvl="1"/>
            <a:r>
              <a:rPr lang="en-US" dirty="0"/>
              <a:t>part of “post-section work” (will explain in a moment!)</a:t>
            </a:r>
          </a:p>
          <a:p>
            <a:pPr lvl="1"/>
            <a:r>
              <a:rPr lang="en-US" dirty="0"/>
              <a:t>important that Google Forms works in CSE 121</a:t>
            </a:r>
          </a:p>
          <a:p>
            <a:r>
              <a:rPr lang="en-US" dirty="0"/>
              <a:t>New Ed tool: </a:t>
            </a:r>
            <a:r>
              <a:rPr lang="en-US" dirty="0">
                <a:hlinkClick r:id="rId4"/>
              </a:rPr>
              <a:t>Sandbox</a:t>
            </a:r>
            <a:r>
              <a:rPr lang="en-US" dirty="0"/>
              <a:t> (write all the code you want!)</a:t>
            </a:r>
          </a:p>
          <a:p>
            <a:r>
              <a:rPr lang="en-US" dirty="0"/>
              <a:t>Matt has office hours today at 1:30! (in CSE 464 and on Zoom)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F7FAF5-B1A3-B801-6662-D262970765F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434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CBAE7-9A61-7003-410B-C1AE37957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Aside: office hours as a resource!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132EA3-5EA7-52A2-5A58-996FD7E514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The IPL (TA office hours) will open on Monday (Jan 13) at 12:30 PM.</a:t>
            </a:r>
          </a:p>
          <a:p>
            <a:r>
              <a:rPr lang="en-US" dirty="0"/>
              <a:t>one of the best parts of the course!</a:t>
            </a:r>
          </a:p>
          <a:p>
            <a:r>
              <a:rPr lang="en-US" dirty="0"/>
              <a:t>but, TAs are instructed to </a:t>
            </a:r>
            <a:r>
              <a:rPr lang="en-US" u="sng" dirty="0"/>
              <a:t>not just give you the answer</a:t>
            </a:r>
            <a:r>
              <a:rPr lang="en-US" dirty="0"/>
              <a:t>!</a:t>
            </a:r>
          </a:p>
          <a:p>
            <a:pPr lvl="1"/>
            <a:r>
              <a:rPr lang="en-US" dirty="0"/>
              <a:t>why not? you wouldn’t be learning!</a:t>
            </a:r>
          </a:p>
          <a:p>
            <a:pPr lvl="1"/>
            <a:r>
              <a:rPr lang="en-US" dirty="0"/>
              <a:t>e.g. “my code doesn’t work” versus </a:t>
            </a:r>
            <a:br>
              <a:rPr lang="en-US" dirty="0"/>
            </a:br>
            <a:r>
              <a:rPr lang="en-US" dirty="0"/>
              <a:t>“I tried X, expected Y, but got Z. Thoughts on what to try next?”</a:t>
            </a:r>
          </a:p>
          <a:p>
            <a:pPr lvl="1"/>
            <a:r>
              <a:rPr lang="en-US" dirty="0"/>
              <a:t>also true for Matt’s office hours too ;) 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Expect an announcement on Ed with a detailed schedule soon!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1E0191-064C-6D2A-DE12-720F42B1C4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22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A2354-B7E4-835F-8B23-6604C3EE6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92661D-5DB4-FDF1-65EB-DC9343E447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i="1" dirty="0"/>
              <a:t>Why assessment?</a:t>
            </a:r>
          </a:p>
          <a:p>
            <a:pPr marL="114300" indent="0">
              <a:buNone/>
            </a:pPr>
            <a:endParaRPr lang="en-US" i="1" dirty="0"/>
          </a:p>
          <a:p>
            <a:r>
              <a:rPr lang="en-US" dirty="0"/>
              <a:t>Our goal: you gain </a:t>
            </a:r>
            <a:r>
              <a:rPr lang="en-US" b="1" dirty="0"/>
              <a:t>proficiency of the concepts and skills</a:t>
            </a:r>
            <a:r>
              <a:rPr lang="en-US" dirty="0"/>
              <a:t> we teach</a:t>
            </a:r>
          </a:p>
          <a:p>
            <a:r>
              <a:rPr lang="en-US" dirty="0"/>
              <a:t>We </a:t>
            </a:r>
            <a:r>
              <a:rPr lang="en-US" i="1" dirty="0"/>
              <a:t>assess</a:t>
            </a:r>
            <a:r>
              <a:rPr lang="en-US" dirty="0"/>
              <a:t> your proficiency by asking you to apply these concepts and skills on tasks </a:t>
            </a:r>
          </a:p>
          <a:p>
            <a:r>
              <a:rPr lang="en-US" dirty="0"/>
              <a:t>By necessity, we are assessing your </a:t>
            </a:r>
            <a:r>
              <a:rPr lang="en-US" u="sng" dirty="0"/>
              <a:t>work</a:t>
            </a:r>
            <a:r>
              <a:rPr lang="en-US" dirty="0"/>
              <a:t> as a proxy for proficiency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02F3A1-C634-FC40-E85D-504AEF50459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66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0DA0D9-45D6-AEAF-9B81-E41459D3DD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69F23-5FD0-FFA6-DFC4-7841D90C3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Resubmissions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A0302A-3051-9E87-F844-E8D561831B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5171440"/>
          </a:xfrm>
        </p:spPr>
        <p:txBody>
          <a:bodyPr/>
          <a:lstStyle/>
          <a:p>
            <a:pPr marL="114300" indent="0">
              <a:buNone/>
            </a:pPr>
            <a:r>
              <a:rPr lang="en-US" i="1" dirty="0"/>
              <a:t>Learning takes time and doesn’t always happen on the first try!</a:t>
            </a:r>
            <a:endParaRPr lang="en-US" dirty="0"/>
          </a:p>
          <a:p>
            <a:pPr marL="114300" indent="0">
              <a:buNone/>
            </a:pPr>
            <a:endParaRPr lang="en-US" i="1" dirty="0"/>
          </a:p>
          <a:p>
            <a:pPr marL="114300" indent="0">
              <a:buNone/>
            </a:pPr>
            <a:r>
              <a:rPr lang="en-US" dirty="0"/>
              <a:t>Each week, one previous assignment or project can be resubmitted</a:t>
            </a:r>
            <a:endParaRPr lang="en-US" i="1" dirty="0"/>
          </a:p>
          <a:p>
            <a:r>
              <a:rPr lang="en-US" dirty="0"/>
              <a:t>Must be accompanied by reflection explaining your change(s)</a:t>
            </a:r>
          </a:p>
          <a:p>
            <a:r>
              <a:rPr lang="en-US" dirty="0"/>
              <a:t>Grade on resubmission </a:t>
            </a:r>
            <a:r>
              <a:rPr lang="en-US" u="sng" dirty="0"/>
              <a:t>replaces</a:t>
            </a:r>
            <a:r>
              <a:rPr lang="en-US" dirty="0"/>
              <a:t> original grade</a:t>
            </a:r>
          </a:p>
          <a:p>
            <a:r>
              <a:rPr lang="en-US" dirty="0"/>
              <a:t>Assignments eligible for only 3 “cycles” after feedback released</a:t>
            </a:r>
          </a:p>
          <a:p>
            <a:endParaRPr lang="en-US" dirty="0"/>
          </a:p>
          <a:p>
            <a:pPr marL="114300" indent="0">
              <a:buNone/>
            </a:pPr>
            <a:r>
              <a:rPr lang="en-US" dirty="0"/>
              <a:t>We’ll discuss more after our first assignment is graded. See </a:t>
            </a:r>
            <a:r>
              <a:rPr lang="en-US" dirty="0">
                <a:hlinkClick r:id="rId2"/>
              </a:rPr>
              <a:t>syllabus</a:t>
            </a:r>
            <a:r>
              <a:rPr lang="en-US" dirty="0"/>
              <a:t>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60EADE-87CA-3A2A-16E7-4CE4CCA4E34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0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DA41A-B291-5FA8-5C66-836CC2A60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Post-Section Work (PSW)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C1C458-4391-E326-4F19-06B3A0A7BD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dirty="0"/>
              <a:t>A “nudge” system: on section days with no quiz, you’ll have a </a:t>
            </a:r>
            <a:r>
              <a:rPr lang="en-US" u="sng" dirty="0"/>
              <a:t>light</a:t>
            </a:r>
            <a:r>
              <a:rPr lang="en-US" dirty="0"/>
              <a:t> homework problem and/or set of reflection questions due at midnight.</a:t>
            </a:r>
          </a:p>
          <a:p>
            <a:r>
              <a:rPr lang="en-US" b="1" dirty="0"/>
              <a:t>graded on effort</a:t>
            </a:r>
            <a:r>
              <a:rPr lang="en-US" dirty="0"/>
              <a:t> (and intentionally short)</a:t>
            </a:r>
            <a:endParaRPr lang="en-US" b="1" dirty="0"/>
          </a:p>
          <a:p>
            <a:r>
              <a:rPr lang="en-US" dirty="0"/>
              <a:t>in quiz section, will do the problem &amp; leave time to reflect</a:t>
            </a:r>
          </a:p>
          <a:p>
            <a:r>
              <a:rPr lang="en-US" dirty="0"/>
              <a:t>your reflections are </a:t>
            </a:r>
            <a:r>
              <a:rPr lang="en-US" u="sng" dirty="0"/>
              <a:t>very</a:t>
            </a:r>
            <a:r>
              <a:rPr lang="en-US" dirty="0"/>
              <a:t> helpful to your TAs!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If you complete 12/16 post-section works, you’ll get an extra resub!</a:t>
            </a:r>
          </a:p>
          <a:p>
            <a:r>
              <a:rPr lang="en-US" dirty="0"/>
              <a:t>no direct grade impact, think of it as optional/extra credit</a:t>
            </a:r>
          </a:p>
          <a:p>
            <a:r>
              <a:rPr lang="en-US" dirty="0"/>
              <a:t>first PSW is intro survey (w/ special due date, Sunday)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28A55E-D707-5166-6D57-A495C9889BF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084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E44918-9BEA-8813-7F4C-BB24558E44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A2311-B1EC-ADA6-646E-827C8822B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Grading Scheme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E8C21E-BC43-A840-4EF0-ED132321CF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i="1" dirty="0"/>
              <a:t>Grades should reflect proficiency in course objectives.</a:t>
            </a:r>
            <a:endParaRPr lang="en-US" dirty="0"/>
          </a:p>
          <a:p>
            <a:pPr marL="114300" indent="0">
              <a:buNone/>
            </a:pPr>
            <a:endParaRPr lang="en-US" i="1" dirty="0"/>
          </a:p>
          <a:p>
            <a:pPr marL="114300" indent="0">
              <a:buNone/>
            </a:pPr>
            <a:r>
              <a:rPr lang="en-US" dirty="0"/>
              <a:t>All assignments, quizzes, and exams are graded with an “E/S/N” grade:</a:t>
            </a:r>
            <a:endParaRPr lang="en-US" i="1" dirty="0"/>
          </a:p>
          <a:p>
            <a:pPr marL="114300" indent="0">
              <a:buNone/>
            </a:pPr>
            <a:endParaRPr lang="en-US" i="1" dirty="0"/>
          </a:p>
          <a:p>
            <a:r>
              <a:rPr lang="en-US" b="1" dirty="0"/>
              <a:t>E (Excellent)</a:t>
            </a:r>
          </a:p>
          <a:p>
            <a:r>
              <a:rPr lang="en-US" b="1" dirty="0"/>
              <a:t>S (Satisfactory)</a:t>
            </a:r>
          </a:p>
          <a:p>
            <a:r>
              <a:rPr lang="en-US" b="1" dirty="0"/>
              <a:t>N (Not Yet)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306110-E928-C254-0EA9-B22D08FD684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36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DD9EE3-3816-EB95-DDE6-A416B4141A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922BA-F75B-7D4F-7B71-333048120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Grading Assessments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7A491D-C53A-23F3-A31B-AFA4FEF729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E/S/N (or ESN) grades per assessment type:</a:t>
            </a:r>
          </a:p>
          <a:p>
            <a:r>
              <a:rPr lang="en-US" dirty="0"/>
              <a:t>Programming Assignments: 4 ESN grades (4 assignments, 16 total)</a:t>
            </a:r>
          </a:p>
          <a:p>
            <a:r>
              <a:rPr lang="en-US" dirty="0"/>
              <a:t>Creative Projects: 1 ESN grade (4 projects, 4 total)</a:t>
            </a:r>
          </a:p>
          <a:p>
            <a:r>
              <a:rPr lang="en-US" dirty="0"/>
              <a:t>Quizzes: 3 ESN grades (3 quizzes, 9 total)</a:t>
            </a:r>
          </a:p>
          <a:p>
            <a:r>
              <a:rPr lang="en-US" dirty="0"/>
              <a:t>Final Exam: 6 ESN grades</a:t>
            </a:r>
          </a:p>
          <a:p>
            <a:endParaRPr lang="en-US" dirty="0"/>
          </a:p>
          <a:p>
            <a:pPr marL="114300" indent="0">
              <a:buNone/>
            </a:pPr>
            <a:r>
              <a:rPr lang="en-US" dirty="0"/>
              <a:t>We will also ignore your lowest 2 quiz/final exam grades.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766FED-7A26-4E78-FB8E-DFE4F1FC604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9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0C1E99-A9DE-21DC-8621-EB88C393DC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41C33-E04B-2D4D-A1AA-A099101B5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Grades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056478-A5E6-B13E-4C81-A296C3F5B6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1"/>
            <a:ext cx="10515600" cy="1818640"/>
          </a:xfrm>
        </p:spPr>
        <p:txBody>
          <a:bodyPr/>
          <a:lstStyle/>
          <a:p>
            <a:pPr marL="114300" indent="0">
              <a:buNone/>
            </a:pPr>
            <a:r>
              <a:rPr lang="en-US" dirty="0"/>
              <a:t>We provide a “minimum grade guarantee” for translating to a numeric grade, but </a:t>
            </a:r>
            <a:r>
              <a:rPr lang="en-US" i="1" dirty="0"/>
              <a:t>not</a:t>
            </a:r>
            <a:r>
              <a:rPr lang="en-US" dirty="0"/>
              <a:t> a direct formula.</a:t>
            </a:r>
          </a:p>
          <a:p>
            <a:pPr marL="114300" indent="0">
              <a:buNone/>
            </a:pPr>
            <a:r>
              <a:rPr lang="en-US" dirty="0"/>
              <a:t>Much more on this in the </a:t>
            </a:r>
            <a:r>
              <a:rPr lang="en-US" dirty="0">
                <a:hlinkClick r:id="rId2"/>
              </a:rPr>
              <a:t>syllabus</a:t>
            </a:r>
            <a:r>
              <a:rPr lang="en-US" dirty="0"/>
              <a:t>! (and over the next few weeks)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CBBC74-BD57-1E24-B9D2-2672B124A7A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F7BB56E-0ABE-14B4-F344-6420BA58EF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6198726"/>
              </p:ext>
            </p:extLst>
          </p:nvPr>
        </p:nvGraphicFramePr>
        <p:xfrm>
          <a:off x="2631281" y="3388362"/>
          <a:ext cx="6929438" cy="2926080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3464719">
                  <a:extLst>
                    <a:ext uri="{9D8B030D-6E8A-4147-A177-3AD203B41FA5}">
                      <a16:colId xmlns:a16="http://schemas.microsoft.com/office/drawing/2014/main" val="3431504912"/>
                    </a:ext>
                  </a:extLst>
                </a:gridCol>
                <a:gridCol w="3464719">
                  <a:extLst>
                    <a:ext uri="{9D8B030D-6E8A-4147-A177-3AD203B41FA5}">
                      <a16:colId xmlns:a16="http://schemas.microsoft.com/office/drawing/2014/main" val="65417023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Minimum Grade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Requirements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485806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 i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 ESN available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567963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 Es </a:t>
                      </a: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and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3 additional S+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131394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 Es </a:t>
                      </a:r>
                      <a:r>
                        <a:rPr lang="en-US" sz="18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and</a:t>
                      </a:r>
                      <a:r>
                        <a:rPr lang="en-US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5 additional S+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432574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 Es </a:t>
                      </a:r>
                      <a:r>
                        <a:rPr lang="en-US" sz="18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and</a:t>
                      </a:r>
                      <a:r>
                        <a:rPr lang="en-US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7 additional S+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271483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 S+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572380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 S+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396251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 S+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31146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7773315"/>
      </p:ext>
    </p:extLst>
  </p:cSld>
  <p:clrMapOvr>
    <a:masterClrMapping/>
  </p:clrMapOvr>
</p:sld>
</file>

<file path=ppt/theme/theme1.xml><?xml version="1.0" encoding="utf-8"?>
<a:theme xmlns:a="http://schemas.openxmlformats.org/drawingml/2006/main" name="CSE 12X (adopted from CSE 373)">
  <a:themeElements>
    <a:clrScheme name="CSE 373 Summer 2020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SE 373 Summer 2020">
  <a:themeElements>
    <a:clrScheme name="CSE 373 Summer 2020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3219</TotalTime>
  <Words>1589</Words>
  <Application>Microsoft Macintosh PowerPoint</Application>
  <PresentationFormat>Widescreen</PresentationFormat>
  <Paragraphs>219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Consolas</vt:lpstr>
      <vt:lpstr>Arial</vt:lpstr>
      <vt:lpstr>Montserrat SemiBold</vt:lpstr>
      <vt:lpstr>Calibri</vt:lpstr>
      <vt:lpstr>Montserrat</vt:lpstr>
      <vt:lpstr>Montserrat ExtraBold</vt:lpstr>
      <vt:lpstr>CSE 12X (adopted from CSE 373)</vt:lpstr>
      <vt:lpstr>Printing, Strings, and Variables</vt:lpstr>
      <vt:lpstr>Announcements, Reminders</vt:lpstr>
      <vt:lpstr>Aside: office hours as a resource!</vt:lpstr>
      <vt:lpstr>Assessment</vt:lpstr>
      <vt:lpstr>Resubmissions</vt:lpstr>
      <vt:lpstr>Post-Section Work (PSW)</vt:lpstr>
      <vt:lpstr>Grading Scheme</vt:lpstr>
      <vt:lpstr>Grading Assessments</vt:lpstr>
      <vt:lpstr>Course Grades</vt:lpstr>
      <vt:lpstr>Collaboration Policy</vt:lpstr>
      <vt:lpstr>AI gone wrong?</vt:lpstr>
      <vt:lpstr>Just a bit more on AI…</vt:lpstr>
      <vt:lpstr>Closing the Loop: Inclusive Learning</vt:lpstr>
      <vt:lpstr>Think Pair Share: different hello worlds (think)</vt:lpstr>
      <vt:lpstr>Think Pair Share: different hello worlds (Pair)</vt:lpstr>
      <vt:lpstr>Escape sequences</vt:lpstr>
      <vt:lpstr>What’s in a (variable) name or String?</vt:lpstr>
      <vt:lpstr>Food for Thought!</vt:lpstr>
      <vt:lpstr>Creative Project 0 (“C0”): Hello Bugs?! (1/2)</vt:lpstr>
      <vt:lpstr>Creative Project 0 (“C0”): Hello Bugs?! (2/2)</vt:lpstr>
      <vt:lpstr>Announcements, Reminders (again)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cp:lastModifiedBy>Matthew Wang</cp:lastModifiedBy>
  <cp:revision>217</cp:revision>
  <dcterms:modified xsi:type="dcterms:W3CDTF">2025-01-10T20:09:32Z</dcterms:modified>
</cp:coreProperties>
</file>