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4" r:id="rId3"/>
    <p:sldId id="329" r:id="rId4"/>
    <p:sldId id="330" r:id="rId5"/>
    <p:sldId id="331" r:id="rId6"/>
    <p:sldId id="350" r:id="rId7"/>
    <p:sldId id="349" r:id="rId8"/>
    <p:sldId id="332" r:id="rId9"/>
    <p:sldId id="333" r:id="rId10"/>
    <p:sldId id="265" r:id="rId11"/>
    <p:sldId id="334" r:id="rId12"/>
    <p:sldId id="335" r:id="rId13"/>
    <p:sldId id="340" r:id="rId14"/>
    <p:sldId id="339" r:id="rId15"/>
    <p:sldId id="336" r:id="rId16"/>
    <p:sldId id="337" r:id="rId17"/>
    <p:sldId id="338" r:id="rId18"/>
    <p:sldId id="342" r:id="rId19"/>
    <p:sldId id="347" r:id="rId20"/>
    <p:sldId id="345" r:id="rId21"/>
    <p:sldId id="346" r:id="rId22"/>
    <p:sldId id="343" r:id="rId23"/>
    <p:sldId id="341" r:id="rId24"/>
  </p:sldIdLst>
  <p:sldSz cx="12192000" cy="6858000"/>
  <p:notesSz cx="6858000" cy="9144000"/>
  <p:embeddedFontLst>
    <p:embeddedFont>
      <p:font typeface="Montserrat" pitchFamily="2" charset="77"/>
      <p:regular r:id="rId27"/>
      <p:bold r:id="rId28"/>
      <p:italic r:id="rId29"/>
      <p:boldItalic r:id="rId30"/>
    </p:embeddedFont>
    <p:embeddedFont>
      <p:font typeface="Montserrat ExtraBold" panose="020F0502020204030204" pitchFamily="34" charset="0"/>
      <p:bold r:id="rId31"/>
      <p:italic r:id="rId32"/>
      <p:boldItalic r:id="rId33"/>
    </p:embeddedFont>
    <p:embeddedFont>
      <p:font typeface="Montserrat SemiBold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/>
    <p:restoredTop sz="94691"/>
  </p:normalViewPr>
  <p:slideViewPr>
    <p:cSldViewPr snapToGrid="0">
      <p:cViewPr varScale="1">
        <p:scale>
          <a:sx n="134" d="100"/>
          <a:sy n="134" d="100"/>
        </p:scale>
        <p:origin x="1632" y="184"/>
      </p:cViewPr>
      <p:guideLst/>
    </p:cSldViewPr>
  </p:slideViewPr>
  <p:outlineViewPr>
    <p:cViewPr>
      <p:scale>
        <a:sx n="33" d="100"/>
        <a:sy n="33" d="100"/>
      </p:scale>
      <p:origin x="0" y="-85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1/8/25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5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E135F4C-1184-DB49-11BC-17D3DD7D7704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sk questions in class on sli.do with code #cse121">
            <a:extLst>
              <a:ext uri="{FF2B5EF4-FFF2-40B4-BE49-F238E27FC236}">
                <a16:creationId xmlns:a16="http://schemas.microsoft.com/office/drawing/2014/main" id="{3166A6D0-57E8-36A6-14F9-D0A9E80C4B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3874" y="226722"/>
            <a:ext cx="717428" cy="717428"/>
          </a:xfrm>
          <a:prstGeom prst="rect">
            <a:avLst/>
          </a:prstGeom>
        </p:spPr>
      </p:pic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sk questions in class on sli.do with code #cse121">
            <a:extLst>
              <a:ext uri="{FF2B5EF4-FFF2-40B4-BE49-F238E27FC236}">
                <a16:creationId xmlns:a16="http://schemas.microsoft.com/office/drawing/2014/main" id="{3166A6D0-57E8-36A6-14F9-D0A9E80C4B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3874" y="226722"/>
            <a:ext cx="717428" cy="7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DAFF863B-277F-2C70-5D6B-9607A5E1F4D7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C80FCF8-E90F-DABA-76C4-C941D7CB7F2B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9;p28"/>
          <p:cNvSpPr txBox="1"/>
          <p:nvPr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00: Welcome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open.spotify.com/playlist/3PC8Sc6Bw0OeDGjtO7eRSO?si=3ff60d4963524fb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xw@cs.washington.e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eedback.cs.washington.ed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5wi/syllabus/" TargetMode="External"/><Relationship Id="rId2" Type="http://schemas.openxmlformats.org/officeDocument/2006/relationships/hyperlink" Target="https://forms.gle/2zJLqBzko6Yccpft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8.jpg"/><Relationship Id="rId21" Type="http://schemas.openxmlformats.org/officeDocument/2006/relationships/image" Target="../media/image26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g"/><Relationship Id="rId20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24" Type="http://schemas.openxmlformats.org/officeDocument/2006/relationships/image" Target="../media/image29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23" Type="http://schemas.openxmlformats.org/officeDocument/2006/relationships/image" Target="../media/image28.jpg"/><Relationship Id="rId10" Type="http://schemas.openxmlformats.org/officeDocument/2006/relationships/image" Target="../media/image15.jpg"/><Relationship Id="rId19" Type="http://schemas.openxmlformats.org/officeDocument/2006/relationships/image" Target="../media/image24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Relationship Id="rId22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wi/lectures/0/cse-12x-community-standards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shington.edu/academics/undergraduate/non-major-options/#intro-courses" TargetMode="External"/><Relationship Id="rId2" Type="http://schemas.openxmlformats.org/officeDocument/2006/relationships/hyperlink" Target="https://placement.cs.washington.ed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Welcome!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Introduce yourself!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is your name? Major? 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did you do over winter break?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3" name="Google Shape;93;p1" descr="Picture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4869" y="3857228"/>
            <a:ext cx="1305170" cy="13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sk questions in class on sli.do with code #cse121">
            <a:extLst>
              <a:ext uri="{FF2B5EF4-FFF2-40B4-BE49-F238E27FC236}">
                <a16:creationId xmlns:a16="http://schemas.microsoft.com/office/drawing/2014/main" id="{EBA8C287-0111-F822-5636-793249CAC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539" y="5599233"/>
            <a:ext cx="1219200" cy="121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Course Components</a:t>
            </a:r>
            <a:endParaRPr dirty="0"/>
          </a:p>
        </p:txBody>
      </p:sp>
      <p:grpSp>
        <p:nvGrpSpPr>
          <p:cNvPr id="177" name="Google Shape;177;p10" descr="Lectur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681440" y="1941148"/>
            <a:ext cx="1745674" cy="427513"/>
            <a:chOff x="0" y="0"/>
            <a:chExt cx="1745673" cy="427512"/>
          </a:xfrm>
        </p:grpSpPr>
        <p:sp>
          <p:nvSpPr>
            <p:cNvPr id="178" name="Google Shape;178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FA823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0"/>
            <p:cNvSpPr txBox="1"/>
            <p:nvPr/>
          </p:nvSpPr>
          <p:spPr>
            <a:xfrm>
              <a:off x="66589" y="28335"/>
              <a:ext cx="1612494" cy="370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LECTURES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0" name="Google Shape;180;p10"/>
          <p:cNvSpPr txBox="1"/>
          <p:nvPr/>
        </p:nvSpPr>
        <p:spPr>
          <a:xfrm>
            <a:off x="3634428" y="1970236"/>
            <a:ext cx="57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1" name="Google Shape;181;p10" descr="Section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551462" y="1941147"/>
            <a:ext cx="1745675" cy="427514"/>
            <a:chOff x="0" y="0"/>
            <a:chExt cx="1745673" cy="427512"/>
          </a:xfrm>
        </p:grpSpPr>
        <p:sp>
          <p:nvSpPr>
            <p:cNvPr id="182" name="Google Shape;182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F7B73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0"/>
            <p:cNvSpPr txBox="1"/>
            <p:nvPr/>
          </p:nvSpPr>
          <p:spPr>
            <a:xfrm>
              <a:off x="66589" y="28335"/>
              <a:ext cx="1612494" cy="370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SECTIONS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4" name="Google Shape;184;p10"/>
          <p:cNvSpPr txBox="1"/>
          <p:nvPr/>
        </p:nvSpPr>
        <p:spPr>
          <a:xfrm>
            <a:off x="8484332" y="1998765"/>
            <a:ext cx="57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(x1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5" name="Google Shape;185;p10" descr="Programming Assignments"/>
          <p:cNvGrpSpPr/>
          <p:nvPr/>
        </p:nvGrpSpPr>
        <p:grpSpPr>
          <a:xfrm>
            <a:off x="339275" y="4753981"/>
            <a:ext cx="1745674" cy="523241"/>
            <a:chOff x="0" y="0"/>
            <a:chExt cx="1745673" cy="523240"/>
          </a:xfrm>
        </p:grpSpPr>
        <p:sp>
          <p:nvSpPr>
            <p:cNvPr id="186" name="Google Shape;186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47864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54A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0"/>
            <p:cNvSpPr txBox="1"/>
            <p:nvPr/>
          </p:nvSpPr>
          <p:spPr>
            <a:xfrm>
              <a:off x="66589" y="0"/>
              <a:ext cx="1612494" cy="523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Montserrat"/>
                <a:buNone/>
              </a:pPr>
              <a:r>
                <a:rPr lang="en-US" sz="1400" b="0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Calibri" panose="020F0502020204030204" pitchFamily="34" charset="0"/>
                  <a:sym typeface="Montserrat"/>
                </a:rPr>
                <a:t>PROGRAMMING ASSIGNMENTS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8" name="Google Shape;188;p10" descr="Creative Projec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672468" y="4742782"/>
            <a:ext cx="1745675" cy="523241"/>
            <a:chOff x="0" y="0"/>
            <a:chExt cx="1745673" cy="523240"/>
          </a:xfrm>
        </p:grpSpPr>
        <p:sp>
          <p:nvSpPr>
            <p:cNvPr id="189" name="Google Shape;189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47864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0FB9B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0"/>
            <p:cNvSpPr txBox="1"/>
            <p:nvPr/>
          </p:nvSpPr>
          <p:spPr>
            <a:xfrm>
              <a:off x="66589" y="0"/>
              <a:ext cx="1612494" cy="523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Montserrat"/>
                <a:buNone/>
              </a:pPr>
              <a:r>
                <a:rPr lang="en-US" sz="1400" b="0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CREATIVE PROJECTS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1" name="Google Shape;191;p10"/>
          <p:cNvSpPr txBox="1"/>
          <p:nvPr/>
        </p:nvSpPr>
        <p:spPr>
          <a:xfrm>
            <a:off x="2251889" y="4817648"/>
            <a:ext cx="45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(x4)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5585717" y="4819736"/>
            <a:ext cx="45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(x4)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3" name="Google Shape;193;p10" descr="Quizz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581057" y="4788558"/>
            <a:ext cx="1745675" cy="427513"/>
            <a:chOff x="0" y="0"/>
            <a:chExt cx="1745673" cy="427512"/>
          </a:xfrm>
        </p:grpSpPr>
        <p:sp>
          <p:nvSpPr>
            <p:cNvPr id="194" name="Google Shape;194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EF577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"/>
            <p:cNvSpPr txBox="1"/>
            <p:nvPr/>
          </p:nvSpPr>
          <p:spPr>
            <a:xfrm>
              <a:off x="66589" y="28335"/>
              <a:ext cx="1612494" cy="370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QUIZZES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6" name="Google Shape;196;p10"/>
          <p:cNvSpPr txBox="1"/>
          <p:nvPr/>
        </p:nvSpPr>
        <p:spPr>
          <a:xfrm>
            <a:off x="8494305" y="4817648"/>
            <a:ext cx="45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(x3)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1727159" y="2448360"/>
            <a:ext cx="38637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We’re here!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Introduce concepts, practice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ideas, discuss applications.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Pre-class materials to prepare for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each day. Due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6597181" y="2449036"/>
            <a:ext cx="511769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Held in person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practice, reviews, applications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 advice, how to be an effective student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Preparation for quizzes / exams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Post-section work done at section or on your own. Due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day of section.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6626777" y="5308841"/>
            <a:ext cx="2671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Taken in quiz section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 minutes on computer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3718189" y="5298268"/>
            <a:ext cx="2671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open-ended assignments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new ideas and applications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384994" y="5305504"/>
            <a:ext cx="3096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Structured assignments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Programming in Java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Applying &amp; implementing course concepts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2" name="Google Shape;202;p10" descr="Exam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343986" y="4785221"/>
            <a:ext cx="1745675" cy="427513"/>
            <a:chOff x="0" y="0"/>
            <a:chExt cx="1745673" cy="427512"/>
          </a:xfrm>
        </p:grpSpPr>
        <p:sp>
          <p:nvSpPr>
            <p:cNvPr id="203" name="Google Shape;203;p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745673" cy="427512"/>
            </a:xfrm>
            <a:prstGeom prst="roundRect">
              <a:avLst>
                <a:gd name="adj" fmla="val 16667"/>
              </a:avLst>
            </a:prstGeom>
            <a:solidFill>
              <a:srgbClr val="9D90D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 txBox="1"/>
            <p:nvPr/>
          </p:nvSpPr>
          <p:spPr>
            <a:xfrm>
              <a:off x="66589" y="28335"/>
              <a:ext cx="1612494" cy="370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EXAM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5" name="Google Shape;205;p10"/>
          <p:cNvSpPr txBox="1"/>
          <p:nvPr/>
        </p:nvSpPr>
        <p:spPr>
          <a:xfrm>
            <a:off x="11257234" y="4814310"/>
            <a:ext cx="457645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(x1)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9389706" y="5305504"/>
            <a:ext cx="2671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Culminating exam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Tuesday March 18</a:t>
            </a:r>
            <a:r>
              <a:rPr lang="en-US" sz="2000" b="1" baseline="30000" dirty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latin typeface="Calibri"/>
                <a:cs typeface="Calibri"/>
                <a:sym typeface="Calibri"/>
              </a:rPr>
              <a:t>12:30 – 2:20 PM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384995" y="4296431"/>
            <a:ext cx="2761966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Graded Assessments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384994" y="1264235"/>
            <a:ext cx="990189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Meetings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6C067-B030-2B29-DC48-C956FA3C96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ke" descr="A photo of a bicycle. This is used as a metaphor in the presentation: when you learn a bike, does it suffice to watch a ton of youtube videos of how to ride a bike? No! You need to do it yourself, and practice consistently and regularly!">
            <a:extLst>
              <a:ext uri="{FF2B5EF4-FFF2-40B4-BE49-F238E27FC236}">
                <a16:creationId xmlns:a16="http://schemas.microsoft.com/office/drawing/2014/main" id="{6D94411B-258C-1D04-952F-B61FE4DB8D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09997" y="571484"/>
            <a:ext cx="8572005" cy="57150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AD7FE-E621-1DA4-7484-FD4D30E075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54CE17-BA21-00F2-7F8D-0AA49B44D8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5190" y="-759412"/>
            <a:ext cx="966651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How did you learn how to ride a bike?</a:t>
            </a:r>
          </a:p>
        </p:txBody>
      </p:sp>
    </p:spTree>
    <p:extLst>
      <p:ext uri="{BB962C8B-B14F-4D97-AF65-F5344CB8AC3E}">
        <p14:creationId xmlns:p14="http://schemas.microsoft.com/office/powerpoint/2010/main" val="203390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BA57-40F6-A0F9-35EF-2D2C3802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Learning Works</a:t>
            </a:r>
          </a:p>
        </p:txBody>
      </p:sp>
      <p:pic>
        <p:nvPicPr>
          <p:cNvPr id="6" name="Bike" descr="A photo of a bicycle. This is used as a metaphor in the presentation: when you learn a bike, does it suffice to watch a ton of youtube videos of how to ride a bike? No! You need to do it yourself, and practice consistently and regularly!">
            <a:extLst>
              <a:ext uri="{FF2B5EF4-FFF2-40B4-BE49-F238E27FC236}">
                <a16:creationId xmlns:a16="http://schemas.microsoft.com/office/drawing/2014/main" id="{CCB04EAD-C017-8ED6-33DA-383ED33995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6730" y="3845402"/>
            <a:ext cx="3497120" cy="23315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3CCF2-2D5E-E38E-2B24-E48ABAD1C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8103919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Learning requires </a:t>
            </a:r>
            <a:r>
              <a:rPr lang="en-US" b="1" dirty="0"/>
              <a:t>active participation.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It’s not as simple as listening to someone talk at you!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Requires </a:t>
            </a:r>
            <a:r>
              <a:rPr lang="en-US" b="1" dirty="0"/>
              <a:t>deliberate practice</a:t>
            </a:r>
            <a:r>
              <a:rPr lang="en-US" dirty="0"/>
              <a:t> in </a:t>
            </a:r>
            <a:r>
              <a:rPr lang="en-US" b="1" dirty="0"/>
              <a:t>learning by doing</a:t>
            </a:r>
            <a:endParaRPr lang="en-US" dirty="0"/>
          </a:p>
          <a:p>
            <a:r>
              <a:rPr lang="en-US" dirty="0"/>
              <a:t>Involves </a:t>
            </a:r>
            <a:r>
              <a:rPr lang="en-US" b="1" dirty="0"/>
              <a:t>productive struggle</a:t>
            </a:r>
            <a:endParaRPr lang="en-US" dirty="0"/>
          </a:p>
          <a:p>
            <a:r>
              <a:rPr lang="en-US" dirty="0"/>
              <a:t>Benefits from </a:t>
            </a:r>
            <a:r>
              <a:rPr lang="en-US" b="1" dirty="0"/>
              <a:t>collaboration</a:t>
            </a:r>
            <a:endParaRPr lang="en-US" dirty="0"/>
          </a:p>
          <a:p>
            <a:r>
              <a:rPr lang="en-US" dirty="0"/>
              <a:t>Does </a:t>
            </a:r>
            <a:r>
              <a:rPr lang="en-US" i="1" dirty="0"/>
              <a:t>not</a:t>
            </a:r>
            <a:r>
              <a:rPr lang="en-US" dirty="0"/>
              <a:t> work well if you cram everything!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E3222-B7B4-B2B9-D269-7FC308A599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FEA3D-14A8-EBB2-DC14-7D5FCDC95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869F3-5DDC-1153-E62F-1EFAB4FB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CSE 121: Consistent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26BF1-4BFF-20D9-4B4D-FC2ED99F7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966361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Consistent, incremental practice works!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Gradual scale of difficulty (and grading)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Ungraded (but </a:t>
            </a:r>
            <a:r>
              <a:rPr lang="en-US" u="sng" dirty="0"/>
              <a:t>frequent</a:t>
            </a:r>
            <a:r>
              <a:rPr lang="en-US" dirty="0"/>
              <a:t>; &gt;2x /week)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pre-class work 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lecture activities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quiz section problems*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  <a:p>
            <a:pPr marL="114300" indent="0">
              <a:buNone/>
            </a:pPr>
            <a:r>
              <a:rPr lang="en-US" sz="1400" dirty="0"/>
              <a:t>*extra resub – we’ll explain Friday! (or see syllabus)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D1D29-4945-B616-C842-C2B6003897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8A5219-6B24-0144-4B28-CFF4A5D87390}"/>
              </a:ext>
            </a:extLst>
          </p:cNvPr>
          <p:cNvSpPr txBox="1">
            <a:spLocks/>
          </p:cNvSpPr>
          <p:nvPr/>
        </p:nvSpPr>
        <p:spPr>
          <a:xfrm>
            <a:off x="6935189" y="2885704"/>
            <a:ext cx="5104411" cy="385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endParaRPr lang="en-US" dirty="0"/>
          </a:p>
          <a:p>
            <a:pPr marL="114300" indent="0">
              <a:buFont typeface="Arial"/>
              <a:buNone/>
            </a:pPr>
            <a:r>
              <a:rPr lang="en-US" dirty="0"/>
              <a:t>Graded (but </a:t>
            </a:r>
            <a:r>
              <a:rPr lang="en-US" u="sng" dirty="0"/>
              <a:t>infrequent</a:t>
            </a:r>
            <a:r>
              <a:rPr lang="en-US" dirty="0"/>
              <a:t>; 1/week)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creative projects (4)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programming assignments (4)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quizzes (3)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final exam (1) </a:t>
            </a:r>
          </a:p>
          <a:p>
            <a:pPr marL="5715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D7096-70AF-CE9E-B067-62B6BB7D5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7474-15AA-A141-8ACB-36D942C3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CSE 121: Metacognition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F2976-8F50-E4B6-CD21-FA0C1F0F5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7358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Metacognition: understanding </a:t>
            </a:r>
            <a:r>
              <a:rPr lang="en-US" u="sng" dirty="0"/>
              <a:t>how</a:t>
            </a:r>
            <a:r>
              <a:rPr lang="en-US" dirty="0"/>
              <a:t> you </a:t>
            </a:r>
            <a:r>
              <a:rPr lang="en-US" b="1" dirty="0"/>
              <a:t>think</a:t>
            </a:r>
            <a:r>
              <a:rPr lang="en-US" dirty="0"/>
              <a:t> (and got to a solution).</a:t>
            </a:r>
          </a:p>
          <a:p>
            <a:r>
              <a:rPr lang="en-US" dirty="0"/>
              <a:t>“what problem-solving approaches do I use?”</a:t>
            </a:r>
          </a:p>
          <a:p>
            <a:r>
              <a:rPr lang="en-US" dirty="0"/>
              <a:t>“how did I rule out alternative solutions?”</a:t>
            </a:r>
          </a:p>
          <a:p>
            <a:r>
              <a:rPr lang="en-US" dirty="0"/>
              <a:t>“why am I stuck right now? what will unblock me?”</a:t>
            </a:r>
          </a:p>
          <a:p>
            <a:r>
              <a:rPr lang="en-US" dirty="0"/>
              <a:t>“are my study habits working for me?”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Metacognition is a </a:t>
            </a:r>
            <a:r>
              <a:rPr lang="en-US" b="1" dirty="0"/>
              <a:t>key</a:t>
            </a:r>
            <a:r>
              <a:rPr lang="en-US" dirty="0"/>
              <a:t> CS (and life!) skill; it’s </a:t>
            </a:r>
            <a:r>
              <a:rPr lang="en-US" b="1" dirty="0"/>
              <a:t>built into our course</a:t>
            </a:r>
            <a:r>
              <a:rPr lang="en-US" dirty="0"/>
              <a:t>:</a:t>
            </a:r>
          </a:p>
          <a:p>
            <a:r>
              <a:rPr lang="en-US" dirty="0"/>
              <a:t>relatively frequent, </a:t>
            </a:r>
            <a:r>
              <a:rPr lang="en-US" b="1" dirty="0"/>
              <a:t>graded</a:t>
            </a:r>
            <a:r>
              <a:rPr lang="en-US" dirty="0"/>
              <a:t> reflections</a:t>
            </a:r>
          </a:p>
          <a:p>
            <a:r>
              <a:rPr lang="en-US" dirty="0"/>
              <a:t>semi-structured “nudges” (e.g. extra resub from post-section work)</a:t>
            </a:r>
          </a:p>
          <a:p>
            <a:r>
              <a:rPr lang="en-US" dirty="0"/>
              <a:t>tight feedback loops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29ACB-E4C0-B82B-7FE0-5285FEC947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23AE-7C73-2326-1147-A4BEAE6D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CSE 121: Live Support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02048-1995-9AC4-3D55-149587301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7358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Programming is hard! We </a:t>
            </a:r>
            <a:r>
              <a:rPr lang="en-US" b="1" dirty="0"/>
              <a:t>want</a:t>
            </a:r>
            <a:r>
              <a:rPr lang="en-US" dirty="0"/>
              <a:t> to give you collaborative support!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Introductory Programming Lab (TA Office Hours) – starting Week 2</a:t>
            </a:r>
          </a:p>
          <a:p>
            <a:r>
              <a:rPr lang="en-US" dirty="0"/>
              <a:t>&gt; 40 hours/week (and </a:t>
            </a:r>
            <a:r>
              <a:rPr lang="en-US" u="sng" dirty="0"/>
              <a:t>highly rated</a:t>
            </a:r>
            <a:r>
              <a:rPr lang="en-US" dirty="0"/>
              <a:t> in the class!)</a:t>
            </a:r>
          </a:p>
          <a:p>
            <a:r>
              <a:rPr lang="en-US" dirty="0"/>
              <a:t>face-to-face help from TAs on </a:t>
            </a:r>
            <a:r>
              <a:rPr lang="en-US" b="1" dirty="0"/>
              <a:t>any</a:t>
            </a:r>
            <a:r>
              <a:rPr lang="en-US" dirty="0"/>
              <a:t> course questions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Instructor Office Hours (in-person &amp; Zoom) – starting today!</a:t>
            </a:r>
          </a:p>
          <a:p>
            <a:r>
              <a:rPr lang="en-US" dirty="0"/>
              <a:t>I don’t byte (most of the time)</a:t>
            </a:r>
          </a:p>
          <a:p>
            <a:r>
              <a:rPr lang="en-US" dirty="0"/>
              <a:t>Great for things from lecture, personal questions, or just saying 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54C71-845A-9D0F-4032-28FE24B703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4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323E9-54F0-DF3C-5D83-57830633D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BF35-E865-C244-B091-89B07933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CSE 121: Async Support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F02BE-432D-19EF-4C7F-09CAC3AD6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7358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Ed Board</a:t>
            </a:r>
          </a:p>
          <a:p>
            <a:r>
              <a:rPr lang="en-US" dirty="0"/>
              <a:t>Best for content and logistics questions – 411 of you &gt;&gt; 23 of us!!</a:t>
            </a:r>
          </a:p>
          <a:p>
            <a:r>
              <a:rPr lang="en-US" dirty="0"/>
              <a:t>Encourage public posts, except for things about </a:t>
            </a:r>
            <a:r>
              <a:rPr lang="en-US" b="1" dirty="0"/>
              <a:t>your</a:t>
            </a:r>
            <a:r>
              <a:rPr lang="en-US" dirty="0"/>
              <a:t> graded work</a:t>
            </a:r>
          </a:p>
          <a:p>
            <a:r>
              <a:rPr lang="en-US" dirty="0"/>
              <a:t>Answer other students’ questions – great way to learn!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Email</a:t>
            </a:r>
          </a:p>
          <a:p>
            <a:r>
              <a:rPr lang="en-US" dirty="0"/>
              <a:t>Best for personal circumstances and/or private questions</a:t>
            </a:r>
          </a:p>
          <a:p>
            <a:r>
              <a:rPr lang="en-US" dirty="0"/>
              <a:t>If unsure, always feel free to email Matt at </a:t>
            </a:r>
            <a:r>
              <a:rPr lang="en-US" dirty="0">
                <a:hlinkClick r:id="rId2"/>
              </a:rPr>
              <a:t>mxw@cs.washington.edu</a:t>
            </a:r>
            <a:endParaRPr lang="en-US" dirty="0"/>
          </a:p>
          <a:p>
            <a:pPr lvl="1"/>
            <a:r>
              <a:rPr lang="en-US" dirty="0"/>
              <a:t>May politely ask you to post on Ed instead!</a:t>
            </a:r>
          </a:p>
          <a:p>
            <a:r>
              <a:rPr lang="en-US" dirty="0"/>
              <a:t>For emails, </a:t>
            </a:r>
            <a:r>
              <a:rPr lang="en-US" b="1" dirty="0"/>
              <a:t>please use your UW email</a:t>
            </a:r>
            <a:r>
              <a:rPr lang="en-US" dirty="0"/>
              <a:t> (protecting student privacy!)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3A52E-0216-D255-CF39-4DB487E288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5CAD-0686-D4B6-81D5-1727CE3A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Around CSE 121 &amp; Reaching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5C6AA-680D-93AB-884A-34896DC85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Our goal is to give you a great CSE 121 experience!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But, we recognize that CSE 121 doesn’t exist in a vacuum – there’s a lot going on in the world that can impact your education.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We’ve designed course policies for maximum flexibility: resubmissions, dropping quiz/exam problems, asynchronous help &amp; lecture recording.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Please reach out ASAP</a:t>
            </a:r>
            <a:r>
              <a:rPr lang="en-US" dirty="0"/>
              <a:t> if you’re struggling or have circumstances that require extra support. We’re happy to help – we just need to know!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FAFCB-D3DD-7B9A-2763-871693910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A583-BE7A-D974-04E9-3B98105D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Us Improve!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C9B81-6BB9-8D7F-530D-5E9A87715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This is a relatively new course! We’re </a:t>
            </a:r>
            <a:r>
              <a:rPr lang="en-US" i="1" dirty="0"/>
              <a:t>always</a:t>
            </a:r>
            <a:r>
              <a:rPr lang="en-US" dirty="0"/>
              <a:t> looking for feedback on how to improve the class for you and for future students.</a:t>
            </a:r>
          </a:p>
          <a:p>
            <a:r>
              <a:rPr lang="en-US" dirty="0"/>
              <a:t>we </a:t>
            </a:r>
            <a:r>
              <a:rPr lang="en-US" b="1" i="1" dirty="0"/>
              <a:t>really</a:t>
            </a:r>
            <a:r>
              <a:rPr lang="en-US" dirty="0"/>
              <a:t> value your feedback!</a:t>
            </a:r>
          </a:p>
          <a:p>
            <a:r>
              <a:rPr lang="en-US" dirty="0"/>
              <a:t>let us know what’s working and what isn’t working for you!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Several feedback mechanisms:</a:t>
            </a:r>
          </a:p>
          <a:p>
            <a:r>
              <a:rPr lang="en-US" dirty="0"/>
              <a:t>built into the class (e.g. reflections, mid-quarter feedback sessions)</a:t>
            </a:r>
          </a:p>
          <a:p>
            <a:r>
              <a:rPr lang="en-US" dirty="0"/>
              <a:t>post on discussion board (can be public/private)</a:t>
            </a:r>
          </a:p>
          <a:p>
            <a:pPr lvl="1"/>
            <a:r>
              <a:rPr lang="en-US" dirty="0"/>
              <a:t>note: anonymous is anonymous to other students, </a:t>
            </a:r>
            <a:r>
              <a:rPr lang="en-US" i="1" dirty="0"/>
              <a:t>not</a:t>
            </a:r>
            <a:r>
              <a:rPr lang="en-US" dirty="0"/>
              <a:t> to staff</a:t>
            </a:r>
          </a:p>
          <a:p>
            <a:r>
              <a:rPr lang="en-US" dirty="0"/>
              <a:t>use </a:t>
            </a:r>
            <a:r>
              <a:rPr lang="en-US" dirty="0">
                <a:hlinkClick r:id="rId2"/>
              </a:rPr>
              <a:t>CSE’s Anonymous Feedback Tool</a:t>
            </a:r>
            <a:r>
              <a:rPr lang="en-US" dirty="0"/>
              <a:t> (also on website)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1CA73-27EF-02AD-58B9-34D3F57F5F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5079-4A07-2C1C-7B0D-98B59BE6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Course Website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5117E-F7E6-C485-7D38-225F67B4C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6072"/>
            <a:ext cx="4470070" cy="32597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Primary source of course information (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not Canvas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Calendar will contain links to (almost) all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Please review syllabus ASAP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Let’s go on a website tour :)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FB8E2-F4F1-21BC-1E5E-08D9A38798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 descr="The CSE 121 website at cs.uw.edu/121. Important features include navigation for the syllabus, assignments, resubmissions, staff, office hours, resources, course tools and edstem. A &quot;This Week at a glance&quot; feature is shown; the first item lists Lesson 0 (this lecture)!">
            <a:extLst>
              <a:ext uri="{FF2B5EF4-FFF2-40B4-BE49-F238E27FC236}">
                <a16:creationId xmlns:a16="http://schemas.microsoft.com/office/drawing/2014/main" id="{1745008D-33EF-0E2F-9001-59B0F4C6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68" b="2968"/>
          <a:stretch/>
        </p:blipFill>
        <p:spPr>
          <a:xfrm>
            <a:off x="5401018" y="1371600"/>
            <a:ext cx="6790982" cy="4564249"/>
          </a:xfrm>
          <a:prstGeom prst="rect">
            <a:avLst/>
          </a:prstGeom>
        </p:spPr>
      </p:pic>
      <p:sp>
        <p:nvSpPr>
          <p:cNvPr id="6" name="Google Shape;277;p20">
            <a:extLst>
              <a:ext uri="{FF2B5EF4-FFF2-40B4-BE49-F238E27FC236}">
                <a16:creationId xmlns:a16="http://schemas.microsoft.com/office/drawing/2014/main" id="{C488ABBD-0A67-CF2A-ACEC-450E82BC6B08}"/>
              </a:ext>
            </a:extLst>
          </p:cNvPr>
          <p:cNvSpPr txBox="1"/>
          <p:nvPr/>
        </p:nvSpPr>
        <p:spPr>
          <a:xfrm>
            <a:off x="1336510" y="1746587"/>
            <a:ext cx="3473450" cy="646430"/>
          </a:xfrm>
          <a:prstGeom prst="rect">
            <a:avLst/>
          </a:prstGeom>
          <a:solidFill>
            <a:srgbClr val="330064"/>
          </a:solidFill>
          <a:ln>
            <a:noFill/>
          </a:ln>
        </p:spPr>
        <p:txBody>
          <a:bodyPr spcFirstLastPara="1" wrap="square" lIns="0" tIns="19050" rIns="0" bIns="0" anchor="t" anchorCtr="0">
            <a:spAutoFit/>
          </a:bodyPr>
          <a:lstStyle/>
          <a:p>
            <a:pPr marL="3600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cs.uw.edu</a:t>
            </a:r>
            <a:r>
              <a:rPr lang="en-US" sz="3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/121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38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28F1-3C94-5C54-271F-6FCB0BE6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08356-D838-3706-A127-D4F249428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Today: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Introductions!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About this course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Our learning model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Tools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Our first program!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D9466-84D2-FE34-9E6A-BF0F6CA521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2ABE31-62D4-B6B2-AD40-2027C478F23F}"/>
              </a:ext>
            </a:extLst>
          </p:cNvPr>
          <p:cNvSpPr txBox="1">
            <a:spLocks/>
          </p:cNvSpPr>
          <p:nvPr/>
        </p:nvSpPr>
        <p:spPr>
          <a:xfrm>
            <a:off x="6096000" y="1371600"/>
            <a:ext cx="52578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On Friday: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Assessment and grading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Collaboration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More programming :)</a:t>
            </a:r>
          </a:p>
        </p:txBody>
      </p:sp>
    </p:spTree>
    <p:extLst>
      <p:ext uri="{BB962C8B-B14F-4D97-AF65-F5344CB8AC3E}">
        <p14:creationId xmlns:p14="http://schemas.microsoft.com/office/powerpoint/2010/main" val="35422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B1C5-1C43-85A9-E1DA-D371CE8B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77D2D-4659-4B47-7EDF-27F2B47D8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196" y="2299517"/>
            <a:ext cx="4918365" cy="2523506"/>
          </a:xfrm>
        </p:spPr>
        <p:txBody>
          <a:bodyPr>
            <a:normAutofit/>
          </a:bodyPr>
          <a:lstStyle/>
          <a:p>
            <a:r>
              <a:rPr lang="en-US" sz="2400" dirty="0"/>
              <a:t>Our online learning platform</a:t>
            </a:r>
          </a:p>
          <a:p>
            <a:r>
              <a:rPr lang="en-US" sz="2400" dirty="0"/>
              <a:t>Lessons, sections, quizzes</a:t>
            </a:r>
          </a:p>
          <a:p>
            <a:r>
              <a:rPr lang="en-US" sz="2400" dirty="0"/>
              <a:t>Place to ask questions</a:t>
            </a:r>
          </a:p>
          <a:p>
            <a:r>
              <a:rPr lang="en-US" sz="2400" dirty="0"/>
              <a:t>Also, </a:t>
            </a:r>
            <a:r>
              <a:rPr lang="en-US" sz="2400" b="1" u="sng" dirty="0"/>
              <a:t>where we’ll code!</a:t>
            </a:r>
            <a:endParaRPr lang="en-US" sz="2400" dirty="0"/>
          </a:p>
          <a:p>
            <a:r>
              <a:rPr lang="en-US" sz="2400" dirty="0"/>
              <a:t>Intro and walkthrough in Section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A981E-9568-B517-CE0C-D627F61258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 descr="A preview of the &quot;Welcome to CSE 121&quot; post on EdStem. Link: https://edstem.org/us/courses/70322/discussion/5943141">
            <a:extLst>
              <a:ext uri="{FF2B5EF4-FFF2-40B4-BE49-F238E27FC236}">
                <a16:creationId xmlns:a16="http://schemas.microsoft.com/office/drawing/2014/main" id="{839F7E23-EDB8-4D4C-3891-6BB78DD60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561" y="1219200"/>
            <a:ext cx="6688439" cy="45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743B2-5EB2-BFF9-3AFE-C78F9FDB65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4" name="Google Shape;309;p23">
            <a:extLst>
              <a:ext uri="{FF2B5EF4-FFF2-40B4-BE49-F238E27FC236}">
                <a16:creationId xmlns:a16="http://schemas.microsoft.com/office/drawing/2014/main" id="{CF0E1F43-B9CA-FF04-3839-80D22326A5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6939" y="609676"/>
            <a:ext cx="9478645" cy="6972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1332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Some Other Course Tools</a:t>
            </a:r>
          </a:p>
        </p:txBody>
      </p:sp>
      <p:pic>
        <p:nvPicPr>
          <p:cNvPr id="14" name="Google Shape;319;p23">
            <a:extLst>
              <a:ext uri="{FF2B5EF4-FFF2-40B4-BE49-F238E27FC236}">
                <a16:creationId xmlns:a16="http://schemas.microsoft.com/office/drawing/2014/main" id="{29B49AC2-FA03-9227-559B-0F059F96B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1127" y="3321939"/>
            <a:ext cx="1103376" cy="110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722724E-CDAF-2FDB-5410-632FA0BD0F96}"/>
              </a:ext>
            </a:extLst>
          </p:cNvPr>
          <p:cNvSpPr txBox="1">
            <a:spLocks/>
          </p:cNvSpPr>
          <p:nvPr/>
        </p:nvSpPr>
        <p:spPr>
          <a:xfrm>
            <a:off x="1965015" y="3067881"/>
            <a:ext cx="3980874" cy="161149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Ask questions 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Live activities (ungraded)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account needed</a:t>
            </a:r>
          </a:p>
        </p:txBody>
      </p:sp>
      <p:pic>
        <p:nvPicPr>
          <p:cNvPr id="5" name="Google Shape;310;p23">
            <a:extLst>
              <a:ext uri="{FF2B5EF4-FFF2-40B4-BE49-F238E27FC236}">
                <a16:creationId xmlns:a16="http://schemas.microsoft.com/office/drawing/2014/main" id="{B36C005C-B7E9-2A03-38A7-65A7583F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112" y="3286124"/>
            <a:ext cx="1175003" cy="1175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2AB5A76-9717-101D-84AF-53639AFC7FF3}"/>
              </a:ext>
            </a:extLst>
          </p:cNvPr>
          <p:cNvSpPr txBox="1">
            <a:spLocks/>
          </p:cNvSpPr>
          <p:nvPr/>
        </p:nvSpPr>
        <p:spPr>
          <a:xfrm>
            <a:off x="7692411" y="3067881"/>
            <a:ext cx="4283689" cy="1611491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Panopto lecture recordings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(also linked from website)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Some grades*</a:t>
            </a:r>
          </a:p>
        </p:txBody>
      </p:sp>
    </p:spTree>
    <p:extLst>
      <p:ext uri="{BB962C8B-B14F-4D97-AF65-F5344CB8AC3E}">
        <p14:creationId xmlns:p14="http://schemas.microsoft.com/office/powerpoint/2010/main" val="4108931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0F9BC-AF4E-55DC-38D8-6C8F9E3E6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9037-50B5-7AB6-7024-C7D153AD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to Ed: Our First Program!*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F7E62-0688-7A47-899F-200C16DEF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617029"/>
            <a:ext cx="10515600" cy="102316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*note: in </a:t>
            </a:r>
            <a:r>
              <a:rPr lang="en-US" u="sng" dirty="0"/>
              <a:t>almost</a:t>
            </a:r>
            <a:r>
              <a:rPr lang="en-US" dirty="0"/>
              <a:t> all cases, slides are </a:t>
            </a:r>
            <a:r>
              <a:rPr lang="en-US" i="1" dirty="0"/>
              <a:t>not</a:t>
            </a:r>
            <a:r>
              <a:rPr lang="en-US" dirty="0"/>
              <a:t> comprehensive. reviewing the slides will </a:t>
            </a:r>
            <a:r>
              <a:rPr lang="en-US" u="sng" dirty="0"/>
              <a:t>not</a:t>
            </a:r>
            <a:r>
              <a:rPr lang="en-US" dirty="0"/>
              <a:t> cover all the content in lecture!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59357-7C03-93C4-B935-AB8C04C4B2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70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EA13-C61A-7EEF-8E6E-5389E0D7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“Homework” for Next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AA1F-109A-CA3B-55F2-B68317DA3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First assignment will be released Friday, but there are some things to do in the meantime.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TODOs this week:</a:t>
            </a:r>
          </a:p>
          <a:p>
            <a:r>
              <a:rPr lang="en-US" dirty="0"/>
              <a:t>Fill out the </a:t>
            </a:r>
            <a:r>
              <a:rPr lang="en-US" dirty="0">
                <a:hlinkClick r:id="rId2"/>
              </a:rPr>
              <a:t>introductory survey</a:t>
            </a:r>
            <a:r>
              <a:rPr lang="en-US" dirty="0"/>
              <a:t> (this is Thursday’s post-section work)</a:t>
            </a:r>
          </a:p>
          <a:p>
            <a:r>
              <a:rPr lang="en-US" dirty="0"/>
              <a:t>Go meet your TA and classmates in Thursday’s quiz section</a:t>
            </a:r>
          </a:p>
          <a:p>
            <a:r>
              <a:rPr lang="en-US" dirty="0"/>
              <a:t>Complete the pre-class material for Friday (see website/calendar)</a:t>
            </a:r>
          </a:p>
          <a:p>
            <a:r>
              <a:rPr lang="en-US" dirty="0"/>
              <a:t>Check over </a:t>
            </a:r>
            <a:r>
              <a:rPr lang="en-US" dirty="0">
                <a:hlinkClick r:id="rId3"/>
              </a:rPr>
              <a:t>syllabus details on website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68B95-983D-8DDF-F0FC-9A686FC3B4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1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14BD-392C-964A-651B-889C8703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Hi, I’m Matt! </a:t>
            </a:r>
            <a:r>
              <a:rPr lang="en-US" b="0" dirty="0"/>
              <a:t>(he/him)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E54AF-3351-DED7-A7CE-D594C92A3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963888" cy="4805363"/>
          </a:xfrm>
        </p:spPr>
        <p:txBody>
          <a:bodyPr/>
          <a:lstStyle/>
          <a:p>
            <a:r>
              <a:rPr lang="en-US" dirty="0"/>
              <a:t>new-</a:t>
            </a:r>
            <a:r>
              <a:rPr lang="en-US" dirty="0" err="1"/>
              <a:t>ish</a:t>
            </a:r>
            <a:r>
              <a:rPr lang="en-US" dirty="0"/>
              <a:t> Assistant Teaching Professor in CSE</a:t>
            </a:r>
          </a:p>
          <a:p>
            <a:r>
              <a:rPr lang="en-US" dirty="0"/>
              <a:t>grew up in Toronto (and sometimes, Tokyo)</a:t>
            </a:r>
          </a:p>
          <a:p>
            <a:r>
              <a:rPr lang="en-US" dirty="0"/>
              <a:t>went to UCLA!</a:t>
            </a:r>
          </a:p>
          <a:p>
            <a:pPr lvl="1"/>
            <a:r>
              <a:rPr lang="en-US" dirty="0"/>
              <a:t>BS &amp; MS in Computer Science</a:t>
            </a:r>
          </a:p>
          <a:p>
            <a:pPr lvl="1"/>
            <a:r>
              <a:rPr lang="en-US" dirty="0"/>
              <a:t>BS in Math-Economics</a:t>
            </a:r>
          </a:p>
          <a:p>
            <a:r>
              <a:rPr lang="en-US" dirty="0"/>
              <a:t>CS interests: CS Education, “open-source”, programming languages, accessibility</a:t>
            </a:r>
          </a:p>
          <a:p>
            <a:r>
              <a:rPr lang="en-US" dirty="0"/>
              <a:t>non-CS interests: reading, music, video games, &amp; winter sports!</a:t>
            </a:r>
          </a:p>
        </p:txBody>
      </p:sp>
      <p:pic>
        <p:nvPicPr>
          <p:cNvPr id="4" name="Google Shape;98;p4" descr="matt smiling in front of a polka-dotted wall.">
            <a:extLst>
              <a:ext uri="{FF2B5EF4-FFF2-40B4-BE49-F238E27FC236}">
                <a16:creationId xmlns:a16="http://schemas.microsoft.com/office/drawing/2014/main" id="{64C84C5D-545E-53FE-1EBB-7FBD60C268C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77679" y="2080382"/>
            <a:ext cx="3387798" cy="3387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77138-21E8-F6BA-DA1F-028BF6ABCC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02BE-CFD7-EF0B-2B40-BDA90B16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22 </a:t>
            </a:r>
            <a:r>
              <a:rPr lang="en-US" u="sng" dirty="0"/>
              <a:t>awesome</a:t>
            </a:r>
            <a:r>
              <a:rPr lang="en-US" dirty="0"/>
              <a:t> TAs!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07BE37-2296-2A02-37B7-2C44933E29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TA Ailsa holding up a peace sign">
            <a:extLst>
              <a:ext uri="{FF2B5EF4-FFF2-40B4-BE49-F238E27FC236}">
                <a16:creationId xmlns:a16="http://schemas.microsoft.com/office/drawing/2014/main" id="{25BC4B5E-2655-AF68-19AF-CCE39E1B5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5031725"/>
            <a:ext cx="1371600" cy="1371600"/>
          </a:xfrm>
          <a:prstGeom prst="rect">
            <a:avLst/>
          </a:prstGeom>
        </p:spPr>
      </p:pic>
      <p:pic>
        <p:nvPicPr>
          <p:cNvPr id="7" name="Picture 6" descr="Alice Zhu">
            <a:extLst>
              <a:ext uri="{FF2B5EF4-FFF2-40B4-BE49-F238E27FC236}">
                <a16:creationId xmlns:a16="http://schemas.microsoft.com/office/drawing/2014/main" id="{C1FBBF38-A5A8-9A6E-D996-0CCBC912E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3513390"/>
            <a:ext cx="1371600" cy="1371600"/>
          </a:xfrm>
          <a:prstGeom prst="rect">
            <a:avLst/>
          </a:prstGeom>
        </p:spPr>
      </p:pic>
      <p:pic>
        <p:nvPicPr>
          <p:cNvPr id="11" name="Picture 10" descr="Chloë sitting on drift wood at the beach">
            <a:extLst>
              <a:ext uri="{FF2B5EF4-FFF2-40B4-BE49-F238E27FC236}">
                <a16:creationId xmlns:a16="http://schemas.microsoft.com/office/drawing/2014/main" id="{426FDF4C-46AD-D00D-6781-37B101D87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9400" y="1995055"/>
            <a:ext cx="1371600" cy="1371600"/>
          </a:xfrm>
          <a:prstGeom prst="rect">
            <a:avLst/>
          </a:prstGeom>
        </p:spPr>
      </p:pic>
      <p:pic>
        <p:nvPicPr>
          <p:cNvPr id="13" name="Picture 12" descr="headshot of Hibbah in front of trees">
            <a:extLst>
              <a:ext uri="{FF2B5EF4-FFF2-40B4-BE49-F238E27FC236}">
                <a16:creationId xmlns:a16="http://schemas.microsoft.com/office/drawing/2014/main" id="{83F1EBEB-E39F-4C32-EBBE-226D59B78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9400" y="476720"/>
            <a:ext cx="1371600" cy="1371600"/>
          </a:xfrm>
          <a:prstGeom prst="rect">
            <a:avLst/>
          </a:prstGeom>
        </p:spPr>
      </p:pic>
      <p:pic>
        <p:nvPicPr>
          <p:cNvPr id="15" name="Picture 14" descr="Hanna Pan">
            <a:extLst>
              <a:ext uri="{FF2B5EF4-FFF2-40B4-BE49-F238E27FC236}">
                <a16:creationId xmlns:a16="http://schemas.microsoft.com/office/drawing/2014/main" id="{259C1634-DFC5-AFE1-C575-B3A46E2669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509655"/>
            <a:ext cx="1371600" cy="1371600"/>
          </a:xfrm>
          <a:prstGeom prst="rect">
            <a:avLst/>
          </a:prstGeom>
        </p:spPr>
      </p:pic>
      <p:pic>
        <p:nvPicPr>
          <p:cNvPr id="17" name="Picture 16" descr="Standing up next to indian palacial structure in a blue shirt">
            <a:extLst>
              <a:ext uri="{FF2B5EF4-FFF2-40B4-BE49-F238E27FC236}">
                <a16:creationId xmlns:a16="http://schemas.microsoft.com/office/drawing/2014/main" id="{C2A0D081-A998-C6B4-0735-2E3BF92440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0" y="4509655"/>
            <a:ext cx="1371600" cy="1371600"/>
          </a:xfrm>
          <a:prstGeom prst="rect">
            <a:avLst/>
          </a:prstGeom>
        </p:spPr>
      </p:pic>
      <p:pic>
        <p:nvPicPr>
          <p:cNvPr id="19" name="Picture 18" descr="young girl with bangs taking selfie with tuxedo cat on floor">
            <a:extLst>
              <a:ext uri="{FF2B5EF4-FFF2-40B4-BE49-F238E27FC236}">
                <a16:creationId xmlns:a16="http://schemas.microsoft.com/office/drawing/2014/main" id="{BCC53C74-F745-8D72-547C-987ADB7869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8600" y="4509655"/>
            <a:ext cx="1371600" cy="1371600"/>
          </a:xfrm>
          <a:prstGeom prst="rect">
            <a:avLst/>
          </a:prstGeom>
        </p:spPr>
      </p:pic>
      <p:pic>
        <p:nvPicPr>
          <p:cNvPr id="21" name="Picture 20" descr="girl with black hair and headphones">
            <a:extLst>
              <a:ext uri="{FF2B5EF4-FFF2-40B4-BE49-F238E27FC236}">
                <a16:creationId xmlns:a16="http://schemas.microsoft.com/office/drawing/2014/main" id="{393BC894-5C34-35C1-F61B-58038A5B32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800" y="4509655"/>
            <a:ext cx="1371600" cy="1371600"/>
          </a:xfrm>
          <a:prstGeom prst="rect">
            <a:avLst/>
          </a:prstGeom>
        </p:spPr>
      </p:pic>
      <p:pic>
        <p:nvPicPr>
          <p:cNvPr id="23" name="Picture 22" descr="Lucas Dhar your 121 TA.">
            <a:extLst>
              <a:ext uri="{FF2B5EF4-FFF2-40B4-BE49-F238E27FC236}">
                <a16:creationId xmlns:a16="http://schemas.microsoft.com/office/drawing/2014/main" id="{F505FB46-29CC-63B7-0614-E2DF7E2678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4509655"/>
            <a:ext cx="1371600" cy="1371600"/>
          </a:xfrm>
          <a:prstGeom prst="rect">
            <a:avLst/>
          </a:prstGeom>
        </p:spPr>
      </p:pic>
      <p:pic>
        <p:nvPicPr>
          <p:cNvPr id="25" name="Picture 24" descr="Picture of Luke Liu that has been reused for the past 4 quarters!">
            <a:extLst>
              <a:ext uri="{FF2B5EF4-FFF2-40B4-BE49-F238E27FC236}">
                <a16:creationId xmlns:a16="http://schemas.microsoft.com/office/drawing/2014/main" id="{88C1D24D-13C2-01C4-6C75-9F569C16FF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9200" y="4509655"/>
            <a:ext cx="1371600" cy="1371600"/>
          </a:xfrm>
          <a:prstGeom prst="rect">
            <a:avLst/>
          </a:prstGeom>
        </p:spPr>
      </p:pic>
      <p:pic>
        <p:nvPicPr>
          <p:cNvPr id="29" name="Picture 28" descr="Merav Frank, sitting on a boulder during a hike">
            <a:extLst>
              <a:ext uri="{FF2B5EF4-FFF2-40B4-BE49-F238E27FC236}">
                <a16:creationId xmlns:a16="http://schemas.microsoft.com/office/drawing/2014/main" id="{93F604D1-9812-97DC-E742-963C41FC01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2909455"/>
            <a:ext cx="1371600" cy="1371600"/>
          </a:xfrm>
          <a:prstGeom prst="rect">
            <a:avLst/>
          </a:prstGeom>
        </p:spPr>
      </p:pic>
      <p:pic>
        <p:nvPicPr>
          <p:cNvPr id="31" name="Picture 30" descr="Maitreyi Parakh, TA">
            <a:extLst>
              <a:ext uri="{FF2B5EF4-FFF2-40B4-BE49-F238E27FC236}">
                <a16:creationId xmlns:a16="http://schemas.microsoft.com/office/drawing/2014/main" id="{CDC13C78-22D3-9F60-E1CD-74D19CE850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39200" y="2909455"/>
            <a:ext cx="1371600" cy="1371600"/>
          </a:xfrm>
          <a:prstGeom prst="rect">
            <a:avLst/>
          </a:prstGeom>
        </p:spPr>
      </p:pic>
      <p:pic>
        <p:nvPicPr>
          <p:cNvPr id="33" name="Picture 32" descr="Photo of Kelsey at Juanita Beach">
            <a:extLst>
              <a:ext uri="{FF2B5EF4-FFF2-40B4-BE49-F238E27FC236}">
                <a16:creationId xmlns:a16="http://schemas.microsoft.com/office/drawing/2014/main" id="{F766113D-EAA5-EA51-E71A-E30F68B287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39000" y="2909455"/>
            <a:ext cx="1371600" cy="1371600"/>
          </a:xfrm>
          <a:prstGeom prst="rect">
            <a:avLst/>
          </a:prstGeom>
        </p:spPr>
      </p:pic>
      <p:pic>
        <p:nvPicPr>
          <p:cNvPr id="35" name="Picture 34" descr="Ruslana Korolov">
            <a:extLst>
              <a:ext uri="{FF2B5EF4-FFF2-40B4-BE49-F238E27FC236}">
                <a16:creationId xmlns:a16="http://schemas.microsoft.com/office/drawing/2014/main" id="{D85B3396-7273-F370-C9D4-FCC4D553A9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38800" y="2909455"/>
            <a:ext cx="1371600" cy="1371600"/>
          </a:xfrm>
          <a:prstGeom prst="rect">
            <a:avLst/>
          </a:prstGeom>
        </p:spPr>
      </p:pic>
      <p:pic>
        <p:nvPicPr>
          <p:cNvPr id="37" name="Picture 36" descr="121 TA Sam Korostov">
            <a:extLst>
              <a:ext uri="{FF2B5EF4-FFF2-40B4-BE49-F238E27FC236}">
                <a16:creationId xmlns:a16="http://schemas.microsoft.com/office/drawing/2014/main" id="{CF9500F8-1ED4-6A1B-A948-22320B51AA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38600" y="2909455"/>
            <a:ext cx="1371600" cy="1371600"/>
          </a:xfrm>
          <a:prstGeom prst="rect">
            <a:avLst/>
          </a:prstGeom>
        </p:spPr>
      </p:pic>
      <p:pic>
        <p:nvPicPr>
          <p:cNvPr id="39" name="Picture 38" descr="CSE 121 TA Samrutha Babu">
            <a:extLst>
              <a:ext uri="{FF2B5EF4-FFF2-40B4-BE49-F238E27FC236}">
                <a16:creationId xmlns:a16="http://schemas.microsoft.com/office/drawing/2014/main" id="{D974A593-E33C-40D0-BEA1-CC4172DFBC3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2438400" y="2909455"/>
            <a:ext cx="1371600" cy="1371600"/>
          </a:xfrm>
          <a:prstGeom prst="rect">
            <a:avLst/>
          </a:prstGeom>
        </p:spPr>
      </p:pic>
      <p:pic>
        <p:nvPicPr>
          <p:cNvPr id="41" name="Picture 40" descr="Shayna on the Bainbridge Ferry">
            <a:extLst>
              <a:ext uri="{FF2B5EF4-FFF2-40B4-BE49-F238E27FC236}">
                <a16:creationId xmlns:a16="http://schemas.microsoft.com/office/drawing/2014/main" id="{96F3609F-6AAA-D473-F528-C8967A56D2B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8200" y="1309255"/>
            <a:ext cx="1371600" cy="1371600"/>
          </a:xfrm>
          <a:prstGeom prst="rect">
            <a:avLst/>
          </a:prstGeom>
        </p:spPr>
      </p:pic>
      <p:pic>
        <p:nvPicPr>
          <p:cNvPr id="43" name="Picture 42" descr="Image of Sushma Shankar">
            <a:extLst>
              <a:ext uri="{FF2B5EF4-FFF2-40B4-BE49-F238E27FC236}">
                <a16:creationId xmlns:a16="http://schemas.microsoft.com/office/drawing/2014/main" id="{4B968285-502D-76F9-573F-25E37A8B3E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1309255"/>
            <a:ext cx="1371600" cy="1371600"/>
          </a:xfrm>
          <a:prstGeom prst="rect">
            <a:avLst/>
          </a:prstGeom>
        </p:spPr>
      </p:pic>
      <p:pic>
        <p:nvPicPr>
          <p:cNvPr id="45" name="Picture 44" descr="This is an image of Hannah standing next to a large Christmas tree at Rockefeller Center.">
            <a:extLst>
              <a:ext uri="{FF2B5EF4-FFF2-40B4-BE49-F238E27FC236}">
                <a16:creationId xmlns:a16="http://schemas.microsoft.com/office/drawing/2014/main" id="{92584E3F-3CE4-1F34-5B99-69BC01E9661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9000" y="1309255"/>
            <a:ext cx="1371600" cy="1371600"/>
          </a:xfrm>
          <a:prstGeom prst="rect">
            <a:avLst/>
          </a:prstGeom>
        </p:spPr>
      </p:pic>
      <p:pic>
        <p:nvPicPr>
          <p:cNvPr id="47" name="Picture 46" descr="Picture of me making a peace sign :)">
            <a:extLst>
              <a:ext uri="{FF2B5EF4-FFF2-40B4-BE49-F238E27FC236}">
                <a16:creationId xmlns:a16="http://schemas.microsoft.com/office/drawing/2014/main" id="{4ECFD761-76AE-6E40-E66F-CC3706166CE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38800" y="1309255"/>
            <a:ext cx="1371600" cy="1371600"/>
          </a:xfrm>
          <a:prstGeom prst="rect">
            <a:avLst/>
          </a:prstGeom>
        </p:spPr>
      </p:pic>
      <p:pic>
        <p:nvPicPr>
          <p:cNvPr id="49" name="Picture 48" descr="Image of Vivian Wang, CSE 121 TA">
            <a:extLst>
              <a:ext uri="{FF2B5EF4-FFF2-40B4-BE49-F238E27FC236}">
                <a16:creationId xmlns:a16="http://schemas.microsoft.com/office/drawing/2014/main" id="{32C45059-EE16-0556-0BD3-C5995DF726B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38600" y="1309255"/>
            <a:ext cx="1371600" cy="1371600"/>
          </a:xfrm>
          <a:prstGeom prst="rect">
            <a:avLst/>
          </a:prstGeom>
        </p:spPr>
      </p:pic>
      <p:pic>
        <p:nvPicPr>
          <p:cNvPr id="51" name="Picture 50" descr="That's me, feel free to say hi if you end up seeing me around!">
            <a:extLst>
              <a:ext uri="{FF2B5EF4-FFF2-40B4-BE49-F238E27FC236}">
                <a16:creationId xmlns:a16="http://schemas.microsoft.com/office/drawing/2014/main" id="{70138714-D74A-F9B0-74BA-5D9320C8BC5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38400" y="130925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8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4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4324-3675-7D94-8079-969295D1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Y’all! (the students)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B8659-D40D-3D16-76D1-4013C4669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385460"/>
          </a:xfrm>
        </p:spPr>
        <p:txBody>
          <a:bodyPr>
            <a:normAutofit/>
          </a:bodyPr>
          <a:lstStyle/>
          <a:p>
            <a:r>
              <a:rPr lang="en-US" dirty="0"/>
              <a:t>~ 411 students registered for this course!</a:t>
            </a:r>
          </a:p>
          <a:p>
            <a:pPr lvl="1"/>
            <a:r>
              <a:rPr lang="en-US" dirty="0"/>
              <a:t>wide range of backgrounds, interests, and goals</a:t>
            </a:r>
          </a:p>
          <a:p>
            <a:pPr lvl="1"/>
            <a:r>
              <a:rPr lang="en-US" dirty="0"/>
              <a:t>almost </a:t>
            </a:r>
            <a:r>
              <a:rPr lang="en-US" u="sng" dirty="0"/>
              <a:t>none</a:t>
            </a:r>
            <a:r>
              <a:rPr lang="en-US" dirty="0"/>
              <a:t> are CSE majors</a:t>
            </a:r>
          </a:p>
          <a:p>
            <a:pPr lvl="1"/>
            <a:r>
              <a:rPr lang="en-US" b="1" dirty="0"/>
              <a:t>everyone</a:t>
            </a:r>
            <a:r>
              <a:rPr lang="en-US" dirty="0"/>
              <a:t> is new to programming</a:t>
            </a:r>
            <a:endParaRPr lang="en-US" b="1" dirty="0"/>
          </a:p>
          <a:p>
            <a:r>
              <a:rPr lang="en-US" dirty="0"/>
              <a:t>strength in numbers!!</a:t>
            </a:r>
          </a:p>
          <a:p>
            <a:pPr lvl="1"/>
            <a:r>
              <a:rPr lang="en-US" dirty="0"/>
              <a:t>411 of you &gt;&gt;&gt; 23 of us</a:t>
            </a:r>
          </a:p>
          <a:p>
            <a:pPr lvl="1"/>
            <a:r>
              <a:rPr lang="en-US" dirty="0"/>
              <a:t>have a question? </a:t>
            </a:r>
            <a:r>
              <a:rPr lang="en-US" b="1" dirty="0"/>
              <a:t>Almost certain</a:t>
            </a:r>
            <a:r>
              <a:rPr lang="en-US" dirty="0"/>
              <a:t> that others do too – please ask!</a:t>
            </a:r>
          </a:p>
          <a:p>
            <a:r>
              <a:rPr lang="en-US" dirty="0"/>
              <a:t>we’re a learning community!</a:t>
            </a:r>
          </a:p>
          <a:p>
            <a:pPr lvl="1"/>
            <a:r>
              <a:rPr lang="en-US" dirty="0"/>
              <a:t>one focus of quiz section tomorrow: </a:t>
            </a:r>
            <a:r>
              <a:rPr lang="en-US" i="1" dirty="0"/>
              <a:t>building</a:t>
            </a:r>
            <a:r>
              <a:rPr lang="en-US" dirty="0"/>
              <a:t> that community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E9458-F920-CFAA-C425-77E5FD289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76CF-44AF-D74D-1366-279E1567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12x community standards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6DB8F-1B84-589C-4858-D53D1879D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We watched the </a:t>
            </a:r>
            <a:r>
              <a:rPr lang="en-US" dirty="0">
                <a:hlinkClick r:id="rId2"/>
              </a:rPr>
              <a:t>12x community standards video </a:t>
            </a:r>
            <a:r>
              <a:rPr lang="en-US" dirty="0"/>
              <a:t>in class!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17C63-BA2A-122C-C34D-4D659A763D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2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6CD0-DA95-3DD2-2808-96D6BE2E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Think-Pair-Share: Inclusive Environments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96CBCA-64AF-21BC-F776-9FA763293A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0016DB-E6E5-7CFF-D3AC-D36865C1DD3A}"/>
              </a:ext>
            </a:extLst>
          </p:cNvPr>
          <p:cNvSpPr txBox="1">
            <a:spLocks/>
          </p:cNvSpPr>
          <p:nvPr/>
        </p:nvSpPr>
        <p:spPr>
          <a:xfrm>
            <a:off x="838200" y="2150701"/>
            <a:ext cx="10515600" cy="448949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CSE 121 will have many think-pair-share activities. Let’s practice! Today’s think: </a:t>
            </a:r>
          </a:p>
          <a:p>
            <a:pPr marL="11430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“What was an experience you had that made you feel welcome or included in a learning environment?”</a:t>
            </a:r>
          </a:p>
          <a:p>
            <a:pPr marL="11430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42900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 your own, in silence for about ~ 30 seconds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pair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your neighbor about it (and introduce yourself!!)</a:t>
            </a:r>
          </a:p>
          <a:p>
            <a:pPr marL="457200" indent="-342900">
              <a:buFont typeface="+mj-lt"/>
              <a:buAutoNum type="arabi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&amp; in class (I’ll take a few volunteers from both)</a:t>
            </a:r>
          </a:p>
          <a:p>
            <a:pPr marL="11430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later, I’ll go through all responses and summarize :)</a:t>
            </a:r>
          </a:p>
        </p:txBody>
      </p:sp>
    </p:spTree>
    <p:extLst>
      <p:ext uri="{BB962C8B-B14F-4D97-AF65-F5344CB8AC3E}">
        <p14:creationId xmlns:p14="http://schemas.microsoft.com/office/powerpoint/2010/main" val="171227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6E5A-B523-48FA-C9BA-D200A4C2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74B3C-8485-5ACF-CB5F-0B41C5F59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i="1" dirty="0"/>
              <a:t>or, “What will I learn in this class?”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Bottom line: </a:t>
            </a:r>
            <a:br>
              <a:rPr lang="en-US" dirty="0"/>
            </a:br>
            <a:r>
              <a:rPr lang="en-US" b="1" dirty="0"/>
              <a:t>Intro to Programming, part 1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Not quite:</a:t>
            </a:r>
          </a:p>
          <a:p>
            <a:r>
              <a:rPr lang="en-US" dirty="0"/>
              <a:t>“How do computers work?”</a:t>
            </a:r>
          </a:p>
          <a:p>
            <a:r>
              <a:rPr lang="en-US" dirty="0"/>
              <a:t>“Intro to Java”</a:t>
            </a:r>
          </a:p>
          <a:p>
            <a:r>
              <a:rPr lang="en-US" dirty="0"/>
              <a:t>“All you need to program”</a:t>
            </a:r>
          </a:p>
          <a:p>
            <a:r>
              <a:rPr lang="en-US" dirty="0"/>
              <a:t>Math!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BCD03-103A-E723-8016-7DCC38428E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C3E4EE-2089-CCBE-A688-CEAC92DA1687}"/>
              </a:ext>
            </a:extLst>
          </p:cNvPr>
          <p:cNvSpPr txBox="1">
            <a:spLocks/>
          </p:cNvSpPr>
          <p:nvPr/>
        </p:nvSpPr>
        <p:spPr>
          <a:xfrm>
            <a:off x="6370122" y="1371600"/>
            <a:ext cx="5257800" cy="4805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/>
              <a:t>Learning objectives:</a:t>
            </a:r>
          </a:p>
          <a:p>
            <a:pPr marL="114300" indent="0">
              <a:buNone/>
            </a:pPr>
            <a:endParaRPr lang="en-US" dirty="0"/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Computational Thinking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Code Comprehension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Code Writing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Communication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Testing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Debugging</a:t>
            </a:r>
          </a:p>
          <a:p>
            <a:pPr marL="628650" indent="-514350">
              <a:buSzPct val="100000"/>
              <a:buFont typeface="+mj-lt"/>
              <a:buAutoNum type="arabicPeriod"/>
            </a:pPr>
            <a:r>
              <a:rPr lang="en-US" dirty="0"/>
              <a:t>Ethics &amp; Societal Impact</a:t>
            </a:r>
          </a:p>
        </p:txBody>
      </p:sp>
    </p:spTree>
    <p:extLst>
      <p:ext uri="{BB962C8B-B14F-4D97-AF65-F5344CB8AC3E}">
        <p14:creationId xmlns:p14="http://schemas.microsoft.com/office/powerpoint/2010/main" val="20811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E8CE-797A-3FCC-A0C5-A5D3B382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Similar Courses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F2599-5A00-34F5-CD11-37C12747AF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B4037F-458A-3F9E-FE96-A74CB39AC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40828"/>
              </p:ext>
            </p:extLst>
          </p:nvPr>
        </p:nvGraphicFramePr>
        <p:xfrm>
          <a:off x="838200" y="1337183"/>
          <a:ext cx="10955650" cy="455535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48740">
                  <a:extLst>
                    <a:ext uri="{9D8B030D-6E8A-4147-A177-3AD203B41FA5}">
                      <a16:colId xmlns:a16="http://schemas.microsoft.com/office/drawing/2014/main" val="1461950372"/>
                    </a:ext>
                  </a:extLst>
                </a:gridCol>
                <a:gridCol w="9406910">
                  <a:extLst>
                    <a:ext uri="{9D8B030D-6E8A-4147-A177-3AD203B41FA5}">
                      <a16:colId xmlns:a16="http://schemas.microsoft.com/office/drawing/2014/main" val="6260371"/>
                    </a:ext>
                  </a:extLst>
                </a:gridCol>
              </a:tblGrid>
              <a:tr h="36098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 choice if…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557431"/>
                  </a:ext>
                </a:extLst>
              </a:tr>
              <a:tr h="70774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121</a:t>
                      </a:r>
                      <a:b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(this is us!)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You’ve never programmed before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are, or want to be in a major such as CS, CE, ECE, Info, etc. that requires Java programming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749276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You’ve done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programming (roughly one course worth) in any programming language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are, or want to be in a major such as CS, CE, ECE, Info, etc. that requires Java programming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226995"/>
                  </a:ext>
                </a:extLst>
              </a:tr>
              <a:tr h="68876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You’ve taken CSE 122 (or equivalent) AND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are, or want to be in a major such as CS, CE, ECE, Info, etc. that requires Java programming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380771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143X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have programmed quite a bit before, but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Java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have lots of extra time to put into learning and tend to pick things up quickly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675637"/>
                  </a:ext>
                </a:extLst>
              </a:tr>
              <a:tr h="8410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CSE 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You’ve never programmed before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You’re interested in data science and analysis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You’d rather learn Python than Java*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are, or want to be in a major such as Physics, Bio, Stat, etc. where your primary goal is analyzing data through programming (rather than building software)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607738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AEF000-8171-CC22-9985-37E7DEB49102}"/>
              </a:ext>
            </a:extLst>
          </p:cNvPr>
          <p:cNvSpPr txBox="1">
            <a:spLocks/>
          </p:cNvSpPr>
          <p:nvPr/>
        </p:nvSpPr>
        <p:spPr>
          <a:xfrm>
            <a:off x="838200" y="6079445"/>
            <a:ext cx="10515600" cy="43248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Also see: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guided self-placement test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CSE page on introductory courses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for more info.</a:t>
            </a:r>
          </a:p>
        </p:txBody>
      </p:sp>
    </p:spTree>
    <p:extLst>
      <p:ext uri="{BB962C8B-B14F-4D97-AF65-F5344CB8AC3E}">
        <p14:creationId xmlns:p14="http://schemas.microsoft.com/office/powerpoint/2010/main" val="29858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1595</Words>
  <Application>Microsoft Macintosh PowerPoint</Application>
  <PresentationFormat>Widescreen</PresentationFormat>
  <Paragraphs>258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Montserrat ExtraBold</vt:lpstr>
      <vt:lpstr>Arial</vt:lpstr>
      <vt:lpstr>Montserrat</vt:lpstr>
      <vt:lpstr>Calibri</vt:lpstr>
      <vt:lpstr>Montserrat SemiBold</vt:lpstr>
      <vt:lpstr>CSE 12X (adopted from CSE 373)</vt:lpstr>
      <vt:lpstr>Welcome!</vt:lpstr>
      <vt:lpstr>Lecture Outline</vt:lpstr>
      <vt:lpstr>Hi, I’m Matt! (he/him)</vt:lpstr>
      <vt:lpstr>Meet your 22 awesome TAs!</vt:lpstr>
      <vt:lpstr>Y’all! (the students)</vt:lpstr>
      <vt:lpstr>12x community standards</vt:lpstr>
      <vt:lpstr>Think-Pair-Share: Inclusive Environments</vt:lpstr>
      <vt:lpstr>Learning Objectives</vt:lpstr>
      <vt:lpstr>Other Similar Courses</vt:lpstr>
      <vt:lpstr>Course Components</vt:lpstr>
      <vt:lpstr>How did you learn how to ride a bike?</vt:lpstr>
      <vt:lpstr>How Learning Works</vt:lpstr>
      <vt:lpstr>Learning in CSE 121: Consistent Practice</vt:lpstr>
      <vt:lpstr>Learning in CSE 121: Metacognition</vt:lpstr>
      <vt:lpstr>Learning in CSE 121: Live Support Systems</vt:lpstr>
      <vt:lpstr>Learning in CSE 121: Async Support Systems</vt:lpstr>
      <vt:lpstr>The World Around CSE 121 &amp; Reaching Out</vt:lpstr>
      <vt:lpstr>Help Us Improve!</vt:lpstr>
      <vt:lpstr>Course Website</vt:lpstr>
      <vt:lpstr>Ed</vt:lpstr>
      <vt:lpstr>Some Other Course Tools</vt:lpstr>
      <vt:lpstr>Switching to Ed: Our First Program!*</vt:lpstr>
      <vt:lpstr>“Homework” for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155</cp:revision>
  <dcterms:modified xsi:type="dcterms:W3CDTF">2025-01-08T19:50:29Z</dcterms:modified>
</cp:coreProperties>
</file>