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1"/>
  </p:notesMasterIdLst>
  <p:handoutMasterIdLst>
    <p:handoutMasterId r:id="rId12"/>
  </p:handoutMasterIdLst>
  <p:sldIdLst>
    <p:sldId id="470" r:id="rId2"/>
    <p:sldId id="356" r:id="rId3"/>
    <p:sldId id="467" r:id="rId4"/>
    <p:sldId id="469" r:id="rId5"/>
    <p:sldId id="468" r:id="rId6"/>
    <p:sldId id="462" r:id="rId7"/>
    <p:sldId id="472" r:id="rId8"/>
    <p:sldId id="465" r:id="rId9"/>
    <p:sldId id="453" r:id="rId10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olas" panose="020B0609020204030204" pitchFamily="49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Montserrat ExtraBold" panose="00000900000000000000" pitchFamily="2" charset="0"/>
      <p:bold r:id="rId25"/>
      <p:italic r:id="rId26"/>
      <p:boldItalic r:id="rId27"/>
    </p:embeddedFont>
    <p:embeddedFont>
      <p:font typeface="Montserrat SemiBold" panose="000007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57" roundtripDataSignature="AMtx7mi8dWrwCSJhu53tQRppDdHoobhiM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7781A1-A2C5-42D0-06E9-8AED046F1B1D}" name="Hannah Swoffer" initials="HS" userId="2d1b4be5bb37386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611BC9-AF53-464A-A4C8-59D8542731D0}" v="2" dt="2025-05-02T18:30:39.452"/>
    <p1510:client id="{83EC8909-D588-48FC-AC1E-60792ED461E1}" v="23" dt="2025-05-02T18:27:35.3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435" autoAdjust="0"/>
    <p:restoredTop sz="95034"/>
  </p:normalViewPr>
  <p:slideViewPr>
    <p:cSldViewPr snapToGrid="0">
      <p:cViewPr varScale="1">
        <p:scale>
          <a:sx n="64" d="100"/>
          <a:sy n="64" d="100"/>
        </p:scale>
        <p:origin x="63" y="69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21" Type="http://schemas.openxmlformats.org/officeDocument/2006/relationships/font" Target="fonts/font9.fntdata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64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Swoffer" userId="2d1b4be5bb373863" providerId="LiveId" clId="{83EC8909-D588-48FC-AC1E-60792ED461E1}"/>
    <pc:docChg chg="custSel modSld">
      <pc:chgData name="Hannah Swoffer" userId="2d1b4be5bb373863" providerId="LiveId" clId="{83EC8909-D588-48FC-AC1E-60792ED461E1}" dt="2025-05-02T18:29:03.571" v="115" actId="20577"/>
      <pc:docMkLst>
        <pc:docMk/>
      </pc:docMkLst>
      <pc:sldChg chg="addSp delSp modSp mod">
        <pc:chgData name="Hannah Swoffer" userId="2d1b4be5bb373863" providerId="LiveId" clId="{83EC8909-D588-48FC-AC1E-60792ED461E1}" dt="2025-05-02T18:28:30.136" v="114" actId="1076"/>
        <pc:sldMkLst>
          <pc:docMk/>
          <pc:sldMk cId="0" sldId="256"/>
        </pc:sldMkLst>
        <pc:spChg chg="add del mod">
          <ac:chgData name="Hannah Swoffer" userId="2d1b4be5bb373863" providerId="LiveId" clId="{83EC8909-D588-48FC-AC1E-60792ED461E1}" dt="2025-05-02T18:26:17.993" v="18" actId="478"/>
          <ac:spMkLst>
            <pc:docMk/>
            <pc:sldMk cId="0" sldId="256"/>
            <ac:spMk id="2" creationId="{F228E7CB-5272-6B25-D315-42D22D8C77C0}"/>
          </ac:spMkLst>
        </pc:spChg>
        <pc:spChg chg="add del">
          <ac:chgData name="Hannah Swoffer" userId="2d1b4be5bb373863" providerId="LiveId" clId="{83EC8909-D588-48FC-AC1E-60792ED461E1}" dt="2025-05-02T18:26:35.807" v="20" actId="478"/>
          <ac:spMkLst>
            <pc:docMk/>
            <pc:sldMk cId="0" sldId="256"/>
            <ac:spMk id="3" creationId="{8390B28D-F297-4483-4D4C-2E58766DED05}"/>
          </ac:spMkLst>
        </pc:spChg>
        <pc:picChg chg="add del mod">
          <ac:chgData name="Hannah Swoffer" userId="2d1b4be5bb373863" providerId="LiveId" clId="{83EC8909-D588-48FC-AC1E-60792ED461E1}" dt="2025-05-02T18:27:14.342" v="24" actId="478"/>
          <ac:picMkLst>
            <pc:docMk/>
            <pc:sldMk cId="0" sldId="256"/>
            <ac:picMk id="6" creationId="{AD0633FA-1068-AE5D-7718-9F542B4D97CF}"/>
          </ac:picMkLst>
        </pc:picChg>
        <pc:picChg chg="add mod">
          <ac:chgData name="Hannah Swoffer" userId="2d1b4be5bb373863" providerId="LiveId" clId="{83EC8909-D588-48FC-AC1E-60792ED461E1}" dt="2025-05-02T18:28:30.136" v="114" actId="1076"/>
          <ac:picMkLst>
            <pc:docMk/>
            <pc:sldMk cId="0" sldId="256"/>
            <ac:picMk id="8" creationId="{E071C002-5535-CE24-2E42-454BB4B863B3}"/>
          </ac:picMkLst>
        </pc:picChg>
      </pc:sldChg>
      <pc:sldChg chg="modSp">
        <pc:chgData name="Hannah Swoffer" userId="2d1b4be5bb373863" providerId="LiveId" clId="{83EC8909-D588-48FC-AC1E-60792ED461E1}" dt="2025-05-02T05:10:07.880" v="14" actId="20577"/>
        <pc:sldMkLst>
          <pc:docMk/>
          <pc:sldMk cId="36218515" sldId="356"/>
        </pc:sldMkLst>
        <pc:spChg chg="mod">
          <ac:chgData name="Hannah Swoffer" userId="2d1b4be5bb373863" providerId="LiveId" clId="{83EC8909-D588-48FC-AC1E-60792ED461E1}" dt="2025-05-02T05:10:07.880" v="14" actId="20577"/>
          <ac:spMkLst>
            <pc:docMk/>
            <pc:sldMk cId="36218515" sldId="356"/>
            <ac:spMk id="3" creationId="{C54B5108-D326-A3E1-1010-648875F9D1F7}"/>
          </ac:spMkLst>
        </pc:spChg>
      </pc:sldChg>
      <pc:sldChg chg="modSp mod modCm">
        <pc:chgData name="Hannah Swoffer" userId="2d1b4be5bb373863" providerId="LiveId" clId="{83EC8909-D588-48FC-AC1E-60792ED461E1}" dt="2025-05-02T18:29:03.571" v="115" actId="20577"/>
        <pc:sldMkLst>
          <pc:docMk/>
          <pc:sldMk cId="4075595595" sldId="465"/>
        </pc:sldMkLst>
        <pc:spChg chg="mod">
          <ac:chgData name="Hannah Swoffer" userId="2d1b4be5bb373863" providerId="LiveId" clId="{83EC8909-D588-48FC-AC1E-60792ED461E1}" dt="2025-05-02T18:29:03.571" v="115" actId="20577"/>
          <ac:spMkLst>
            <pc:docMk/>
            <pc:sldMk cId="4075595595" sldId="465"/>
            <ac:spMk id="2" creationId="{ED36302D-AD12-CFE3-C198-B10DDF1D342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xmlns="" chg="mod">
              <pc226:chgData name="Hannah Swoffer" userId="2d1b4be5bb373863" providerId="LiveId" clId="{83EC8909-D588-48FC-AC1E-60792ED461E1}" dt="2025-05-02T18:29:03.571" v="115" actId="20577"/>
              <pc2:cmMkLst xmlns:pc2="http://schemas.microsoft.com/office/powerpoint/2019/9/main/command">
                <pc:docMk/>
                <pc:sldMk cId="4075595595" sldId="465"/>
                <pc2:cmMk id="{AA0C97FF-1DE0-4B58-B775-A67EA9293304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2/5/2026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28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Google Shape;18;p29"/>
          <p:cNvSpPr txBox="1"/>
          <p:nvPr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1894816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1370208"/>
            <a:ext cx="878586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4951" y="951503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025920" y="4053518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443" y="5439308"/>
            <a:ext cx="3730182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306805" y="557737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9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preserve="1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CED8D74-1B87-C35F-D649-EDE0BDAA7C19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99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407010B4-D458-9971-A70D-B30C495AF19B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8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1_Pracit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F2C3F4D8-8D44-9864-5159-D4E598F16E8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54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preserve="1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34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19B8A0CF-1C66-FBB7-F209-B458097B217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C3A4268A-A3F9-0647-FFA6-0CD0547EA640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B02EF6F9-8F0C-EB24-99F7-4888CE272624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04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>
  <p:cSld name="Blank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5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35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0E854BAB-9BC0-0566-D459-A9E2B29A12D0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3E5BA8AB-DA7F-8D72-2336-81B0A628B7E3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29EA9CA-461E-0546-E6D4-3EEC3CDD7700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6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2026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Google Shape;18;p29">
            <a:extLst>
              <a:ext uri="{FF2B5EF4-FFF2-40B4-BE49-F238E27FC236}">
                <a16:creationId xmlns:a16="http://schemas.microsoft.com/office/drawing/2014/main" id="{CE311FCA-2001-4611-E64A-182EB3BCAD8C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09: Conditionals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2033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KIkJ83Gf4QYWc0FbyAPHz?si=jjYPKR2nR9-QUhFR0jjesw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stem.org/us/courses/90025/discussion/7624561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20095" y="1419273"/>
            <a:ext cx="87861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1" u="none" strike="noStrike" cap="none" dirty="0">
                <a:solidFill>
                  <a:srgbClr val="FFFFFF"/>
                </a:solidFill>
                <a:latin typeface="Montserrat ExtraBold" pitchFamily="2" charset="77"/>
                <a:ea typeface="Montserrat"/>
                <a:cs typeface="Montserrat"/>
                <a:sym typeface="Montserrat"/>
              </a:rPr>
              <a:t>LEC 09</a:t>
            </a:r>
            <a:endParaRPr b="1" dirty="0">
              <a:latin typeface="Montserrat ExtraBold" pitchFamily="2" charset="77"/>
              <a:cs typeface="Calibri" panose="020F0502020204030204" pitchFamily="34" charset="0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420095" y="3034670"/>
            <a:ext cx="6211888" cy="1038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6000" b="0" dirty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Conditionals</a:t>
            </a:r>
            <a:endParaRPr dirty="0"/>
          </a:p>
        </p:txBody>
      </p:sp>
      <p:sp>
        <p:nvSpPr>
          <p:cNvPr id="94" name="Google Shape;94;p1"/>
          <p:cNvSpPr txBox="1"/>
          <p:nvPr/>
        </p:nvSpPr>
        <p:spPr>
          <a:xfrm>
            <a:off x="7009923" y="1112472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7087221" y="1451178"/>
            <a:ext cx="43854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neighbors: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endParaRPr lang="en-US" sz="2200" i="1" dirty="0">
              <a:solidFill>
                <a:srgbClr val="40404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algn="ctr">
              <a:buClr>
                <a:srgbClr val="404040"/>
              </a:buClr>
              <a:buSzPts val="2200"/>
            </a:pPr>
            <a:r>
              <a:rPr lang="en-US" sz="2200" i="1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How are you doing? (like, actually)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95;p1">
            <a:extLst>
              <a:ext uri="{FF2B5EF4-FFF2-40B4-BE49-F238E27FC236}">
                <a16:creationId xmlns:a16="http://schemas.microsoft.com/office/drawing/2014/main" id="{875CCACD-3008-4D52-B9A7-6049F5BD5C7A}"/>
              </a:ext>
            </a:extLst>
          </p:cNvPr>
          <p:cNvSpPr txBox="1"/>
          <p:nvPr/>
        </p:nvSpPr>
        <p:spPr>
          <a:xfrm>
            <a:off x="7157403" y="3493967"/>
            <a:ext cx="4761982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lvl="0">
              <a:buClr>
                <a:srgbClr val="404040"/>
              </a:buClr>
              <a:buSzPts val="2200"/>
            </a:pP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 </a:t>
            </a:r>
            <a:r>
              <a:rPr lang="fr-FR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❄️ CSE 121 26wi Lecture Tunes ❄️</a:t>
            </a:r>
            <a:r>
              <a:rPr lang="en-US" sz="20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r-FR" sz="1200"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96;p1">
            <a:extLst>
              <a:ext uri="{FF2B5EF4-FFF2-40B4-BE49-F238E27FC236}">
                <a16:creationId xmlns:a16="http://schemas.microsoft.com/office/drawing/2014/main" id="{EC4FE6FE-57F4-4F93-B7AA-82D09EBC0DEE}"/>
              </a:ext>
            </a:extLst>
          </p:cNvPr>
          <p:cNvSpPr txBox="1"/>
          <p:nvPr/>
        </p:nvSpPr>
        <p:spPr>
          <a:xfrm>
            <a:off x="6935347" y="4072895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5" name="Google Shape;98;p1">
            <a:extLst>
              <a:ext uri="{FF2B5EF4-FFF2-40B4-BE49-F238E27FC236}">
                <a16:creationId xmlns:a16="http://schemas.microsoft.com/office/drawing/2014/main" id="{C35B5A98-FB9F-4E85-B526-648769A7A90C}"/>
              </a:ext>
            </a:extLst>
          </p:cNvPr>
          <p:cNvSpPr txBox="1"/>
          <p:nvPr/>
        </p:nvSpPr>
        <p:spPr>
          <a:xfrm>
            <a:off x="8088246" y="4072895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Miya </a:t>
            </a:r>
            <a:r>
              <a:rPr lang="en-US" sz="1200" dirty="0" err="1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Natsuhara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97;p1">
            <a:extLst>
              <a:ext uri="{FF2B5EF4-FFF2-40B4-BE49-F238E27FC236}">
                <a16:creationId xmlns:a16="http://schemas.microsoft.com/office/drawing/2014/main" id="{28B72955-ED81-4BB8-BC8E-6B3FFDF6338E}"/>
              </a:ext>
            </a:extLst>
          </p:cNvPr>
          <p:cNvSpPr txBox="1"/>
          <p:nvPr/>
        </p:nvSpPr>
        <p:spPr>
          <a:xfrm>
            <a:off x="6935347" y="4333507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7931F1-E657-4252-A1EF-20A21B10960B}"/>
              </a:ext>
            </a:extLst>
          </p:cNvPr>
          <p:cNvSpPr txBox="1"/>
          <p:nvPr/>
        </p:nvSpPr>
        <p:spPr>
          <a:xfrm>
            <a:off x="8100278" y="4357971"/>
            <a:ext cx="3671627" cy="1246495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Amogh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William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Johnathan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Anant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Reese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Hayden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Aki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Spencer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Savannah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Tamsyn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Anum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Abdul</a:t>
            </a: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Janvi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Navya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 err="1">
                <a:latin typeface="Montserrat" pitchFamily="2" charset="77"/>
              </a:rPr>
              <a:t>Ruslana</a:t>
            </a:r>
            <a:endParaRPr lang="en-US" sz="1000" dirty="0">
              <a:latin typeface="Montserrat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Sam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Ethan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Jessica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Paul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Carson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Shayna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Jesse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Minh</a:t>
            </a:r>
          </a:p>
          <a:p>
            <a:pPr>
              <a:lnSpc>
                <a:spcPct val="150000"/>
              </a:lnSpc>
            </a:pPr>
            <a:r>
              <a:rPr lang="en-US" sz="1000" dirty="0">
                <a:latin typeface="Montserrat" pitchFamily="2" charset="77"/>
              </a:rPr>
              <a:t>Cayden</a:t>
            </a:r>
          </a:p>
        </p:txBody>
      </p:sp>
      <p:pic>
        <p:nvPicPr>
          <p:cNvPr id="6" name="Picture 5" descr="qr code for https://app.sli.do/event/wFVZ4tfQEmGSMaeLNFANkp">
            <a:extLst>
              <a:ext uri="{FF2B5EF4-FFF2-40B4-BE49-F238E27FC236}">
                <a16:creationId xmlns:a16="http://schemas.microsoft.com/office/drawing/2014/main" id="{E1D5DBC5-30BF-4A93-8BDF-7652DF4347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3471" y="5604466"/>
            <a:ext cx="1005840" cy="10058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b="1" dirty="0"/>
              <a:t>C2</a:t>
            </a:r>
            <a:r>
              <a:rPr lang="en-US" dirty="0"/>
              <a:t> released, due </a:t>
            </a:r>
            <a:r>
              <a:rPr lang="en-US" b="1" u="sng" dirty="0"/>
              <a:t>Thursday</a:t>
            </a:r>
            <a:r>
              <a:rPr lang="en-US" b="1" dirty="0"/>
              <a:t>, Feb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b="1" dirty="0"/>
              <a:t>R2</a:t>
            </a:r>
            <a:r>
              <a:rPr lang="en-US" dirty="0"/>
              <a:t> out yesterday, due </a:t>
            </a:r>
            <a:r>
              <a:rPr lang="en-US" b="1" dirty="0"/>
              <a:t>Thursday, Feb 12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r>
              <a:rPr lang="en-US" dirty="0"/>
              <a:t>this is the last time C0 is eligible for resubmission</a:t>
            </a:r>
          </a:p>
          <a:p>
            <a:pPr lvl="1"/>
            <a:r>
              <a:rPr lang="en-US" dirty="0">
                <a:hlinkClick r:id="rId2"/>
              </a:rPr>
              <a:t>"Re-resubmissions" post</a:t>
            </a:r>
            <a:endParaRPr lang="en-US" dirty="0"/>
          </a:p>
          <a:p>
            <a:r>
              <a:rPr lang="en-US" dirty="0"/>
              <a:t>Quiz reminders:</a:t>
            </a:r>
          </a:p>
          <a:p>
            <a:pPr lvl="1"/>
            <a:r>
              <a:rPr lang="en-US" dirty="0"/>
              <a:t>Quiz 0 grades – we're working on it! </a:t>
            </a:r>
          </a:p>
          <a:p>
            <a:pPr lvl="1"/>
            <a:r>
              <a:rPr lang="en-US" dirty="0"/>
              <a:t>Quiz 1 is on </a:t>
            </a:r>
            <a:r>
              <a:rPr lang="en-US" b="1" dirty="0"/>
              <a:t>Thursday, Feb 19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5529B-5A7F-2C21-5CA0-32C6767E9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 Statements</a:t>
            </a:r>
          </a:p>
        </p:txBody>
      </p:sp>
      <p:pic>
        <p:nvPicPr>
          <p:cNvPr id="6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90451E68-9898-517D-0E01-1E6A9367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center of the image text says &quot;if statement Control Flow&quot;. Below in the center is a gray box with green text on the top saying &quot;START HERE!&quot;. The text of the gray box says &quot;Is the conditional test true?&quot; To the right of the gray box is another smaller yellow-green text box saying &quot;YES&quot; with an arrow pointing to another gray box. The below gray box tests says &quot;Execute the controlled statement(s) inside the body of the if statement.&quot; On the left side of the gray box is an arrow that points to another gray box that says &quot;Execute the statement after the conditional&quot;. On the left side of the first box is red-highlighted text that says &quot;NO&quot;. Below the text is an arrow pointing to the gray box that says &quot;Execute the statement after the conditional&quot;. ">
            <a:extLst>
              <a:ext uri="{FF2B5EF4-FFF2-40B4-BE49-F238E27FC236}">
                <a16:creationId xmlns:a16="http://schemas.microsoft.com/office/drawing/2014/main" id="{2EC4ACBC-6F44-71BD-0BF6-7B6265F8F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6FB083-73B4-5818-513D-A67BF1DB4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</a:t>
            </a:r>
            <a:r>
              <a:rPr lang="en-US" b="1" dirty="0">
                <a:solidFill>
                  <a:schemeClr val="accent3"/>
                </a:solidFill>
              </a:rPr>
              <a:t>if and only if</a:t>
            </a:r>
            <a:r>
              <a:rPr lang="en-US" dirty="0"/>
              <a:t>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3" name="Bent-Up Arrow 2" descr="Green arrow showing the path taken if the conditional is true">
            <a:extLst>
              <a:ext uri="{FF2B5EF4-FFF2-40B4-BE49-F238E27FC236}">
                <a16:creationId xmlns:a16="http://schemas.microsoft.com/office/drawing/2014/main" id="{8379DBB7-324A-1C64-BCFA-B642824F7A74}"/>
              </a:ext>
            </a:extLst>
          </p:cNvPr>
          <p:cNvSpPr/>
          <p:nvPr/>
        </p:nvSpPr>
        <p:spPr>
          <a:xfrm flipV="1">
            <a:off x="9970622" y="3020725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7A5A73-403E-C30A-88A0-EC3D9A348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1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D69B-A4B7-459A-0B98-CC19C4272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</a:t>
            </a:r>
          </a:p>
        </p:txBody>
      </p:sp>
      <p:pic>
        <p:nvPicPr>
          <p:cNvPr id="7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3ABD2485-A94C-4C2A-ECF0-D77CB9A86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C48BCBD9-EFBF-96D5-422B-32DEAC5B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E6A8097B-B6CF-40A4-EC29-8959D62A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222" y="4656708"/>
            <a:ext cx="6971270" cy="1325563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: execute block of statements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</a:t>
            </a:r>
            <a:r>
              <a:rPr lang="en-US" b="1" dirty="0">
                <a:solidFill>
                  <a:schemeClr val="accent2"/>
                </a:solidFill>
              </a:rPr>
              <a:t>false</a:t>
            </a:r>
            <a:r>
              <a:rPr lang="en-US" dirty="0"/>
              <a:t>, execute other block of statements</a:t>
            </a:r>
          </a:p>
        </p:txBody>
      </p:sp>
      <p:sp>
        <p:nvSpPr>
          <p:cNvPr id="13" name="Bent-Up Arrow 12" descr="Green arrow showing the path taken if the conditional is true.">
            <a:extLst>
              <a:ext uri="{FF2B5EF4-FFF2-40B4-BE49-F238E27FC236}">
                <a16:creationId xmlns:a16="http://schemas.microsoft.com/office/drawing/2014/main" id="{97B6A95C-CF18-FDBF-C3D5-9365D3400537}"/>
              </a:ext>
            </a:extLst>
          </p:cNvPr>
          <p:cNvSpPr/>
          <p:nvPr/>
        </p:nvSpPr>
        <p:spPr>
          <a:xfrm flipV="1">
            <a:off x="9680692" y="2619282"/>
            <a:ext cx="635620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Bent-Up Arrow 13" descr="Red arrow showing the path taken if the conditional is false.">
            <a:extLst>
              <a:ext uri="{FF2B5EF4-FFF2-40B4-BE49-F238E27FC236}">
                <a16:creationId xmlns:a16="http://schemas.microsoft.com/office/drawing/2014/main" id="{CD459E40-320B-CFE2-6AA7-CB0ACAC38569}"/>
              </a:ext>
            </a:extLst>
          </p:cNvPr>
          <p:cNvSpPr/>
          <p:nvPr/>
        </p:nvSpPr>
        <p:spPr>
          <a:xfrm flipH="1" flipV="1">
            <a:off x="7404693" y="2619282"/>
            <a:ext cx="635619" cy="446049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33996A-49C5-BEE1-0888-321A16CF3C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0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4EA30-8C49-AE3E-9C93-AA635925D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PCM</a:t>
            </a:r>
            <a:r>
              <a:rPr lang="en-US" dirty="0"/>
              <a:t> Review: if-else if</a:t>
            </a:r>
          </a:p>
        </p:txBody>
      </p:sp>
      <p:pic>
        <p:nvPicPr>
          <p:cNvPr id="6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A0354E6E-79C9-63A6-CA92-53415F73A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669FB6FE-D7FF-BF36-721D-C5B56EEBC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624FB0-0DA6-940B-D416-CB95298B6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9492" y="3896393"/>
            <a:ext cx="6747025" cy="1869570"/>
          </a:xfrm>
        </p:spPr>
        <p:txBody>
          <a:bodyPr>
            <a:normAutofit fontScale="92500"/>
          </a:bodyPr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If the first test is </a:t>
            </a:r>
            <a:r>
              <a:rPr lang="en-US" b="1" dirty="0">
                <a:solidFill>
                  <a:schemeClr val="accent6"/>
                </a:solidFill>
              </a:rPr>
              <a:t>true</a:t>
            </a:r>
            <a:r>
              <a:rPr lang="en-US" dirty="0"/>
              <a:t>, execute that block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not, proceed to the next test, and repeat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If none were true, don’t execute any blocks</a:t>
            </a:r>
          </a:p>
        </p:txBody>
      </p:sp>
      <p:sp>
        <p:nvSpPr>
          <p:cNvPr id="3" name="Bent-Up Arrow 2" descr="Green arrow showing that if test 1 is true, statement 1 is executed.">
            <a:extLst>
              <a:ext uri="{FF2B5EF4-FFF2-40B4-BE49-F238E27FC236}">
                <a16:creationId xmlns:a16="http://schemas.microsoft.com/office/drawing/2014/main" id="{A51207C6-EE5E-A9DB-07CF-D306ACCD5A0E}"/>
              </a:ext>
            </a:extLst>
          </p:cNvPr>
          <p:cNvSpPr/>
          <p:nvPr/>
        </p:nvSpPr>
        <p:spPr>
          <a:xfrm flipV="1">
            <a:off x="10427824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 descr="Green arrow showing that if test 1 is false, we proceed to test 2.">
            <a:extLst>
              <a:ext uri="{FF2B5EF4-FFF2-40B4-BE49-F238E27FC236}">
                <a16:creationId xmlns:a16="http://schemas.microsoft.com/office/drawing/2014/main" id="{4F3492C8-F8DF-3F68-43CF-4F806C5395BA}"/>
              </a:ext>
            </a:extLst>
          </p:cNvPr>
          <p:cNvSpPr/>
          <p:nvPr/>
        </p:nvSpPr>
        <p:spPr>
          <a:xfrm flipH="1" flipV="1">
            <a:off x="8494945" y="257712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Bent-Up Arrow 8" descr="Green arrow showing that if test 2 is true, statement 2 is executed.">
            <a:extLst>
              <a:ext uri="{FF2B5EF4-FFF2-40B4-BE49-F238E27FC236}">
                <a16:creationId xmlns:a16="http://schemas.microsoft.com/office/drawing/2014/main" id="{66A5BBC4-5450-8A88-A05D-02C8BA402C9B}"/>
              </a:ext>
            </a:extLst>
          </p:cNvPr>
          <p:cNvSpPr/>
          <p:nvPr/>
        </p:nvSpPr>
        <p:spPr>
          <a:xfrm flipV="1">
            <a:off x="9141717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Bent-Up Arrow 9" descr="Red arrow showing that if test 2 is false, we skip to the code after the conditional structure.">
            <a:extLst>
              <a:ext uri="{FF2B5EF4-FFF2-40B4-BE49-F238E27FC236}">
                <a16:creationId xmlns:a16="http://schemas.microsoft.com/office/drawing/2014/main" id="{62320441-674A-089D-4FAD-D3D5D5343A1E}"/>
              </a:ext>
            </a:extLst>
          </p:cNvPr>
          <p:cNvSpPr/>
          <p:nvPr/>
        </p:nvSpPr>
        <p:spPr>
          <a:xfrm flipH="1" flipV="1">
            <a:off x="7208838" y="3429000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-Up Arrow 10" descr="Yellow arrow showing that after statement 1 is executed, we skip to below the conditional structure.">
            <a:extLst>
              <a:ext uri="{FF2B5EF4-FFF2-40B4-BE49-F238E27FC236}">
                <a16:creationId xmlns:a16="http://schemas.microsoft.com/office/drawing/2014/main" id="{8423D2B9-6623-C8A9-B213-FA4204F97779}"/>
              </a:ext>
            </a:extLst>
          </p:cNvPr>
          <p:cNvSpPr/>
          <p:nvPr/>
        </p:nvSpPr>
        <p:spPr>
          <a:xfrm rot="5400000" flipV="1">
            <a:off x="10562266" y="4696736"/>
            <a:ext cx="635620" cy="268884"/>
          </a:xfrm>
          <a:prstGeom prst="bentUpArrow">
            <a:avLst>
              <a:gd name="adj1" fmla="val 15000"/>
              <a:gd name="adj2" fmla="val 22500"/>
              <a:gd name="adj3" fmla="val 25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832B97A-6297-63C1-BDFE-7A5FDBDB6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9600" y="5907684"/>
            <a:ext cx="2932772" cy="651991"/>
          </a:xfrm>
          <a:prstGeom prst="roundRect">
            <a:avLst>
              <a:gd name="adj" fmla="val 4695"/>
            </a:avLst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F621C0-7E44-59DA-27F8-B4285BBEB2C6}"/>
              </a:ext>
            </a:extLst>
          </p:cNvPr>
          <p:cNvSpPr txBox="1"/>
          <p:nvPr/>
        </p:nvSpPr>
        <p:spPr>
          <a:xfrm>
            <a:off x="8249115" y="5972069"/>
            <a:ext cx="2893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After entering an if /else if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        block, </a:t>
            </a:r>
            <a:r>
              <a:rPr lang="en-US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all remaining blocks.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12343-17B3-7343-2622-CE6820412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9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15B74-CD1D-3285-969C-A1CA62F3B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75D3FF4-E669-0043-7357-8F14680E96E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</a:t>
            </a:r>
            <a:r>
              <a:rPr lang="en-US" dirty="0"/>
              <a:t>Ev</a:t>
            </a:r>
            <a:r>
              <a:rPr kumimoji="0" lang="en-US" sz="4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ens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(Think)</a:t>
            </a:r>
          </a:p>
        </p:txBody>
      </p:sp>
      <p:pic>
        <p:nvPicPr>
          <p:cNvPr id="9" name="Picture 8" descr="qr code for https://app.sli.do/event/wFVZ4tfQEmGSMaeLNFANkp">
            <a:extLst>
              <a:ext uri="{FF2B5EF4-FFF2-40B4-BE49-F238E27FC236}">
                <a16:creationId xmlns:a16="http://schemas.microsoft.com/office/drawing/2014/main" id="{1A72DFB9-87E2-4596-BC6F-9C6358DD2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387" y="212018"/>
            <a:ext cx="777240" cy="77724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44A4D36-7549-8AC9-3561-3AA747EDB0DB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243C4-1961-4DB3-56AB-0554B7DBFA54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FFE125-C62A-BD34-6E1A-4DB462E23865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13D7F5-39F2-97FB-7605-09D0EC1F3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87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E36CD08-9A48-97D2-5780-7B2D0636051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Odds and Evens (Pair)</a:t>
            </a:r>
          </a:p>
        </p:txBody>
      </p:sp>
      <p:pic>
        <p:nvPicPr>
          <p:cNvPr id="10" name="Picture 9" descr="qr code for https://app.sli.do/event/wFVZ4tfQEmGSMaeLNFANkp">
            <a:extLst>
              <a:ext uri="{FF2B5EF4-FFF2-40B4-BE49-F238E27FC236}">
                <a16:creationId xmlns:a16="http://schemas.microsoft.com/office/drawing/2014/main" id="{15ACCC59-A6FE-441F-B747-72639862F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387" y="212018"/>
            <a:ext cx="777240" cy="77724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DD6605B2-B0F3-89F1-66DE-03EF6159D0A9}"/>
              </a:ext>
            </a:extLst>
          </p:cNvPr>
          <p:cNvSpPr txBox="1">
            <a:spLocks/>
          </p:cNvSpPr>
          <p:nvPr/>
        </p:nvSpPr>
        <p:spPr>
          <a:xfrm>
            <a:off x="7175158" y="1734701"/>
            <a:ext cx="3430456" cy="95410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280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What does this program output?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C368E8-2728-395F-3A47-51CC7735C11A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4C9ACE-B5AD-0289-2B1D-914825FB49C6}"/>
              </a:ext>
            </a:extLst>
          </p:cNvPr>
          <p:cNvSpPr txBox="1"/>
          <p:nvPr/>
        </p:nvSpPr>
        <p:spPr>
          <a:xfrm>
            <a:off x="7175158" y="2936048"/>
            <a:ext cx="48644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odd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odd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one even even</a:t>
            </a:r>
            <a:b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even even even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F1AD7-48C6-A2CC-C448-A5E421DD5C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44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6302D-AD12-CFE3-C198-B10DDF1D3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“Useless” Conditionals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4A072F-B365-1822-9DD1-B412F4214972}"/>
              </a:ext>
            </a:extLst>
          </p:cNvPr>
          <p:cNvSpPr txBox="1"/>
          <p:nvPr/>
        </p:nvSpPr>
        <p:spPr>
          <a:xfrm>
            <a:off x="597973" y="1551563"/>
            <a:ext cx="6490386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main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args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for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++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System.out.</a:t>
            </a:r>
            <a:r>
              <a:rPr lang="en-US" sz="2200" b="0" dirty="0" err="1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 err="1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static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String </a:t>
            </a:r>
            <a:r>
              <a:rPr lang="en-US" sz="2200" b="0" dirty="0">
                <a:solidFill>
                  <a:srgbClr val="6F42C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mystery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n) {</a:t>
            </a:r>
          </a:p>
          <a:p>
            <a:r>
              <a:rPr lang="en-US" sz="2200" dirty="0">
                <a:solidFill>
                  <a:srgbClr val="24292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 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"even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%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dirty="0">
                <a:solidFill>
                  <a:srgbClr val="D73A49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"odd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(n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05CC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response </a:t>
            </a:r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200" b="0" dirty="0">
                <a:solidFill>
                  <a:srgbClr val="032F62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"one "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}</a:t>
            </a:r>
          </a:p>
          <a:p>
            <a:r>
              <a:rPr lang="en-US" sz="2200" b="0" dirty="0">
                <a:solidFill>
                  <a:srgbClr val="D73A49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 return</a:t>
            </a:r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response;</a:t>
            </a:r>
          </a:p>
          <a:p>
            <a:r>
              <a:rPr lang="en-US" sz="2200" b="0" dirty="0">
                <a:solidFill>
                  <a:srgbClr val="24292E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6" name="Rectangle 5" descr="Highlighting the following code:   else if (n == 1) {&#10;    response = &quot;one &quot;;&#10;  }&#10;">
            <a:extLst>
              <a:ext uri="{FF2B5EF4-FFF2-40B4-BE49-F238E27FC236}">
                <a16:creationId xmlns:a16="http://schemas.microsoft.com/office/drawing/2014/main" id="{AA4101A2-919A-922A-85F8-2C317197C615}"/>
              </a:ext>
            </a:extLst>
          </p:cNvPr>
          <p:cNvSpPr/>
          <p:nvPr/>
        </p:nvSpPr>
        <p:spPr>
          <a:xfrm>
            <a:off x="930876" y="4594631"/>
            <a:ext cx="3457832" cy="104887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56C2631C-B498-73D7-005B-85C4494BEED9}"/>
              </a:ext>
            </a:extLst>
          </p:cNvPr>
          <p:cNvSpPr txBox="1">
            <a:spLocks/>
          </p:cNvSpPr>
          <p:nvPr/>
        </p:nvSpPr>
        <p:spPr>
          <a:xfrm>
            <a:off x="5758747" y="4826678"/>
            <a:ext cx="5747086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lnSpc>
                <a:spcPct val="100000"/>
              </a:lnSpc>
              <a:buSzTx/>
              <a:buFont typeface="Arial"/>
              <a:buNone/>
              <a:defRPr/>
            </a:pPr>
            <a:r>
              <a:rPr lang="en-US" sz="3200" b="0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This else if statement </a:t>
            </a:r>
            <a:r>
              <a:rPr lang="en-US" sz="3200" b="0" u="sng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never runs!</a:t>
            </a:r>
            <a:endParaRPr lang="en-US" sz="3200" b="0"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5526700-6D97-938F-1E59-821E24F7A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" idx="1"/>
            <a:endCxn id="6" idx="3"/>
          </p:cNvCxnSpPr>
          <p:nvPr/>
        </p:nvCxnSpPr>
        <p:spPr>
          <a:xfrm flipH="1">
            <a:off x="4388708" y="5119066"/>
            <a:ext cx="1370039" cy="0"/>
          </a:xfrm>
          <a:prstGeom prst="straightConnector1">
            <a:avLst/>
          </a:prstGeom>
          <a:ln w="28575">
            <a:solidFill>
              <a:schemeClr val="accent4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CC4EB8-1390-90BE-B8C9-F31BD7CEAEF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95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7680-BEA7-29B9-CAD4-72ECF2D97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B219CF7-4A49-1F39-5F3B-6713530ABB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hand”, then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A23BBB-7E33-B712-EAD4-A15505C6CE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028559"/>
      </p:ext>
    </p:extLst>
  </p:cSld>
  <p:clrMapOvr>
    <a:masterClrMapping/>
  </p:clrMapOvr>
</p:sld>
</file>

<file path=ppt/theme/theme1.xml><?xml version="1.0" encoding="utf-8"?>
<a:theme xmlns:a="http://schemas.openxmlformats.org/drawingml/2006/main" name="2_CSE 12X (adopted from CSE 373)">
  <a:themeElements>
    <a:clrScheme name="Custom 1">
      <a:dk1>
        <a:srgbClr val="222222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2699A9"/>
      </a:hlink>
      <a:folHlink>
        <a:srgbClr val="269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10910</TotalTime>
  <Words>683</Words>
  <Application>Microsoft Office PowerPoint</Application>
  <PresentationFormat>Widescreen</PresentationFormat>
  <Paragraphs>128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Montserrat SemiBold</vt:lpstr>
      <vt:lpstr>Calibri</vt:lpstr>
      <vt:lpstr>Consolas</vt:lpstr>
      <vt:lpstr>Montserrat ExtraBold</vt:lpstr>
      <vt:lpstr>Montserrat</vt:lpstr>
      <vt:lpstr>Arial</vt:lpstr>
      <vt:lpstr>2_CSE 12X (adopted from CSE 373)</vt:lpstr>
      <vt:lpstr>Conditionals</vt:lpstr>
      <vt:lpstr>Announcements, Reminders</vt:lpstr>
      <vt:lpstr>PCM Review: if Statements</vt:lpstr>
      <vt:lpstr>PCM Review: if-else</vt:lpstr>
      <vt:lpstr>PCM Review: if-else if</vt:lpstr>
      <vt:lpstr>Think Pair Share: Odds and Evens (Think)</vt:lpstr>
      <vt:lpstr>Think Pair Share: Odds and Evens (Pair)</vt:lpstr>
      <vt:lpstr>“Useless” Conditionals</vt:lpstr>
      <vt:lpstr>Common Problem-Solving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mnats</cp:lastModifiedBy>
  <cp:revision>429</cp:revision>
  <dcterms:modified xsi:type="dcterms:W3CDTF">2026-02-06T01:44:16Z</dcterms:modified>
</cp:coreProperties>
</file>